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3.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15.xml" ContentType="application/vnd.openxmlformats-officedocument.presentationml.notesSlid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9.xml" ContentType="application/vnd.openxmlformats-officedocument.themeOverride+xml"/>
  <Override PartName="/ppt/notesSlides/notesSlide16.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7.xml" ContentType="application/vnd.openxmlformats-officedocument.presentationml.notesSlid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1.xml" ContentType="application/vnd.openxmlformats-officedocument.themeOverride+xml"/>
  <Override PartName="/ppt/notesSlides/notesSlide18.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20.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1.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2.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drawings/drawing4.xml" ContentType="application/vnd.openxmlformats-officedocument.drawingml.chartshapes+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23.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24.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26.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27.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28.xml" ContentType="application/vnd.openxmlformats-officedocument.presentationml.notesSlide+xml"/>
  <Override PartName="/ppt/charts/chart4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2.xml" ContentType="application/vnd.openxmlformats-officedocument.themeOverride+xml"/>
  <Override PartName="/ppt/notesSlides/notesSlide29.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notesSlides/notesSlide30.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notesSlides/notesSlide31.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32.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33.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34.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notesSlides/notesSlide35.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drawings/drawing6.xml" ContentType="application/vnd.openxmlformats-officedocument.drawingml.chartshapes+xml"/>
  <Override PartName="/ppt/notesSlides/notesSlide36.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drawings/drawing7.xml" ContentType="application/vnd.openxmlformats-officedocument.drawingml.chartshapes+xml"/>
  <Override PartName="/ppt/notesSlides/notesSlide37.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38.xml" ContentType="application/vnd.openxmlformats-officedocument.presentationml.notesSlide+xml"/>
  <Override PartName="/ppt/charts/chart55.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5.xml" ContentType="application/vnd.openxmlformats-officedocument.themeOverride+xml"/>
  <Override PartName="/ppt/notesSlides/notesSlide39.xml" ContentType="application/vnd.openxmlformats-officedocument.presentationml.notesSlide+xml"/>
  <Override PartName="/ppt/charts/chart56.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6.xml" ContentType="application/vnd.openxmlformats-officedocument.themeOverride+xml"/>
  <Override PartName="/ppt/notesSlides/notesSlide40.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drawings/drawing8.xml" ContentType="application/vnd.openxmlformats-officedocument.drawingml.chartshapes+xml"/>
  <Override PartName="/ppt/notesSlides/notesSlide41.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90" r:id="rId3"/>
    <p:sldMasterId id="2147483699" r:id="rId4"/>
    <p:sldMasterId id="2147483708" r:id="rId5"/>
    <p:sldMasterId id="2147483726" r:id="rId6"/>
    <p:sldMasterId id="2147483762" r:id="rId7"/>
    <p:sldMasterId id="2147483798" r:id="rId8"/>
    <p:sldMasterId id="2147483807" r:id="rId9"/>
    <p:sldMasterId id="2147483816" r:id="rId10"/>
    <p:sldMasterId id="2147483825" r:id="rId11"/>
    <p:sldMasterId id="2147483834" r:id="rId12"/>
    <p:sldMasterId id="2147483843" r:id="rId13"/>
    <p:sldMasterId id="2147483852" r:id="rId14"/>
    <p:sldMasterId id="2147483861" r:id="rId15"/>
    <p:sldMasterId id="2147483870" r:id="rId16"/>
    <p:sldMasterId id="2147483879" r:id="rId17"/>
    <p:sldMasterId id="2147483888" r:id="rId18"/>
  </p:sldMasterIdLst>
  <p:notesMasterIdLst>
    <p:notesMasterId r:id="rId80"/>
  </p:notesMasterIdLst>
  <p:sldIdLst>
    <p:sldId id="257" r:id="rId19"/>
    <p:sldId id="339" r:id="rId20"/>
    <p:sldId id="369" r:id="rId21"/>
    <p:sldId id="258" r:id="rId22"/>
    <p:sldId id="2110" r:id="rId23"/>
    <p:sldId id="2111" r:id="rId24"/>
    <p:sldId id="2112" r:id="rId25"/>
    <p:sldId id="2097" r:id="rId26"/>
    <p:sldId id="2106" r:id="rId27"/>
    <p:sldId id="279" r:id="rId28"/>
    <p:sldId id="312" r:id="rId29"/>
    <p:sldId id="309" r:id="rId30"/>
    <p:sldId id="2121" r:id="rId31"/>
    <p:sldId id="2122" r:id="rId32"/>
    <p:sldId id="2123" r:id="rId33"/>
    <p:sldId id="387" r:id="rId34"/>
    <p:sldId id="2125" r:id="rId35"/>
    <p:sldId id="357" r:id="rId36"/>
    <p:sldId id="259" r:id="rId37"/>
    <p:sldId id="314" r:id="rId38"/>
    <p:sldId id="2126" r:id="rId39"/>
    <p:sldId id="358" r:id="rId40"/>
    <p:sldId id="354" r:id="rId41"/>
    <p:sldId id="355" r:id="rId42"/>
    <p:sldId id="360" r:id="rId43"/>
    <p:sldId id="361" r:id="rId44"/>
    <p:sldId id="310" r:id="rId45"/>
    <p:sldId id="329" r:id="rId46"/>
    <p:sldId id="281" r:id="rId47"/>
    <p:sldId id="330" r:id="rId48"/>
    <p:sldId id="315" r:id="rId49"/>
    <p:sldId id="333" r:id="rId50"/>
    <p:sldId id="261" r:id="rId51"/>
    <p:sldId id="377" r:id="rId52"/>
    <p:sldId id="373" r:id="rId53"/>
    <p:sldId id="348" r:id="rId54"/>
    <p:sldId id="296" r:id="rId55"/>
    <p:sldId id="260" r:id="rId56"/>
    <p:sldId id="335" r:id="rId57"/>
    <p:sldId id="336" r:id="rId58"/>
    <p:sldId id="337" r:id="rId59"/>
    <p:sldId id="262" r:id="rId60"/>
    <p:sldId id="2107" r:id="rId61"/>
    <p:sldId id="2108" r:id="rId62"/>
    <p:sldId id="2124" r:id="rId63"/>
    <p:sldId id="2113" r:id="rId64"/>
    <p:sldId id="2109" r:id="rId65"/>
    <p:sldId id="352" r:id="rId66"/>
    <p:sldId id="341" r:id="rId67"/>
    <p:sldId id="359" r:id="rId68"/>
    <p:sldId id="2114" r:id="rId69"/>
    <p:sldId id="2116" r:id="rId70"/>
    <p:sldId id="2115" r:id="rId71"/>
    <p:sldId id="2120" r:id="rId72"/>
    <p:sldId id="2117" r:id="rId73"/>
    <p:sldId id="334" r:id="rId74"/>
    <p:sldId id="2103" r:id="rId75"/>
    <p:sldId id="2118" r:id="rId76"/>
    <p:sldId id="2119" r:id="rId77"/>
    <p:sldId id="327" r:id="rId78"/>
    <p:sldId id="340" r:id="rId79"/>
  </p:sldIdLst>
  <p:sldSz cx="12192000" cy="6858000"/>
  <p:notesSz cx="6858000" cy="9144000"/>
  <p:defaultTextStyle>
    <a:defPPr>
      <a:defRPr lang="en-US"/>
    </a:defPPr>
    <a:lvl1pPr marL="0" algn="l" defTabSz="911416" rtl="0" eaLnBrk="1" latinLnBrk="0" hangingPunct="1">
      <a:defRPr sz="1800" kern="1200">
        <a:solidFill>
          <a:schemeClr val="tx1"/>
        </a:solidFill>
        <a:latin typeface="+mn-lt"/>
        <a:ea typeface="+mn-ea"/>
        <a:cs typeface="+mn-cs"/>
      </a:defRPr>
    </a:lvl1pPr>
    <a:lvl2pPr marL="455711" algn="l" defTabSz="911416" rtl="0" eaLnBrk="1" latinLnBrk="0" hangingPunct="1">
      <a:defRPr sz="1800" kern="1200">
        <a:solidFill>
          <a:schemeClr val="tx1"/>
        </a:solidFill>
        <a:latin typeface="+mn-lt"/>
        <a:ea typeface="+mn-ea"/>
        <a:cs typeface="+mn-cs"/>
      </a:defRPr>
    </a:lvl2pPr>
    <a:lvl3pPr marL="911416" algn="l" defTabSz="911416" rtl="0" eaLnBrk="1" latinLnBrk="0" hangingPunct="1">
      <a:defRPr sz="1800" kern="1200">
        <a:solidFill>
          <a:schemeClr val="tx1"/>
        </a:solidFill>
        <a:latin typeface="+mn-lt"/>
        <a:ea typeface="+mn-ea"/>
        <a:cs typeface="+mn-cs"/>
      </a:defRPr>
    </a:lvl3pPr>
    <a:lvl4pPr marL="1367125" algn="l" defTabSz="911416" rtl="0" eaLnBrk="1" latinLnBrk="0" hangingPunct="1">
      <a:defRPr sz="1800" kern="1200">
        <a:solidFill>
          <a:schemeClr val="tx1"/>
        </a:solidFill>
        <a:latin typeface="+mn-lt"/>
        <a:ea typeface="+mn-ea"/>
        <a:cs typeface="+mn-cs"/>
      </a:defRPr>
    </a:lvl4pPr>
    <a:lvl5pPr marL="1822808" algn="l" defTabSz="911416" rtl="0" eaLnBrk="1" latinLnBrk="0" hangingPunct="1">
      <a:defRPr sz="1800" kern="1200">
        <a:solidFill>
          <a:schemeClr val="tx1"/>
        </a:solidFill>
        <a:latin typeface="+mn-lt"/>
        <a:ea typeface="+mn-ea"/>
        <a:cs typeface="+mn-cs"/>
      </a:defRPr>
    </a:lvl5pPr>
    <a:lvl6pPr marL="2278533" algn="l" defTabSz="911416" rtl="0" eaLnBrk="1" latinLnBrk="0" hangingPunct="1">
      <a:defRPr sz="1800" kern="1200">
        <a:solidFill>
          <a:schemeClr val="tx1"/>
        </a:solidFill>
        <a:latin typeface="+mn-lt"/>
        <a:ea typeface="+mn-ea"/>
        <a:cs typeface="+mn-cs"/>
      </a:defRPr>
    </a:lvl6pPr>
    <a:lvl7pPr marL="2734252" algn="l" defTabSz="911416" rtl="0" eaLnBrk="1" latinLnBrk="0" hangingPunct="1">
      <a:defRPr sz="1800" kern="1200">
        <a:solidFill>
          <a:schemeClr val="tx1"/>
        </a:solidFill>
        <a:latin typeface="+mn-lt"/>
        <a:ea typeface="+mn-ea"/>
        <a:cs typeface="+mn-cs"/>
      </a:defRPr>
    </a:lvl7pPr>
    <a:lvl8pPr marL="3189943" algn="l" defTabSz="911416" rtl="0" eaLnBrk="1" latinLnBrk="0" hangingPunct="1">
      <a:defRPr sz="1800" kern="1200">
        <a:solidFill>
          <a:schemeClr val="tx1"/>
        </a:solidFill>
        <a:latin typeface="+mn-lt"/>
        <a:ea typeface="+mn-ea"/>
        <a:cs typeface="+mn-cs"/>
      </a:defRPr>
    </a:lvl8pPr>
    <a:lvl9pPr marL="3645625" algn="l" defTabSz="91141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A99A"/>
    <a:srgbClr val="00CCFF"/>
    <a:srgbClr val="FF8F57"/>
    <a:srgbClr val="33CCCC"/>
    <a:srgbClr val="CC99FF"/>
    <a:srgbClr val="CDE6FF"/>
    <a:srgbClr val="FF5050"/>
    <a:srgbClr val="FFCC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0"/>
    <p:restoredTop sz="92308" autoAdjust="0"/>
  </p:normalViewPr>
  <p:slideViewPr>
    <p:cSldViewPr>
      <p:cViewPr varScale="1">
        <p:scale>
          <a:sx n="61" d="100"/>
          <a:sy n="61" d="100"/>
        </p:scale>
        <p:origin x="628" y="64"/>
      </p:cViewPr>
      <p:guideLst>
        <p:guide orient="horz" pos="2160"/>
        <p:guide pos="3840"/>
      </p:guideLst>
    </p:cSldViewPr>
  </p:slideViewPr>
  <p:notesTextViewPr>
    <p:cViewPr>
      <p:scale>
        <a:sx n="1" d="1"/>
        <a:sy n="1" d="1"/>
      </p:scale>
      <p:origin x="0" y="0"/>
    </p:cViewPr>
  </p:notesTextViewPr>
  <p:sorterViewPr>
    <p:cViewPr>
      <p:scale>
        <a:sx n="100" d="100"/>
        <a:sy n="100" d="100"/>
      </p:scale>
      <p:origin x="0" y="-173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viewProps" Target="view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8.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4.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4.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5.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7.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8.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274735554287122"/>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470 000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502-4CD1-8E5D-8AED8D4F4725}"/>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187005</c:v>
                </c:pt>
                <c:pt idx="1">
                  <c:v>330313</c:v>
                </c:pt>
                <c:pt idx="2">
                  <c:v>469341</c:v>
                </c:pt>
                <c:pt idx="3">
                  <c:v>573037</c:v>
                </c:pt>
                <c:pt idx="4">
                  <c:v>649040</c:v>
                </c:pt>
                <c:pt idx="5">
                  <c:v>698424</c:v>
                </c:pt>
                <c:pt idx="6">
                  <c:v>727204</c:v>
                </c:pt>
                <c:pt idx="7">
                  <c:v>740312</c:v>
                </c:pt>
                <c:pt idx="8">
                  <c:v>742961</c:v>
                </c:pt>
                <c:pt idx="9">
                  <c:v>737744</c:v>
                </c:pt>
                <c:pt idx="10">
                  <c:v>724546</c:v>
                </c:pt>
                <c:pt idx="11">
                  <c:v>705382</c:v>
                </c:pt>
                <c:pt idx="12">
                  <c:v>682022</c:v>
                </c:pt>
                <c:pt idx="13">
                  <c:v>657949</c:v>
                </c:pt>
                <c:pt idx="14">
                  <c:v>635691</c:v>
                </c:pt>
                <c:pt idx="15">
                  <c:v>620361</c:v>
                </c:pt>
                <c:pt idx="16">
                  <c:v>612306</c:v>
                </c:pt>
                <c:pt idx="17">
                  <c:v>606103</c:v>
                </c:pt>
                <c:pt idx="18">
                  <c:v>599124</c:v>
                </c:pt>
                <c:pt idx="19">
                  <c:v>590527</c:v>
                </c:pt>
                <c:pt idx="20">
                  <c:v>580131</c:v>
                </c:pt>
                <c:pt idx="21">
                  <c:v>569144</c:v>
                </c:pt>
                <c:pt idx="22">
                  <c:v>557538</c:v>
                </c:pt>
                <c:pt idx="23">
                  <c:v>544338</c:v>
                </c:pt>
                <c:pt idx="24">
                  <c:v>531332</c:v>
                </c:pt>
                <c:pt idx="25">
                  <c:v>518523</c:v>
                </c:pt>
                <c:pt idx="26">
                  <c:v>505198</c:v>
                </c:pt>
                <c:pt idx="27">
                  <c:v>492545</c:v>
                </c:pt>
                <c:pt idx="28">
                  <c:v>481067</c:v>
                </c:pt>
                <c:pt idx="29">
                  <c:v>471060</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162884</c:v>
                </c:pt>
                <c:pt idx="1">
                  <c:v>288391</c:v>
                </c:pt>
                <c:pt idx="2">
                  <c:v>410159</c:v>
                </c:pt>
                <c:pt idx="3">
                  <c:v>502806</c:v>
                </c:pt>
                <c:pt idx="4">
                  <c:v>569376</c:v>
                </c:pt>
                <c:pt idx="5">
                  <c:v>615739</c:v>
                </c:pt>
                <c:pt idx="6">
                  <c:v>635296</c:v>
                </c:pt>
                <c:pt idx="7">
                  <c:v>645355</c:v>
                </c:pt>
                <c:pt idx="8">
                  <c:v>634550</c:v>
                </c:pt>
                <c:pt idx="9">
                  <c:v>621680</c:v>
                </c:pt>
                <c:pt idx="10">
                  <c:v>604800</c:v>
                </c:pt>
                <c:pt idx="11">
                  <c:v>578018</c:v>
                </c:pt>
                <c:pt idx="12">
                  <c:v>554089</c:v>
                </c:pt>
                <c:pt idx="13">
                  <c:v>527739</c:v>
                </c:pt>
                <c:pt idx="14">
                  <c:v>506641</c:v>
                </c:pt>
                <c:pt idx="15">
                  <c:v>497210</c:v>
                </c:pt>
                <c:pt idx="16">
                  <c:v>495846</c:v>
                </c:pt>
                <c:pt idx="17">
                  <c:v>499794</c:v>
                </c:pt>
                <c:pt idx="18">
                  <c:v>499641</c:v>
                </c:pt>
                <c:pt idx="19">
                  <c:v>497060</c:v>
                </c:pt>
                <c:pt idx="20">
                  <c:v>493885</c:v>
                </c:pt>
                <c:pt idx="21">
                  <c:v>489156</c:v>
                </c:pt>
                <c:pt idx="22">
                  <c:v>482876</c:v>
                </c:pt>
                <c:pt idx="23">
                  <c:v>474776</c:v>
                </c:pt>
                <c:pt idx="24">
                  <c:v>464117</c:v>
                </c:pt>
                <c:pt idx="25">
                  <c:v>454357</c:v>
                </c:pt>
                <c:pt idx="26">
                  <c:v>442741</c:v>
                </c:pt>
                <c:pt idx="27">
                  <c:v>431240</c:v>
                </c:pt>
                <c:pt idx="28">
                  <c:v>421337</c:v>
                </c:pt>
                <c:pt idx="29">
                  <c:v>413072</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211581</c:v>
                </c:pt>
                <c:pt idx="1">
                  <c:v>372139</c:v>
                </c:pt>
                <c:pt idx="2">
                  <c:v>529040</c:v>
                </c:pt>
                <c:pt idx="3">
                  <c:v>649065</c:v>
                </c:pt>
                <c:pt idx="4">
                  <c:v>742372</c:v>
                </c:pt>
                <c:pt idx="5">
                  <c:v>807433</c:v>
                </c:pt>
                <c:pt idx="6">
                  <c:v>842428</c:v>
                </c:pt>
                <c:pt idx="7">
                  <c:v>870157</c:v>
                </c:pt>
                <c:pt idx="8">
                  <c:v>876768</c:v>
                </c:pt>
                <c:pt idx="9">
                  <c:v>879629</c:v>
                </c:pt>
                <c:pt idx="10">
                  <c:v>869673</c:v>
                </c:pt>
                <c:pt idx="11">
                  <c:v>855366</c:v>
                </c:pt>
                <c:pt idx="12">
                  <c:v>833275</c:v>
                </c:pt>
                <c:pt idx="13">
                  <c:v>811516</c:v>
                </c:pt>
                <c:pt idx="14">
                  <c:v>784604</c:v>
                </c:pt>
                <c:pt idx="15">
                  <c:v>763780</c:v>
                </c:pt>
                <c:pt idx="16">
                  <c:v>749687</c:v>
                </c:pt>
                <c:pt idx="17">
                  <c:v>741031</c:v>
                </c:pt>
                <c:pt idx="18">
                  <c:v>726654</c:v>
                </c:pt>
                <c:pt idx="19">
                  <c:v>713107</c:v>
                </c:pt>
                <c:pt idx="20">
                  <c:v>697893</c:v>
                </c:pt>
                <c:pt idx="21">
                  <c:v>681556</c:v>
                </c:pt>
                <c:pt idx="22">
                  <c:v>663479</c:v>
                </c:pt>
                <c:pt idx="23">
                  <c:v>643573</c:v>
                </c:pt>
                <c:pt idx="24">
                  <c:v>623639</c:v>
                </c:pt>
                <c:pt idx="25">
                  <c:v>605504</c:v>
                </c:pt>
                <c:pt idx="26">
                  <c:v>586985</c:v>
                </c:pt>
                <c:pt idx="27">
                  <c:v>568386</c:v>
                </c:pt>
                <c:pt idx="28">
                  <c:v>552347</c:v>
                </c:pt>
                <c:pt idx="29">
                  <c:v>540107</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tx>
                <c:rich>
                  <a:bodyPr/>
                  <a:lstStyle/>
                  <a:p>
                    <a:r>
                      <a:rPr lang="en-US" dirty="0"/>
                      <a:t>5 400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502-4CD1-8E5D-8AED8D4F4725}"/>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130703</c:v>
                </c:pt>
                <c:pt idx="1">
                  <c:v>150324</c:v>
                </c:pt>
                <c:pt idx="2">
                  <c:v>151982</c:v>
                </c:pt>
                <c:pt idx="3">
                  <c:v>123885</c:v>
                </c:pt>
                <c:pt idx="4">
                  <c:v>103555</c:v>
                </c:pt>
                <c:pt idx="5">
                  <c:v>83862</c:v>
                </c:pt>
                <c:pt idx="6">
                  <c:v>68654</c:v>
                </c:pt>
                <c:pt idx="7">
                  <c:v>57298</c:v>
                </c:pt>
                <c:pt idx="8">
                  <c:v>50379</c:v>
                </c:pt>
                <c:pt idx="9">
                  <c:v>45695</c:v>
                </c:pt>
                <c:pt idx="10">
                  <c:v>40896</c:v>
                </c:pt>
                <c:pt idx="11">
                  <c:v>37493</c:v>
                </c:pt>
                <c:pt idx="12">
                  <c:v>33831</c:v>
                </c:pt>
                <c:pt idx="13">
                  <c:v>30583</c:v>
                </c:pt>
                <c:pt idx="14">
                  <c:v>27927</c:v>
                </c:pt>
                <c:pt idx="15">
                  <c:v>24918</c:v>
                </c:pt>
                <c:pt idx="16">
                  <c:v>22493</c:v>
                </c:pt>
                <c:pt idx="17">
                  <c:v>20408</c:v>
                </c:pt>
                <c:pt idx="18">
                  <c:v>18606</c:v>
                </c:pt>
                <c:pt idx="19">
                  <c:v>17072</c:v>
                </c:pt>
                <c:pt idx="20">
                  <c:v>15763</c:v>
                </c:pt>
                <c:pt idx="21">
                  <c:v>14599</c:v>
                </c:pt>
                <c:pt idx="22">
                  <c:v>13302</c:v>
                </c:pt>
                <c:pt idx="23">
                  <c:v>11906</c:v>
                </c:pt>
                <c:pt idx="24">
                  <c:v>10845</c:v>
                </c:pt>
                <c:pt idx="25">
                  <c:v>9529</c:v>
                </c:pt>
                <c:pt idx="26">
                  <c:v>8125</c:v>
                </c:pt>
                <c:pt idx="27">
                  <c:v>7116</c:v>
                </c:pt>
                <c:pt idx="28">
                  <c:v>6273</c:v>
                </c:pt>
                <c:pt idx="29">
                  <c:v>5446</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113480</c:v>
                </c:pt>
                <c:pt idx="1">
                  <c:v>131085</c:v>
                </c:pt>
                <c:pt idx="2">
                  <c:v>131943</c:v>
                </c:pt>
                <c:pt idx="3">
                  <c:v>109630</c:v>
                </c:pt>
                <c:pt idx="4">
                  <c:v>91346</c:v>
                </c:pt>
                <c:pt idx="5">
                  <c:v>74623</c:v>
                </c:pt>
                <c:pt idx="6">
                  <c:v>60737</c:v>
                </c:pt>
                <c:pt idx="7">
                  <c:v>50731</c:v>
                </c:pt>
                <c:pt idx="8">
                  <c:v>44745</c:v>
                </c:pt>
                <c:pt idx="9">
                  <c:v>40635</c:v>
                </c:pt>
                <c:pt idx="10">
                  <c:v>36274</c:v>
                </c:pt>
                <c:pt idx="11">
                  <c:v>33238</c:v>
                </c:pt>
                <c:pt idx="12">
                  <c:v>30123</c:v>
                </c:pt>
                <c:pt idx="13">
                  <c:v>27369</c:v>
                </c:pt>
                <c:pt idx="14">
                  <c:v>24987</c:v>
                </c:pt>
                <c:pt idx="15">
                  <c:v>22398</c:v>
                </c:pt>
                <c:pt idx="16">
                  <c:v>20286</c:v>
                </c:pt>
                <c:pt idx="17">
                  <c:v>18395</c:v>
                </c:pt>
                <c:pt idx="18">
                  <c:v>16724</c:v>
                </c:pt>
                <c:pt idx="19">
                  <c:v>15431</c:v>
                </c:pt>
                <c:pt idx="20">
                  <c:v>14251</c:v>
                </c:pt>
                <c:pt idx="21">
                  <c:v>13202</c:v>
                </c:pt>
                <c:pt idx="22">
                  <c:v>12025</c:v>
                </c:pt>
                <c:pt idx="23">
                  <c:v>10720</c:v>
                </c:pt>
                <c:pt idx="24">
                  <c:v>9775</c:v>
                </c:pt>
                <c:pt idx="25">
                  <c:v>8551</c:v>
                </c:pt>
                <c:pt idx="26">
                  <c:v>7282</c:v>
                </c:pt>
                <c:pt idx="27">
                  <c:v>6379</c:v>
                </c:pt>
                <c:pt idx="28">
                  <c:v>5618</c:v>
                </c:pt>
                <c:pt idx="29">
                  <c:v>4875</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147372</c:v>
                </c:pt>
                <c:pt idx="1">
                  <c:v>169935</c:v>
                </c:pt>
                <c:pt idx="2">
                  <c:v>171803</c:v>
                </c:pt>
                <c:pt idx="3">
                  <c:v>139421</c:v>
                </c:pt>
                <c:pt idx="4">
                  <c:v>116211</c:v>
                </c:pt>
                <c:pt idx="5">
                  <c:v>94003</c:v>
                </c:pt>
                <c:pt idx="6">
                  <c:v>76469</c:v>
                </c:pt>
                <c:pt idx="7">
                  <c:v>64032</c:v>
                </c:pt>
                <c:pt idx="8">
                  <c:v>56277</c:v>
                </c:pt>
                <c:pt idx="9">
                  <c:v>50940</c:v>
                </c:pt>
                <c:pt idx="10">
                  <c:v>45424</c:v>
                </c:pt>
                <c:pt idx="11">
                  <c:v>41415</c:v>
                </c:pt>
                <c:pt idx="12">
                  <c:v>37516</c:v>
                </c:pt>
                <c:pt idx="13">
                  <c:v>33682</c:v>
                </c:pt>
                <c:pt idx="14">
                  <c:v>30679</c:v>
                </c:pt>
                <c:pt idx="15">
                  <c:v>27377</c:v>
                </c:pt>
                <c:pt idx="16">
                  <c:v>24643</c:v>
                </c:pt>
                <c:pt idx="17">
                  <c:v>22234</c:v>
                </c:pt>
                <c:pt idx="18">
                  <c:v>20296</c:v>
                </c:pt>
                <c:pt idx="19">
                  <c:v>18652</c:v>
                </c:pt>
                <c:pt idx="20">
                  <c:v>17149</c:v>
                </c:pt>
                <c:pt idx="21">
                  <c:v>15859</c:v>
                </c:pt>
                <c:pt idx="22">
                  <c:v>14462</c:v>
                </c:pt>
                <c:pt idx="23">
                  <c:v>12965</c:v>
                </c:pt>
                <c:pt idx="24">
                  <c:v>11836</c:v>
                </c:pt>
                <c:pt idx="25">
                  <c:v>10452</c:v>
                </c:pt>
                <c:pt idx="26">
                  <c:v>8904</c:v>
                </c:pt>
                <c:pt idx="27">
                  <c:v>7809</c:v>
                </c:pt>
                <c:pt idx="28">
                  <c:v>6880</c:v>
                </c:pt>
                <c:pt idx="29">
                  <c:v>5966</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layout>
                <c:manualLayout>
                  <c:x val="-1.6446601700365823E-3"/>
                  <c:y val="-3.2669725368513355E-2"/>
                </c:manualLayout>
              </c:layout>
              <c:tx>
                <c:rich>
                  <a:bodyPr/>
                  <a:lstStyle/>
                  <a:p>
                    <a:r>
                      <a:rPr lang="en-US" dirty="0"/>
                      <a:t>14 000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502-4CD1-8E5D-8AED8D4F4725}"/>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1307</c:v>
                </c:pt>
                <c:pt idx="1">
                  <c:v>4149</c:v>
                </c:pt>
                <c:pt idx="2">
                  <c:v>8258</c:v>
                </c:pt>
                <c:pt idx="3">
                  <c:v>13589</c:v>
                </c:pt>
                <c:pt idx="4">
                  <c:v>19740</c:v>
                </c:pt>
                <c:pt idx="5">
                  <c:v>26566</c:v>
                </c:pt>
                <c:pt idx="6">
                  <c:v>33673</c:v>
                </c:pt>
                <c:pt idx="7">
                  <c:v>40618</c:v>
                </c:pt>
                <c:pt idx="8">
                  <c:v>46977</c:v>
                </c:pt>
                <c:pt idx="9">
                  <c:v>52416</c:v>
                </c:pt>
                <c:pt idx="10">
                  <c:v>56670</c:v>
                </c:pt>
                <c:pt idx="11">
                  <c:v>59351</c:v>
                </c:pt>
                <c:pt idx="12">
                  <c:v>59590</c:v>
                </c:pt>
                <c:pt idx="13">
                  <c:v>56650</c:v>
                </c:pt>
                <c:pt idx="14">
                  <c:v>51971</c:v>
                </c:pt>
                <c:pt idx="15">
                  <c:v>42131</c:v>
                </c:pt>
                <c:pt idx="16">
                  <c:v>32357</c:v>
                </c:pt>
                <c:pt idx="17">
                  <c:v>28116</c:v>
                </c:pt>
                <c:pt idx="18">
                  <c:v>26516</c:v>
                </c:pt>
                <c:pt idx="19">
                  <c:v>25695</c:v>
                </c:pt>
                <c:pt idx="20">
                  <c:v>25085</c:v>
                </c:pt>
                <c:pt idx="21">
                  <c:v>23684</c:v>
                </c:pt>
                <c:pt idx="22">
                  <c:v>22524</c:v>
                </c:pt>
                <c:pt idx="23">
                  <c:v>22604</c:v>
                </c:pt>
                <c:pt idx="24">
                  <c:v>21532</c:v>
                </c:pt>
                <c:pt idx="25">
                  <c:v>20381</c:v>
                </c:pt>
                <c:pt idx="26">
                  <c:v>19794</c:v>
                </c:pt>
                <c:pt idx="27">
                  <c:v>18284</c:v>
                </c:pt>
                <c:pt idx="28">
                  <c:v>16308</c:v>
                </c:pt>
                <c:pt idx="29">
                  <c:v>13937</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559</c:v>
                </c:pt>
                <c:pt idx="1">
                  <c:v>1741</c:v>
                </c:pt>
                <c:pt idx="2">
                  <c:v>3986</c:v>
                </c:pt>
                <c:pt idx="3">
                  <c:v>7442</c:v>
                </c:pt>
                <c:pt idx="4">
                  <c:v>12136</c:v>
                </c:pt>
                <c:pt idx="5">
                  <c:v>18058</c:v>
                </c:pt>
                <c:pt idx="6">
                  <c:v>24184</c:v>
                </c:pt>
                <c:pt idx="7">
                  <c:v>30526</c:v>
                </c:pt>
                <c:pt idx="8">
                  <c:v>36829</c:v>
                </c:pt>
                <c:pt idx="9">
                  <c:v>42696</c:v>
                </c:pt>
                <c:pt idx="10">
                  <c:v>47764</c:v>
                </c:pt>
                <c:pt idx="11">
                  <c:v>51434</c:v>
                </c:pt>
                <c:pt idx="12">
                  <c:v>52816</c:v>
                </c:pt>
                <c:pt idx="13">
                  <c:v>49698</c:v>
                </c:pt>
                <c:pt idx="14">
                  <c:v>44619</c:v>
                </c:pt>
                <c:pt idx="15">
                  <c:v>33602</c:v>
                </c:pt>
                <c:pt idx="16">
                  <c:v>23960</c:v>
                </c:pt>
                <c:pt idx="17">
                  <c:v>20032</c:v>
                </c:pt>
                <c:pt idx="18">
                  <c:v>18389</c:v>
                </c:pt>
                <c:pt idx="19">
                  <c:v>17480</c:v>
                </c:pt>
                <c:pt idx="20">
                  <c:v>17003</c:v>
                </c:pt>
                <c:pt idx="21">
                  <c:v>16555</c:v>
                </c:pt>
                <c:pt idx="22">
                  <c:v>15553</c:v>
                </c:pt>
                <c:pt idx="23">
                  <c:v>15297</c:v>
                </c:pt>
                <c:pt idx="24">
                  <c:v>14874</c:v>
                </c:pt>
                <c:pt idx="25">
                  <c:v>14035</c:v>
                </c:pt>
                <c:pt idx="26">
                  <c:v>13663</c:v>
                </c:pt>
                <c:pt idx="27">
                  <c:v>13183</c:v>
                </c:pt>
                <c:pt idx="28">
                  <c:v>12198</c:v>
                </c:pt>
                <c:pt idx="29">
                  <c:v>10498</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1862</c:v>
                </c:pt>
                <c:pt idx="1">
                  <c:v>5965</c:v>
                </c:pt>
                <c:pt idx="2">
                  <c:v>11895</c:v>
                </c:pt>
                <c:pt idx="3">
                  <c:v>19043</c:v>
                </c:pt>
                <c:pt idx="4">
                  <c:v>27154</c:v>
                </c:pt>
                <c:pt idx="5">
                  <c:v>35378</c:v>
                </c:pt>
                <c:pt idx="6">
                  <c:v>43252</c:v>
                </c:pt>
                <c:pt idx="7">
                  <c:v>50236</c:v>
                </c:pt>
                <c:pt idx="8">
                  <c:v>56404</c:v>
                </c:pt>
                <c:pt idx="9">
                  <c:v>62089</c:v>
                </c:pt>
                <c:pt idx="10">
                  <c:v>65524</c:v>
                </c:pt>
                <c:pt idx="11">
                  <c:v>67385</c:v>
                </c:pt>
                <c:pt idx="12">
                  <c:v>67457</c:v>
                </c:pt>
                <c:pt idx="13">
                  <c:v>65282</c:v>
                </c:pt>
                <c:pt idx="14">
                  <c:v>60829</c:v>
                </c:pt>
                <c:pt idx="15">
                  <c:v>50972</c:v>
                </c:pt>
                <c:pt idx="16">
                  <c:v>41355</c:v>
                </c:pt>
                <c:pt idx="17">
                  <c:v>37822</c:v>
                </c:pt>
                <c:pt idx="18">
                  <c:v>36778</c:v>
                </c:pt>
                <c:pt idx="19">
                  <c:v>35432</c:v>
                </c:pt>
                <c:pt idx="20">
                  <c:v>34462</c:v>
                </c:pt>
                <c:pt idx="21">
                  <c:v>32569</c:v>
                </c:pt>
                <c:pt idx="22">
                  <c:v>31370</c:v>
                </c:pt>
                <c:pt idx="23">
                  <c:v>32348</c:v>
                </c:pt>
                <c:pt idx="24">
                  <c:v>31010</c:v>
                </c:pt>
                <c:pt idx="25">
                  <c:v>29769</c:v>
                </c:pt>
                <c:pt idx="26">
                  <c:v>28930</c:v>
                </c:pt>
                <c:pt idx="27">
                  <c:v>26400</c:v>
                </c:pt>
                <c:pt idx="28">
                  <c:v>22972</c:v>
                </c:pt>
                <c:pt idx="29">
                  <c:v>18634</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4831104"/>
        <c:axId val="44832640"/>
      </c:lineChart>
      <c:catAx>
        <c:axId val="448311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32640"/>
        <c:crosses val="autoZero"/>
        <c:auto val="1"/>
        <c:lblAlgn val="ctr"/>
        <c:lblOffset val="100"/>
        <c:noMultiLvlLbl val="0"/>
      </c:catAx>
      <c:valAx>
        <c:axId val="44832640"/>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48311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86290676164973E-2"/>
          <c:y val="8.6044437359317591E-2"/>
          <c:w val="0.90499023474152152"/>
          <c:h val="0.76501213843755245"/>
        </c:manualLayout>
      </c:layout>
      <c:barChart>
        <c:barDir val="col"/>
        <c:grouping val="clustered"/>
        <c:varyColors val="0"/>
        <c:ser>
          <c:idx val="0"/>
          <c:order val="0"/>
          <c:spPr>
            <a:solidFill>
              <a:srgbClr val="00A99A"/>
            </a:solidFill>
            <a:ln>
              <a:noFill/>
            </a:ln>
          </c:spPr>
          <c:invertIfNegative val="0"/>
          <c:dPt>
            <c:idx val="0"/>
            <c:invertIfNegative val="0"/>
            <c:bubble3D val="0"/>
            <c:extLst>
              <c:ext xmlns:c16="http://schemas.microsoft.com/office/drawing/2014/chart" uri="{C3380CC4-5D6E-409C-BE32-E72D297353CC}">
                <c16:uniqueId val="{00000000-6FB1-4C8A-A723-58DE11D07F76}"/>
              </c:ext>
            </c:extLst>
          </c:dPt>
          <c:dPt>
            <c:idx val="1"/>
            <c:invertIfNegative val="0"/>
            <c:bubble3D val="0"/>
            <c:extLst>
              <c:ext xmlns:c16="http://schemas.microsoft.com/office/drawing/2014/chart" uri="{C3380CC4-5D6E-409C-BE32-E72D297353CC}">
                <c16:uniqueId val="{00000001-6FB1-4C8A-A723-58DE11D07F76}"/>
              </c:ext>
            </c:extLst>
          </c:dPt>
          <c:dPt>
            <c:idx val="2"/>
            <c:invertIfNegative val="0"/>
            <c:bubble3D val="0"/>
            <c:extLst>
              <c:ext xmlns:c16="http://schemas.microsoft.com/office/drawing/2014/chart" uri="{C3380CC4-5D6E-409C-BE32-E72D297353CC}">
                <c16:uniqueId val="{00000002-6FB1-4C8A-A723-58DE11D07F7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2019</c:v>
                </c:pt>
                <c:pt idx="1">
                  <c:v>MSW (2018)</c:v>
                </c:pt>
                <c:pt idx="2">
                  <c:v>TG (2018)</c:v>
                </c:pt>
                <c:pt idx="3">
                  <c:v>MSM (2018)</c:v>
                </c:pt>
                <c:pt idx="4">
                  <c:v>PWID (2014)</c:v>
                </c:pt>
              </c:strCache>
            </c:strRef>
          </c:cat>
          <c:val>
            <c:numRef>
              <c:f>'HIV Prev KP_latest yr'!$B$5:$B$9</c:f>
              <c:numCache>
                <c:formatCode>General</c:formatCode>
                <c:ptCount val="5"/>
                <c:pt idx="0">
                  <c:v>2.8</c:v>
                </c:pt>
              </c:numCache>
            </c:numRef>
          </c:val>
          <c:extLst>
            <c:ext xmlns:c16="http://schemas.microsoft.com/office/drawing/2014/chart" uri="{C3380CC4-5D6E-409C-BE32-E72D297353CC}">
              <c16:uniqueId val="{00000003-6FB1-4C8A-A723-58DE11D07F76}"/>
            </c:ext>
          </c:extLst>
        </c:ser>
        <c:ser>
          <c:idx val="1"/>
          <c:order val="1"/>
          <c:invertIfNegative val="0"/>
          <c:dPt>
            <c:idx val="1"/>
            <c:invertIfNegative val="0"/>
            <c:bubble3D val="0"/>
            <c:spPr>
              <a:solidFill>
                <a:srgbClr val="F78E1E"/>
              </a:solidFill>
              <a:ln>
                <a:noFill/>
              </a:ln>
            </c:spPr>
            <c:extLst>
              <c:ext xmlns:c16="http://schemas.microsoft.com/office/drawing/2014/chart" uri="{C3380CC4-5D6E-409C-BE32-E72D297353CC}">
                <c16:uniqueId val="{00000005-6FB1-4C8A-A723-58DE11D07F7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2019</c:v>
                </c:pt>
                <c:pt idx="1">
                  <c:v>MSW (2018)</c:v>
                </c:pt>
                <c:pt idx="2">
                  <c:v>TG (2018)</c:v>
                </c:pt>
                <c:pt idx="3">
                  <c:v>MSM (2018)</c:v>
                </c:pt>
                <c:pt idx="4">
                  <c:v>PWID (2014)</c:v>
                </c:pt>
              </c:strCache>
            </c:strRef>
          </c:cat>
          <c:val>
            <c:numRef>
              <c:f>'HIV Prev KP_latest yr'!$C$5:$C$9</c:f>
              <c:numCache>
                <c:formatCode>General</c:formatCode>
                <c:ptCount val="5"/>
                <c:pt idx="1">
                  <c:v>3.8</c:v>
                </c:pt>
              </c:numCache>
            </c:numRef>
          </c:val>
          <c:extLst>
            <c:ext xmlns:c16="http://schemas.microsoft.com/office/drawing/2014/chart" uri="{C3380CC4-5D6E-409C-BE32-E72D297353CC}">
              <c16:uniqueId val="{00000006-6FB1-4C8A-A723-58DE11D07F76}"/>
            </c:ext>
          </c:extLst>
        </c:ser>
        <c:ser>
          <c:idx val="2"/>
          <c:order val="2"/>
          <c:spPr>
            <a:solidFill>
              <a:srgbClr val="EC008C"/>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2019</c:v>
                </c:pt>
                <c:pt idx="1">
                  <c:v>MSW (2018)</c:v>
                </c:pt>
                <c:pt idx="2">
                  <c:v>TG (2018)</c:v>
                </c:pt>
                <c:pt idx="3">
                  <c:v>MSM (2018)</c:v>
                </c:pt>
                <c:pt idx="4">
                  <c:v>PWID (2014)</c:v>
                </c:pt>
              </c:strCache>
            </c:strRef>
          </c:cat>
          <c:val>
            <c:numRef>
              <c:f>'HIV Prev KP_latest yr'!$D$5:$D$9</c:f>
              <c:numCache>
                <c:formatCode>General</c:formatCode>
                <c:ptCount val="5"/>
                <c:pt idx="2">
                  <c:v>11</c:v>
                </c:pt>
              </c:numCache>
            </c:numRef>
          </c:val>
          <c:extLst>
            <c:ext xmlns:c16="http://schemas.microsoft.com/office/drawing/2014/chart" uri="{C3380CC4-5D6E-409C-BE32-E72D297353CC}">
              <c16:uniqueId val="{00000007-6FB1-4C8A-A723-58DE11D07F76}"/>
            </c:ext>
          </c:extLst>
        </c:ser>
        <c:ser>
          <c:idx val="3"/>
          <c:order val="3"/>
          <c:spPr>
            <a:solidFill>
              <a:srgbClr val="00AEEF"/>
            </a:solidFill>
            <a:ln>
              <a:noFill/>
            </a:ln>
          </c:spPr>
          <c:invertIfNegative val="0"/>
          <c:dPt>
            <c:idx val="3"/>
            <c:invertIfNegative val="0"/>
            <c:bubble3D val="0"/>
            <c:spPr>
              <a:solidFill>
                <a:srgbClr val="E31837"/>
              </a:solidFill>
              <a:ln>
                <a:noFill/>
              </a:ln>
            </c:spPr>
            <c:extLst>
              <c:ext xmlns:c16="http://schemas.microsoft.com/office/drawing/2014/chart" uri="{C3380CC4-5D6E-409C-BE32-E72D297353CC}">
                <c16:uniqueId val="{00000009-6FB1-4C8A-A723-58DE11D07F76}"/>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KP_latest yr'!$A$5:$A$9</c:f>
              <c:strCache>
                <c:ptCount val="5"/>
                <c:pt idx="0">
                  <c:v>FSW (non-venue based) 2019</c:v>
                </c:pt>
                <c:pt idx="1">
                  <c:v>MSW (2018)</c:v>
                </c:pt>
                <c:pt idx="2">
                  <c:v>TG (2018)</c:v>
                </c:pt>
                <c:pt idx="3">
                  <c:v>MSM (2018)</c:v>
                </c:pt>
                <c:pt idx="4">
                  <c:v>PWID (2014)</c:v>
                </c:pt>
              </c:strCache>
            </c:strRef>
          </c:cat>
          <c:val>
            <c:numRef>
              <c:f>'HIV Prev KP_latest yr'!$E$5:$E$9</c:f>
              <c:numCache>
                <c:formatCode>General</c:formatCode>
                <c:ptCount val="5"/>
                <c:pt idx="3">
                  <c:v>11.9</c:v>
                </c:pt>
                <c:pt idx="4">
                  <c:v>20.5</c:v>
                </c:pt>
              </c:numCache>
            </c:numRef>
          </c:val>
          <c:extLst>
            <c:ext xmlns:c16="http://schemas.microsoft.com/office/drawing/2014/chart" uri="{C3380CC4-5D6E-409C-BE32-E72D297353CC}">
              <c16:uniqueId val="{0000000A-6FB1-4C8A-A723-58DE11D07F76}"/>
            </c:ext>
          </c:extLst>
        </c:ser>
        <c:dLbls>
          <c:showLegendKey val="0"/>
          <c:showVal val="0"/>
          <c:showCatName val="0"/>
          <c:showSerName val="0"/>
          <c:showPercent val="0"/>
          <c:showBubbleSize val="0"/>
        </c:dLbls>
        <c:gapWidth val="140"/>
        <c:overlap val="100"/>
        <c:axId val="45195648"/>
        <c:axId val="45197184"/>
      </c:barChart>
      <c:scatterChart>
        <c:scatterStyle val="lineMarker"/>
        <c:varyColors val="0"/>
        <c:ser>
          <c:idx val="4"/>
          <c:order val="4"/>
          <c:tx>
            <c:strRef>
              <c:f>'HIV Prev KP_latest yr'!$U$1</c:f>
              <c:strCache>
                <c:ptCount val="1"/>
                <c:pt idx="0">
                  <c:v>t</c:v>
                </c:pt>
              </c:strCache>
            </c:strRef>
          </c:tx>
          <c:spPr>
            <a:ln w="19050">
              <a:solidFill>
                <a:schemeClr val="bg1">
                  <a:lumMod val="50000"/>
                </a:schemeClr>
              </a:solidFill>
              <a:prstDash val="dash"/>
            </a:ln>
          </c:spPr>
          <c:marker>
            <c:symbol val="none"/>
          </c:marker>
          <c:xVal>
            <c:numRef>
              <c:f>'HIV Prev KP_latest yr'!$T$2:$T$3</c:f>
              <c:numCache>
                <c:formatCode>General</c:formatCode>
                <c:ptCount val="2"/>
                <c:pt idx="0">
                  <c:v>0</c:v>
                </c:pt>
                <c:pt idx="1">
                  <c:v>1</c:v>
                </c:pt>
              </c:numCache>
            </c:numRef>
          </c:xVal>
          <c:yVal>
            <c:numRef>
              <c:f>'HIV Prev KP_latest yr'!$U$2:$U$3</c:f>
              <c:numCache>
                <c:formatCode>General</c:formatCode>
                <c:ptCount val="2"/>
                <c:pt idx="0">
                  <c:v>5</c:v>
                </c:pt>
                <c:pt idx="1">
                  <c:v>5</c:v>
                </c:pt>
              </c:numCache>
            </c:numRef>
          </c:yVal>
          <c:smooth val="0"/>
          <c:extLst>
            <c:ext xmlns:c16="http://schemas.microsoft.com/office/drawing/2014/chart" uri="{C3380CC4-5D6E-409C-BE32-E72D297353CC}">
              <c16:uniqueId val="{0000000B-6FB1-4C8A-A723-58DE11D07F76}"/>
            </c:ext>
          </c:extLst>
        </c:ser>
        <c:dLbls>
          <c:showLegendKey val="0"/>
          <c:showVal val="0"/>
          <c:showCatName val="0"/>
          <c:showSerName val="0"/>
          <c:showPercent val="0"/>
          <c:showBubbleSize val="0"/>
        </c:dLbls>
        <c:axId val="45209088"/>
        <c:axId val="45207552"/>
      </c:scatterChart>
      <c:catAx>
        <c:axId val="45195648"/>
        <c:scaling>
          <c:orientation val="minMax"/>
        </c:scaling>
        <c:delete val="0"/>
        <c:axPos val="b"/>
        <c:numFmt formatCode="General" sourceLinked="0"/>
        <c:majorTickMark val="out"/>
        <c:minorTickMark val="none"/>
        <c:tickLblPos val="nextTo"/>
        <c:crossAx val="45197184"/>
        <c:crosses val="autoZero"/>
        <c:auto val="1"/>
        <c:lblAlgn val="ctr"/>
        <c:lblOffset val="100"/>
        <c:noMultiLvlLbl val="0"/>
      </c:catAx>
      <c:valAx>
        <c:axId val="45197184"/>
        <c:scaling>
          <c:orientation val="minMax"/>
          <c:min val="0"/>
        </c:scaling>
        <c:delete val="0"/>
        <c:axPos val="l"/>
        <c:majorGridlines>
          <c:spPr>
            <a:ln>
              <a:solidFill>
                <a:schemeClr val="bg1">
                  <a:lumMod val="85000"/>
                  <a:alpha val="50000"/>
                </a:schemeClr>
              </a:solidFill>
              <a:prstDash val="sysDot"/>
            </a:ln>
          </c:spPr>
        </c:majorGridlines>
        <c:title>
          <c:tx>
            <c:rich>
              <a:bodyPr rot="0" vert="horz"/>
              <a:lstStyle/>
              <a:p>
                <a:pPr>
                  <a:defRPr/>
                </a:pPr>
                <a:r>
                  <a:rPr lang="en-US"/>
                  <a:t>%</a:t>
                </a:r>
              </a:p>
            </c:rich>
          </c:tx>
          <c:layout>
            <c:manualLayout>
              <c:xMode val="edge"/>
              <c:yMode val="edge"/>
              <c:x val="2.7315408331479146E-3"/>
              <c:y val="6.8575116580711901E-2"/>
            </c:manualLayout>
          </c:layout>
          <c:overlay val="0"/>
        </c:title>
        <c:numFmt formatCode="0" sourceLinked="0"/>
        <c:majorTickMark val="out"/>
        <c:minorTickMark val="none"/>
        <c:tickLblPos val="nextTo"/>
        <c:crossAx val="45195648"/>
        <c:crosses val="autoZero"/>
        <c:crossBetween val="between"/>
        <c:majorUnit val="5"/>
      </c:valAx>
      <c:valAx>
        <c:axId val="45207552"/>
        <c:scaling>
          <c:orientation val="minMax"/>
          <c:max val="20"/>
          <c:min val="0"/>
        </c:scaling>
        <c:delete val="1"/>
        <c:axPos val="r"/>
        <c:numFmt formatCode="General" sourceLinked="1"/>
        <c:majorTickMark val="out"/>
        <c:minorTickMark val="none"/>
        <c:tickLblPos val="nextTo"/>
        <c:crossAx val="45209088"/>
        <c:crosses val="max"/>
        <c:crossBetween val="midCat"/>
        <c:majorUnit val="4"/>
      </c:valAx>
      <c:valAx>
        <c:axId val="45209088"/>
        <c:scaling>
          <c:orientation val="minMax"/>
          <c:max val="1"/>
          <c:min val="0"/>
        </c:scaling>
        <c:delete val="1"/>
        <c:axPos val="t"/>
        <c:numFmt formatCode="General" sourceLinked="1"/>
        <c:majorTickMark val="out"/>
        <c:minorTickMark val="none"/>
        <c:tickLblPos val="nextTo"/>
        <c:crossAx val="4520755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17204071868768E-2"/>
          <c:y val="9.4354819019715555E-2"/>
          <c:w val="0.88237718313461899"/>
          <c:h val="0.72226343417599115"/>
        </c:manualLayout>
      </c:layout>
      <c:barChart>
        <c:barDir val="col"/>
        <c:grouping val="clustered"/>
        <c:varyColors val="0"/>
        <c:ser>
          <c:idx val="0"/>
          <c:order val="0"/>
          <c:tx>
            <c:strRef>
              <c:f>'HIV prev_KPs'!$B$5</c:f>
              <c:strCache>
                <c:ptCount val="1"/>
                <c:pt idx="0">
                  <c:v>2010</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prev_KPs'!$B$6:$B$11</c:f>
              <c:numCache>
                <c:formatCode>General</c:formatCode>
                <c:ptCount val="6"/>
                <c:pt idx="0">
                  <c:v>21.9</c:v>
                </c:pt>
                <c:pt idx="1">
                  <c:v>16</c:v>
                </c:pt>
                <c:pt idx="2" formatCode="0">
                  <c:v>8.02</c:v>
                </c:pt>
                <c:pt idx="4" formatCode="0.0">
                  <c:v>2.69</c:v>
                </c:pt>
              </c:numCache>
            </c:numRef>
          </c:val>
          <c:extLst>
            <c:ext xmlns:c16="http://schemas.microsoft.com/office/drawing/2014/chart" uri="{C3380CC4-5D6E-409C-BE32-E72D297353CC}">
              <c16:uniqueId val="{00000000-9B2E-4E22-BA41-335F396048DE}"/>
            </c:ext>
          </c:extLst>
        </c:ser>
        <c:ser>
          <c:idx val="1"/>
          <c:order val="1"/>
          <c:tx>
            <c:strRef>
              <c:f>'HIV prev_KPs'!$C$5</c:f>
              <c:strCache>
                <c:ptCount val="1"/>
                <c:pt idx="0">
                  <c:v>2012</c:v>
                </c:pt>
              </c:strCache>
            </c:strRef>
          </c:tx>
          <c:spPr>
            <a:solidFill>
              <a:srgbClr val="CC99FF"/>
            </a:solidFill>
            <a:ln w="25400">
              <a:noFill/>
            </a:ln>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prev_KPs'!$C$6:$C$11</c:f>
              <c:numCache>
                <c:formatCode>General</c:formatCode>
                <c:ptCount val="6"/>
                <c:pt idx="0">
                  <c:v>25.2</c:v>
                </c:pt>
                <c:pt idx="1">
                  <c:v>17.2</c:v>
                </c:pt>
                <c:pt idx="2" formatCode="0.0">
                  <c:v>31.52</c:v>
                </c:pt>
                <c:pt idx="3" formatCode="0.0">
                  <c:v>7.49</c:v>
                </c:pt>
                <c:pt idx="4">
                  <c:v>2.2000000000000002</c:v>
                </c:pt>
              </c:numCache>
            </c:numRef>
          </c:val>
          <c:extLst>
            <c:ext xmlns:c16="http://schemas.microsoft.com/office/drawing/2014/chart" uri="{C3380CC4-5D6E-409C-BE32-E72D297353CC}">
              <c16:uniqueId val="{00000001-9B2E-4E22-BA41-335F396048DE}"/>
            </c:ext>
          </c:extLst>
        </c:ser>
        <c:ser>
          <c:idx val="2"/>
          <c:order val="2"/>
          <c:tx>
            <c:strRef>
              <c:f>'HIV prev_KPs'!$D$5</c:f>
              <c:strCache>
                <c:ptCount val="1"/>
                <c:pt idx="0">
                  <c:v>2014</c:v>
                </c:pt>
              </c:strCache>
            </c:strRef>
          </c:tx>
          <c:spPr>
            <a:solidFill>
              <a:srgbClr val="FF5050"/>
            </a:solidFill>
            <a:ln w="2540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2E-4E22-BA41-335F396048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prev_KPs'!$D$6:$D$11</c:f>
              <c:numCache>
                <c:formatCode>0.0</c:formatCode>
                <c:ptCount val="6"/>
                <c:pt idx="0">
                  <c:v>20.5</c:v>
                </c:pt>
                <c:pt idx="1">
                  <c:v>13.11</c:v>
                </c:pt>
                <c:pt idx="2">
                  <c:v>19.23</c:v>
                </c:pt>
                <c:pt idx="3">
                  <c:v>15.68</c:v>
                </c:pt>
                <c:pt idx="4" formatCode="General">
                  <c:v>1.1299999999999999</c:v>
                </c:pt>
              </c:numCache>
            </c:numRef>
          </c:val>
          <c:extLst>
            <c:ext xmlns:c16="http://schemas.microsoft.com/office/drawing/2014/chart" uri="{C3380CC4-5D6E-409C-BE32-E72D297353CC}">
              <c16:uniqueId val="{00000003-9B2E-4E22-BA41-335F396048DE}"/>
            </c:ext>
          </c:extLst>
        </c:ser>
        <c:ser>
          <c:idx val="3"/>
          <c:order val="3"/>
          <c:tx>
            <c:strRef>
              <c:f>'HIV prev_KPs'!$E$5</c:f>
              <c:strCache>
                <c:ptCount val="1"/>
                <c:pt idx="0">
                  <c:v>2016</c:v>
                </c:pt>
              </c:strCache>
            </c:strRef>
          </c:tx>
          <c:spPr>
            <a:solidFill>
              <a:srgbClr val="FFC000"/>
            </a:solidFill>
            <a:ln w="25400">
              <a:noFill/>
            </a:ln>
          </c:spPr>
          <c:invertIfNegative val="0"/>
          <c:cat>
            <c:strRef>
              <c:f>'HIV prev_KPs'!$A$6:$A$11</c:f>
              <c:strCache>
                <c:ptCount val="6"/>
                <c:pt idx="0">
                  <c:v>PWID *</c:v>
                </c:pt>
                <c:pt idx="1">
                  <c:v>MSW **</c:v>
                </c:pt>
                <c:pt idx="2">
                  <c:v>MSM ***</c:v>
                </c:pt>
                <c:pt idx="3">
                  <c:v>TG</c:v>
                </c:pt>
                <c:pt idx="4">
                  <c:v>FSW ****
(venue based) </c:v>
                </c:pt>
                <c:pt idx="5">
                  <c:v>FSW #
 (non venue based)</c:v>
                </c:pt>
              </c:strCache>
            </c:strRef>
          </c:cat>
          <c:val>
            <c:numRef>
              <c:f>'HIV prev_KPs'!$E$6:$E$11</c:f>
              <c:numCache>
                <c:formatCode>0.0</c:formatCode>
                <c:ptCount val="6"/>
                <c:pt idx="1">
                  <c:v>14.11</c:v>
                </c:pt>
                <c:pt idx="2">
                  <c:v>21.61</c:v>
                </c:pt>
                <c:pt idx="3">
                  <c:v>10.16</c:v>
                </c:pt>
                <c:pt idx="4" formatCode="General">
                  <c:v>1</c:v>
                </c:pt>
              </c:numCache>
            </c:numRef>
          </c:val>
          <c:extLst>
            <c:ext xmlns:c16="http://schemas.microsoft.com/office/drawing/2014/chart" uri="{C3380CC4-5D6E-409C-BE32-E72D297353CC}">
              <c16:uniqueId val="{00000004-9B2E-4E22-BA41-335F396048DE}"/>
            </c:ext>
          </c:extLst>
        </c:ser>
        <c:ser>
          <c:idx val="4"/>
          <c:order val="4"/>
          <c:tx>
            <c:strRef>
              <c:f>'HIV prev_KPs'!$F$5</c:f>
              <c:strCache>
                <c:ptCount val="1"/>
                <c:pt idx="0">
                  <c:v>2018</c:v>
                </c:pt>
              </c:strCache>
            </c:strRef>
          </c:tx>
          <c:spPr>
            <a:solidFill>
              <a:srgbClr val="00A99A"/>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prev_KPs'!$F$6:$F$11</c:f>
              <c:numCache>
                <c:formatCode>0.0</c:formatCode>
                <c:ptCount val="6"/>
                <c:pt idx="1">
                  <c:v>3.81</c:v>
                </c:pt>
                <c:pt idx="2" formatCode="General">
                  <c:v>11.9</c:v>
                </c:pt>
                <c:pt idx="3" formatCode="0">
                  <c:v>10.99</c:v>
                </c:pt>
                <c:pt idx="4">
                  <c:v>0.72</c:v>
                </c:pt>
              </c:numCache>
            </c:numRef>
          </c:val>
          <c:extLst>
            <c:ext xmlns:c16="http://schemas.microsoft.com/office/drawing/2014/chart" uri="{C3380CC4-5D6E-409C-BE32-E72D297353CC}">
              <c16:uniqueId val="{00000005-9B2E-4E22-BA41-335F396048DE}"/>
            </c:ext>
          </c:extLst>
        </c:ser>
        <c:ser>
          <c:idx val="5"/>
          <c:order val="5"/>
          <c:tx>
            <c:strRef>
              <c:f>'HIV prev_KPs'!$G$5</c:f>
              <c:strCache>
                <c:ptCount val="1"/>
                <c:pt idx="0">
                  <c:v>2019</c:v>
                </c:pt>
              </c:strCache>
            </c:strRef>
          </c:tx>
          <c:spPr>
            <a:solidFill>
              <a:srgbClr val="78A7B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prev_KPs'!$A$6:$A$11</c:f>
              <c:strCache>
                <c:ptCount val="6"/>
                <c:pt idx="0">
                  <c:v>PWID *</c:v>
                </c:pt>
                <c:pt idx="1">
                  <c:v>MSW **</c:v>
                </c:pt>
                <c:pt idx="2">
                  <c:v>MSM ***</c:v>
                </c:pt>
                <c:pt idx="3">
                  <c:v>TG</c:v>
                </c:pt>
                <c:pt idx="4">
                  <c:v>FSW ****
(venue based) </c:v>
                </c:pt>
                <c:pt idx="5">
                  <c:v>FSW #
 (non venue based)</c:v>
                </c:pt>
              </c:strCache>
            </c:strRef>
          </c:cat>
          <c:val>
            <c:numRef>
              <c:f>'HIV prev_KPs'!$G$6:$G$11</c:f>
              <c:numCache>
                <c:formatCode>General</c:formatCode>
                <c:ptCount val="6"/>
                <c:pt idx="5">
                  <c:v>2.8</c:v>
                </c:pt>
              </c:numCache>
            </c:numRef>
          </c:val>
          <c:extLst>
            <c:ext xmlns:c16="http://schemas.microsoft.com/office/drawing/2014/chart" uri="{C3380CC4-5D6E-409C-BE32-E72D297353CC}">
              <c16:uniqueId val="{00000006-9B2E-4E22-BA41-335F396048DE}"/>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ax val="40"/>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3.2021688078463874E-2"/>
            </c:manualLayout>
          </c:layout>
          <c:overlay val="0"/>
        </c:title>
        <c:numFmt formatCode="General" sourceLinked="1"/>
        <c:majorTickMark val="out"/>
        <c:minorTickMark val="none"/>
        <c:tickLblPos val="nextTo"/>
        <c:spPr>
          <a:ln>
            <a:noFill/>
          </a:ln>
        </c:spPr>
        <c:crossAx val="133465216"/>
        <c:crosses val="autoZero"/>
        <c:crossBetween val="between"/>
        <c:majorUnit val="40"/>
      </c:valAx>
    </c:plotArea>
    <c:legend>
      <c:legendPos val="b"/>
      <c:layout>
        <c:manualLayout>
          <c:xMode val="edge"/>
          <c:yMode val="edge"/>
          <c:x val="0.5934676427165354"/>
          <c:y val="0.10142422986600361"/>
          <c:w val="0.38756758530183733"/>
          <c:h val="9.4226412487912692E-2"/>
        </c:manualLayout>
      </c:layout>
      <c:overlay val="0"/>
    </c:legend>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817204071868768E-2"/>
          <c:y val="0.13821453239397707"/>
          <c:w val="0.88237718313461899"/>
          <c:h val="0.67840378505318411"/>
        </c:manualLayout>
      </c:layout>
      <c:barChart>
        <c:barDir val="col"/>
        <c:grouping val="clustered"/>
        <c:varyColors val="0"/>
        <c:ser>
          <c:idx val="0"/>
          <c:order val="0"/>
          <c:tx>
            <c:strRef>
              <c:f>'HIV prev by age group'!$B$2</c:f>
              <c:strCache>
                <c:ptCount val="1"/>
                <c:pt idx="0">
                  <c:v>2010</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group'!$A$3:$A$5</c:f>
              <c:strCache>
                <c:ptCount val="3"/>
                <c:pt idx="0">
                  <c:v>All ages</c:v>
                </c:pt>
                <c:pt idx="1">
                  <c:v>&lt;25 yr</c:v>
                </c:pt>
                <c:pt idx="2">
                  <c:v>25+ yr</c:v>
                </c:pt>
              </c:strCache>
            </c:strRef>
          </c:cat>
          <c:val>
            <c:numRef>
              <c:f>'HIV prev by age group'!$B$3:$B$5</c:f>
              <c:numCache>
                <c:formatCode>General</c:formatCode>
                <c:ptCount val="3"/>
                <c:pt idx="0">
                  <c:v>8</c:v>
                </c:pt>
                <c:pt idx="1">
                  <c:v>5.9</c:v>
                </c:pt>
                <c:pt idx="2">
                  <c:v>16.5</c:v>
                </c:pt>
              </c:numCache>
            </c:numRef>
          </c:val>
          <c:extLst>
            <c:ext xmlns:c16="http://schemas.microsoft.com/office/drawing/2014/chart" uri="{C3380CC4-5D6E-409C-BE32-E72D297353CC}">
              <c16:uniqueId val="{00000000-DB88-4091-BD8C-5F6BB19B8478}"/>
            </c:ext>
          </c:extLst>
        </c:ser>
        <c:ser>
          <c:idx val="1"/>
          <c:order val="1"/>
          <c:tx>
            <c:strRef>
              <c:f>'HIV prev by age group'!$C$2</c:f>
              <c:strCache>
                <c:ptCount val="1"/>
                <c:pt idx="0">
                  <c:v>2012</c:v>
                </c:pt>
              </c:strCache>
            </c:strRef>
          </c:tx>
          <c:spPr>
            <a:solidFill>
              <a:srgbClr val="CDC884"/>
            </a:solidFill>
            <a:ln w="25400">
              <a:noFill/>
            </a:ln>
          </c:spPr>
          <c:invertIfNegative val="0"/>
          <c:cat>
            <c:strRef>
              <c:f>'HIV prev by age group'!$A$3:$A$5</c:f>
              <c:strCache>
                <c:ptCount val="3"/>
                <c:pt idx="0">
                  <c:v>All ages</c:v>
                </c:pt>
                <c:pt idx="1">
                  <c:v>&lt;25 yr</c:v>
                </c:pt>
                <c:pt idx="2">
                  <c:v>25+ yr</c:v>
                </c:pt>
              </c:strCache>
            </c:strRef>
          </c:cat>
          <c:val>
            <c:numRef>
              <c:f>'HIV prev by age group'!$C$3:$C$5</c:f>
              <c:numCache>
                <c:formatCode>General</c:formatCode>
                <c:ptCount val="3"/>
                <c:pt idx="0">
                  <c:v>31.5</c:v>
                </c:pt>
                <c:pt idx="1">
                  <c:v>33.9</c:v>
                </c:pt>
                <c:pt idx="2">
                  <c:v>29.2</c:v>
                </c:pt>
              </c:numCache>
            </c:numRef>
          </c:val>
          <c:extLst>
            <c:ext xmlns:c16="http://schemas.microsoft.com/office/drawing/2014/chart" uri="{C3380CC4-5D6E-409C-BE32-E72D297353CC}">
              <c16:uniqueId val="{00000001-DB88-4091-BD8C-5F6BB19B8478}"/>
            </c:ext>
          </c:extLst>
        </c:ser>
        <c:ser>
          <c:idx val="2"/>
          <c:order val="2"/>
          <c:tx>
            <c:strRef>
              <c:f>'HIV prev by age group'!$D$2</c:f>
              <c:strCache>
                <c:ptCount val="1"/>
                <c:pt idx="0">
                  <c:v>2014</c:v>
                </c:pt>
              </c:strCache>
            </c:strRef>
          </c:tx>
          <c:spPr>
            <a:solidFill>
              <a:srgbClr val="F26B73"/>
            </a:solidFill>
            <a:ln w="25400">
              <a:noFill/>
            </a:ln>
          </c:spPr>
          <c:invertIfNegative val="0"/>
          <c:cat>
            <c:strRef>
              <c:f>'HIV prev by age group'!$A$3:$A$5</c:f>
              <c:strCache>
                <c:ptCount val="3"/>
                <c:pt idx="0">
                  <c:v>All ages</c:v>
                </c:pt>
                <c:pt idx="1">
                  <c:v>&lt;25 yr</c:v>
                </c:pt>
                <c:pt idx="2">
                  <c:v>25+ yr</c:v>
                </c:pt>
              </c:strCache>
            </c:strRef>
          </c:cat>
          <c:val>
            <c:numRef>
              <c:f>'HIV prev by age group'!$D$3:$D$5</c:f>
              <c:numCache>
                <c:formatCode>General</c:formatCode>
                <c:ptCount val="3"/>
                <c:pt idx="0">
                  <c:v>19.2</c:v>
                </c:pt>
                <c:pt idx="1">
                  <c:v>16.5</c:v>
                </c:pt>
                <c:pt idx="2">
                  <c:v>20.399999999999999</c:v>
                </c:pt>
              </c:numCache>
            </c:numRef>
          </c:val>
          <c:extLst>
            <c:ext xmlns:c16="http://schemas.microsoft.com/office/drawing/2014/chart" uri="{C3380CC4-5D6E-409C-BE32-E72D297353CC}">
              <c16:uniqueId val="{00000002-DB88-4091-BD8C-5F6BB19B8478}"/>
            </c:ext>
          </c:extLst>
        </c:ser>
        <c:ser>
          <c:idx val="3"/>
          <c:order val="3"/>
          <c:tx>
            <c:strRef>
              <c:f>'HIV prev by age group'!$E$2</c:f>
              <c:strCache>
                <c:ptCount val="1"/>
                <c:pt idx="0">
                  <c:v>2016</c:v>
                </c:pt>
              </c:strCache>
            </c:strRef>
          </c:tx>
          <c:spPr>
            <a:solidFill>
              <a:srgbClr val="78A7B7"/>
            </a:solidFill>
          </c:spPr>
          <c:invertIfNegative val="0"/>
          <c:cat>
            <c:strRef>
              <c:f>'HIV prev by age group'!$A$3:$A$5</c:f>
              <c:strCache>
                <c:ptCount val="3"/>
                <c:pt idx="0">
                  <c:v>All ages</c:v>
                </c:pt>
                <c:pt idx="1">
                  <c:v>&lt;25 yr</c:v>
                </c:pt>
                <c:pt idx="2">
                  <c:v>25+ yr</c:v>
                </c:pt>
              </c:strCache>
            </c:strRef>
          </c:cat>
          <c:val>
            <c:numRef>
              <c:f>'HIV prev by age group'!$E$3:$E$5</c:f>
              <c:numCache>
                <c:formatCode>General</c:formatCode>
                <c:ptCount val="3"/>
                <c:pt idx="0">
                  <c:v>21.6</c:v>
                </c:pt>
                <c:pt idx="1">
                  <c:v>11</c:v>
                </c:pt>
                <c:pt idx="2">
                  <c:v>26.2</c:v>
                </c:pt>
              </c:numCache>
            </c:numRef>
          </c:val>
          <c:extLst>
            <c:ext xmlns:c16="http://schemas.microsoft.com/office/drawing/2014/chart" uri="{C3380CC4-5D6E-409C-BE32-E72D297353CC}">
              <c16:uniqueId val="{00000003-DB88-4091-BD8C-5F6BB19B8478}"/>
            </c:ext>
          </c:extLst>
        </c:ser>
        <c:ser>
          <c:idx val="4"/>
          <c:order val="4"/>
          <c:tx>
            <c:strRef>
              <c:f>'HIV prev by age group'!$F$2</c:f>
              <c:strCache>
                <c:ptCount val="1"/>
                <c:pt idx="0">
                  <c:v>2018</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group'!$A$3:$A$5</c:f>
              <c:strCache>
                <c:ptCount val="3"/>
                <c:pt idx="0">
                  <c:v>All ages</c:v>
                </c:pt>
                <c:pt idx="1">
                  <c:v>&lt;25 yr</c:v>
                </c:pt>
                <c:pt idx="2">
                  <c:v>25+ yr</c:v>
                </c:pt>
              </c:strCache>
            </c:strRef>
          </c:cat>
          <c:val>
            <c:numRef>
              <c:f>'HIV prev by age group'!$F$3:$F$5</c:f>
              <c:numCache>
                <c:formatCode>General</c:formatCode>
                <c:ptCount val="3"/>
                <c:pt idx="0">
                  <c:v>11.9</c:v>
                </c:pt>
                <c:pt idx="1">
                  <c:v>6.2</c:v>
                </c:pt>
                <c:pt idx="2">
                  <c:v>15.1</c:v>
                </c:pt>
              </c:numCache>
            </c:numRef>
          </c:val>
          <c:extLst>
            <c:ext xmlns:c16="http://schemas.microsoft.com/office/drawing/2014/chart" uri="{C3380CC4-5D6E-409C-BE32-E72D297353CC}">
              <c16:uniqueId val="{00000004-DB88-4091-BD8C-5F6BB19B8478}"/>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198162729658794E-2"/>
          <c:y val="0.14606119901279357"/>
          <c:w val="0.88237718313461899"/>
          <c:h val="0.67840378505318411"/>
        </c:manualLayout>
      </c:layout>
      <c:barChart>
        <c:barDir val="col"/>
        <c:grouping val="clustered"/>
        <c:varyColors val="0"/>
        <c:ser>
          <c:idx val="0"/>
          <c:order val="0"/>
          <c:tx>
            <c:strRef>
              <c:f>'HIV prev by age group (2)'!$C$2</c:f>
              <c:strCache>
                <c:ptCount val="1"/>
                <c:pt idx="0">
                  <c:v>2012</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(2)'!$A$33:$A$35</c:f>
              <c:strCache>
                <c:ptCount val="3"/>
                <c:pt idx="0">
                  <c:v>All ages</c:v>
                </c:pt>
                <c:pt idx="1">
                  <c:v>&lt;25 yr</c:v>
                </c:pt>
                <c:pt idx="2">
                  <c:v>25+ yr</c:v>
                </c:pt>
              </c:strCache>
            </c:strRef>
          </c:cat>
          <c:val>
            <c:numRef>
              <c:f>'HIV prev by age group (2)'!$C$33:$C$35</c:f>
              <c:numCache>
                <c:formatCode>General</c:formatCode>
                <c:ptCount val="3"/>
                <c:pt idx="0">
                  <c:v>17.2</c:v>
                </c:pt>
                <c:pt idx="1">
                  <c:v>25.2</c:v>
                </c:pt>
                <c:pt idx="2">
                  <c:v>16.399999999999999</c:v>
                </c:pt>
              </c:numCache>
            </c:numRef>
          </c:val>
          <c:extLst>
            <c:ext xmlns:c16="http://schemas.microsoft.com/office/drawing/2014/chart" uri="{C3380CC4-5D6E-409C-BE32-E72D297353CC}">
              <c16:uniqueId val="{00000000-F8A9-45D3-92F8-FE32964FEA1D}"/>
            </c:ext>
          </c:extLst>
        </c:ser>
        <c:ser>
          <c:idx val="1"/>
          <c:order val="1"/>
          <c:tx>
            <c:strRef>
              <c:f>'HIV prev by age group (2)'!$D$2</c:f>
              <c:strCache>
                <c:ptCount val="1"/>
                <c:pt idx="0">
                  <c:v>2014</c:v>
                </c:pt>
              </c:strCache>
            </c:strRef>
          </c:tx>
          <c:spPr>
            <a:solidFill>
              <a:srgbClr val="CDC884"/>
            </a:solidFill>
            <a:ln w="25400">
              <a:noFill/>
            </a:ln>
          </c:spPr>
          <c:invertIfNegative val="0"/>
          <c:cat>
            <c:strRef>
              <c:f>'HIV prev by age group (2)'!$A$33:$A$35</c:f>
              <c:strCache>
                <c:ptCount val="3"/>
                <c:pt idx="0">
                  <c:v>All ages</c:v>
                </c:pt>
                <c:pt idx="1">
                  <c:v>&lt;25 yr</c:v>
                </c:pt>
                <c:pt idx="2">
                  <c:v>25+ yr</c:v>
                </c:pt>
              </c:strCache>
            </c:strRef>
          </c:cat>
          <c:val>
            <c:numRef>
              <c:f>'HIV prev by age group (2)'!$D$33:$D$35</c:f>
              <c:numCache>
                <c:formatCode>General</c:formatCode>
                <c:ptCount val="3"/>
                <c:pt idx="0">
                  <c:v>13.1</c:v>
                </c:pt>
                <c:pt idx="1">
                  <c:v>9.6999999999999993</c:v>
                </c:pt>
                <c:pt idx="2">
                  <c:v>16.399999999999999</c:v>
                </c:pt>
              </c:numCache>
            </c:numRef>
          </c:val>
          <c:extLst>
            <c:ext xmlns:c16="http://schemas.microsoft.com/office/drawing/2014/chart" uri="{C3380CC4-5D6E-409C-BE32-E72D297353CC}">
              <c16:uniqueId val="{00000001-F8A9-45D3-92F8-FE32964FEA1D}"/>
            </c:ext>
          </c:extLst>
        </c:ser>
        <c:ser>
          <c:idx val="2"/>
          <c:order val="2"/>
          <c:tx>
            <c:strRef>
              <c:f>'HIV prev by age group (2)'!$E$2</c:f>
              <c:strCache>
                <c:ptCount val="1"/>
                <c:pt idx="0">
                  <c:v>2016</c:v>
                </c:pt>
              </c:strCache>
            </c:strRef>
          </c:tx>
          <c:spPr>
            <a:solidFill>
              <a:srgbClr val="F26B73"/>
            </a:solidFill>
            <a:ln w="25400">
              <a:noFill/>
            </a:ln>
          </c:spPr>
          <c:invertIfNegative val="0"/>
          <c:cat>
            <c:strRef>
              <c:f>'HIV prev by age group (2)'!$A$33:$A$35</c:f>
              <c:strCache>
                <c:ptCount val="3"/>
                <c:pt idx="0">
                  <c:v>All ages</c:v>
                </c:pt>
                <c:pt idx="1">
                  <c:v>&lt;25 yr</c:v>
                </c:pt>
                <c:pt idx="2">
                  <c:v>25+ yr</c:v>
                </c:pt>
              </c:strCache>
            </c:strRef>
          </c:cat>
          <c:val>
            <c:numRef>
              <c:f>'HIV prev by age group (2)'!$E$33:$E$35</c:f>
              <c:numCache>
                <c:formatCode>General</c:formatCode>
                <c:ptCount val="3"/>
                <c:pt idx="0">
                  <c:v>14.1</c:v>
                </c:pt>
                <c:pt idx="1">
                  <c:v>7.6</c:v>
                </c:pt>
                <c:pt idx="2">
                  <c:v>16.8</c:v>
                </c:pt>
              </c:numCache>
            </c:numRef>
          </c:val>
          <c:extLst>
            <c:ext xmlns:c16="http://schemas.microsoft.com/office/drawing/2014/chart" uri="{C3380CC4-5D6E-409C-BE32-E72D297353CC}">
              <c16:uniqueId val="{00000002-F8A9-45D3-92F8-FE32964FEA1D}"/>
            </c:ext>
          </c:extLst>
        </c:ser>
        <c:ser>
          <c:idx val="3"/>
          <c:order val="3"/>
          <c:tx>
            <c:strRef>
              <c:f>'HIV prev by age group (2)'!$F$2</c:f>
              <c:strCache>
                <c:ptCount val="1"/>
                <c:pt idx="0">
                  <c:v>2018</c:v>
                </c:pt>
              </c:strCache>
            </c:strRef>
          </c:tx>
          <c:spPr>
            <a:solidFill>
              <a:srgbClr val="78A7B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(2)'!$A$33:$A$35</c:f>
              <c:strCache>
                <c:ptCount val="3"/>
                <c:pt idx="0">
                  <c:v>All ages</c:v>
                </c:pt>
                <c:pt idx="1">
                  <c:v>&lt;25 yr</c:v>
                </c:pt>
                <c:pt idx="2">
                  <c:v>25+ yr</c:v>
                </c:pt>
              </c:strCache>
            </c:strRef>
          </c:cat>
          <c:val>
            <c:numRef>
              <c:f>'HIV prev by age group (2)'!$F$33:$F$35</c:f>
              <c:numCache>
                <c:formatCode>General</c:formatCode>
                <c:ptCount val="3"/>
                <c:pt idx="0">
                  <c:v>3.8</c:v>
                </c:pt>
                <c:pt idx="1">
                  <c:v>2.8</c:v>
                </c:pt>
                <c:pt idx="2">
                  <c:v>4.5999999999999996</c:v>
                </c:pt>
              </c:numCache>
            </c:numRef>
          </c:val>
          <c:extLst>
            <c:ext xmlns:c16="http://schemas.microsoft.com/office/drawing/2014/chart" uri="{C3380CC4-5D6E-409C-BE32-E72D297353CC}">
              <c16:uniqueId val="{00000003-F8A9-45D3-92F8-FE32964FEA1D}"/>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17204071868768E-2"/>
          <c:y val="0.13821453239397707"/>
          <c:w val="0.88237718313461899"/>
          <c:h val="0.67840378505318411"/>
        </c:manualLayout>
      </c:layout>
      <c:barChart>
        <c:barDir val="col"/>
        <c:grouping val="clustered"/>
        <c:varyColors val="0"/>
        <c:ser>
          <c:idx val="0"/>
          <c:order val="0"/>
          <c:tx>
            <c:strRef>
              <c:f>'HIV prev by age group (2)'!$C$2</c:f>
              <c:strCache>
                <c:ptCount val="1"/>
                <c:pt idx="0">
                  <c:v>2012</c:v>
                </c:pt>
              </c:strCache>
            </c:strRef>
          </c:tx>
          <c:spPr>
            <a:solidFill>
              <a:srgbClr val="00CCFF"/>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(2)'!$A$17:$A$19</c:f>
              <c:strCache>
                <c:ptCount val="3"/>
                <c:pt idx="0">
                  <c:v>All ages</c:v>
                </c:pt>
                <c:pt idx="1">
                  <c:v>&lt;25 yr</c:v>
                </c:pt>
                <c:pt idx="2">
                  <c:v>25+ yr</c:v>
                </c:pt>
              </c:strCache>
            </c:strRef>
          </c:cat>
          <c:val>
            <c:numRef>
              <c:f>'HIV prev by age group (2)'!$C$17:$C$19</c:f>
              <c:numCache>
                <c:formatCode>General</c:formatCode>
                <c:ptCount val="3"/>
                <c:pt idx="0">
                  <c:v>7.5</c:v>
                </c:pt>
                <c:pt idx="1">
                  <c:v>7.2</c:v>
                </c:pt>
                <c:pt idx="2">
                  <c:v>8.1</c:v>
                </c:pt>
              </c:numCache>
            </c:numRef>
          </c:val>
          <c:extLst>
            <c:ext xmlns:c16="http://schemas.microsoft.com/office/drawing/2014/chart" uri="{C3380CC4-5D6E-409C-BE32-E72D297353CC}">
              <c16:uniqueId val="{00000000-DCD3-4A36-BC1B-3535A5459D76}"/>
            </c:ext>
          </c:extLst>
        </c:ser>
        <c:ser>
          <c:idx val="1"/>
          <c:order val="1"/>
          <c:tx>
            <c:strRef>
              <c:f>'HIV prev by age group (2)'!$D$2</c:f>
              <c:strCache>
                <c:ptCount val="1"/>
                <c:pt idx="0">
                  <c:v>2014</c:v>
                </c:pt>
              </c:strCache>
            </c:strRef>
          </c:tx>
          <c:spPr>
            <a:solidFill>
              <a:srgbClr val="CDC884"/>
            </a:solidFill>
            <a:ln w="25400">
              <a:noFill/>
            </a:ln>
          </c:spPr>
          <c:invertIfNegative val="0"/>
          <c:cat>
            <c:strRef>
              <c:f>'HIV prev by age group (2)'!$A$17:$A$19</c:f>
              <c:strCache>
                <c:ptCount val="3"/>
                <c:pt idx="0">
                  <c:v>All ages</c:v>
                </c:pt>
                <c:pt idx="1">
                  <c:v>&lt;25 yr</c:v>
                </c:pt>
                <c:pt idx="2">
                  <c:v>25+ yr</c:v>
                </c:pt>
              </c:strCache>
            </c:strRef>
          </c:cat>
          <c:val>
            <c:numRef>
              <c:f>'HIV prev by age group (2)'!$D$17:$D$19</c:f>
              <c:numCache>
                <c:formatCode>General</c:formatCode>
                <c:ptCount val="3"/>
                <c:pt idx="0">
                  <c:v>15.7</c:v>
                </c:pt>
                <c:pt idx="1">
                  <c:v>8.1</c:v>
                </c:pt>
                <c:pt idx="2">
                  <c:v>20.2</c:v>
                </c:pt>
              </c:numCache>
            </c:numRef>
          </c:val>
          <c:extLst>
            <c:ext xmlns:c16="http://schemas.microsoft.com/office/drawing/2014/chart" uri="{C3380CC4-5D6E-409C-BE32-E72D297353CC}">
              <c16:uniqueId val="{00000001-DCD3-4A36-BC1B-3535A5459D76}"/>
            </c:ext>
          </c:extLst>
        </c:ser>
        <c:ser>
          <c:idx val="2"/>
          <c:order val="2"/>
          <c:tx>
            <c:strRef>
              <c:f>'HIV prev by age group (2)'!$E$2</c:f>
              <c:strCache>
                <c:ptCount val="1"/>
                <c:pt idx="0">
                  <c:v>2016</c:v>
                </c:pt>
              </c:strCache>
            </c:strRef>
          </c:tx>
          <c:spPr>
            <a:solidFill>
              <a:srgbClr val="F26B73"/>
            </a:solidFill>
            <a:ln w="25400">
              <a:noFill/>
            </a:ln>
          </c:spPr>
          <c:invertIfNegative val="0"/>
          <c:cat>
            <c:strRef>
              <c:f>'HIV prev by age group (2)'!$A$17:$A$19</c:f>
              <c:strCache>
                <c:ptCount val="3"/>
                <c:pt idx="0">
                  <c:v>All ages</c:v>
                </c:pt>
                <c:pt idx="1">
                  <c:v>&lt;25 yr</c:v>
                </c:pt>
                <c:pt idx="2">
                  <c:v>25+ yr</c:v>
                </c:pt>
              </c:strCache>
            </c:strRef>
          </c:cat>
          <c:val>
            <c:numRef>
              <c:f>'HIV prev by age group (2)'!$E$17:$E$19</c:f>
              <c:numCache>
                <c:formatCode>General</c:formatCode>
                <c:ptCount val="3"/>
                <c:pt idx="0">
                  <c:v>10.199999999999999</c:v>
                </c:pt>
                <c:pt idx="1">
                  <c:v>5.3</c:v>
                </c:pt>
                <c:pt idx="2">
                  <c:v>13.8</c:v>
                </c:pt>
              </c:numCache>
            </c:numRef>
          </c:val>
          <c:extLst>
            <c:ext xmlns:c16="http://schemas.microsoft.com/office/drawing/2014/chart" uri="{C3380CC4-5D6E-409C-BE32-E72D297353CC}">
              <c16:uniqueId val="{00000002-DCD3-4A36-BC1B-3535A5459D76}"/>
            </c:ext>
          </c:extLst>
        </c:ser>
        <c:ser>
          <c:idx val="3"/>
          <c:order val="3"/>
          <c:tx>
            <c:strRef>
              <c:f>'HIV prev by age group (2)'!$F$2</c:f>
              <c:strCache>
                <c:ptCount val="1"/>
                <c:pt idx="0">
                  <c:v>2018</c:v>
                </c:pt>
              </c:strCache>
            </c:strRef>
          </c:tx>
          <c:spPr>
            <a:solidFill>
              <a:srgbClr val="78A7B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by age group (2)'!$A$17:$A$19</c:f>
              <c:strCache>
                <c:ptCount val="3"/>
                <c:pt idx="0">
                  <c:v>All ages</c:v>
                </c:pt>
                <c:pt idx="1">
                  <c:v>&lt;25 yr</c:v>
                </c:pt>
                <c:pt idx="2">
                  <c:v>25+ yr</c:v>
                </c:pt>
              </c:strCache>
            </c:strRef>
          </c:cat>
          <c:val>
            <c:numRef>
              <c:f>'HIV prev by age group (2)'!$F$17:$F$19</c:f>
              <c:numCache>
                <c:formatCode>General</c:formatCode>
                <c:ptCount val="3"/>
                <c:pt idx="0">
                  <c:v>11</c:v>
                </c:pt>
                <c:pt idx="1">
                  <c:v>10.199999999999999</c:v>
                </c:pt>
                <c:pt idx="2">
                  <c:v>12.8</c:v>
                </c:pt>
              </c:numCache>
            </c:numRef>
          </c:val>
          <c:extLst>
            <c:ext xmlns:c16="http://schemas.microsoft.com/office/drawing/2014/chart" uri="{C3380CC4-5D6E-409C-BE32-E72D297353CC}">
              <c16:uniqueId val="{00000003-DCD3-4A36-BC1B-3535A5459D76}"/>
            </c:ext>
          </c:extLst>
        </c:ser>
        <c:dLbls>
          <c:showLegendKey val="0"/>
          <c:showVal val="0"/>
          <c:showCatName val="0"/>
          <c:showSerName val="0"/>
          <c:showPercent val="0"/>
          <c:showBubbleSize val="0"/>
        </c:dLbls>
        <c:gapWidth val="90"/>
        <c:overlap val="-10"/>
        <c:axId val="133465216"/>
        <c:axId val="133485312"/>
      </c:ba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a:noFill/>
          </a:ln>
        </c:spPr>
        <c:crossAx val="133485312"/>
        <c:crosses val="autoZero"/>
        <c:auto val="1"/>
        <c:lblAlgn val="ctr"/>
        <c:lblOffset val="100"/>
        <c:noMultiLvlLbl val="0"/>
      </c:catAx>
      <c:valAx>
        <c:axId val="133485312"/>
        <c:scaling>
          <c:orientation val="minMax"/>
          <c:min val="0"/>
        </c:scaling>
        <c:delete val="0"/>
        <c:axPos val="l"/>
        <c:majorGridlines>
          <c:spPr>
            <a:ln>
              <a:solidFill>
                <a:srgbClr val="CDE6FF"/>
              </a:solidFill>
              <a:prstDash val="sysDash"/>
            </a:ln>
          </c:spPr>
        </c:majorGridlines>
        <c:minorGridlines>
          <c:spPr>
            <a:ln>
              <a:solidFill>
                <a:srgbClr val="CDE6FF"/>
              </a:solidFill>
              <a:prstDash val="sysDash"/>
            </a:ln>
          </c:spPr>
        </c:minorGridlines>
        <c:title>
          <c:tx>
            <c:rich>
              <a:bodyPr rot="0" vert="horz"/>
              <a:lstStyle/>
              <a:p>
                <a:pPr>
                  <a:defRPr/>
                </a:pPr>
                <a:r>
                  <a:rPr lang="en-US"/>
                  <a:t>%</a:t>
                </a:r>
              </a:p>
            </c:rich>
          </c:tx>
          <c:layout>
            <c:manualLayout>
              <c:xMode val="edge"/>
              <c:yMode val="edge"/>
              <c:x val="6.2073490813648296E-4"/>
              <c:y val="9.3682491207042529E-2"/>
            </c:manualLayout>
          </c:layout>
          <c:overlay val="0"/>
        </c:title>
        <c:numFmt formatCode="General" sourceLinked="1"/>
        <c:majorTickMark val="out"/>
        <c:minorTickMark val="none"/>
        <c:tickLblPos val="nextTo"/>
        <c:spPr>
          <a:ln>
            <a:noFill/>
          </a:ln>
        </c:spPr>
        <c:crossAx val="133465216"/>
        <c:crosses val="autoZero"/>
        <c:crossBetween val="between"/>
        <c:majorUnit val="10"/>
        <c:minorUnit val="10"/>
      </c:valAx>
    </c:plotArea>
    <c:legend>
      <c:legendPos val="b"/>
      <c:layout>
        <c:manualLayout>
          <c:xMode val="edge"/>
          <c:yMode val="edge"/>
          <c:x val="0.59227718410198726"/>
          <c:y val="3.563475618179307E-2"/>
          <c:w val="0.32297300337457818"/>
          <c:h val="9.422641248791269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'Thailand (2019)'!$W$32:$W$33</c:f>
              <c:strCache>
                <c:ptCount val="2"/>
                <c:pt idx="0">
                  <c:v>National *</c:v>
                </c:pt>
                <c:pt idx="1">
                  <c:v>Bangkok</c:v>
                </c:pt>
              </c:strCache>
            </c:strRef>
          </c:cat>
          <c:val>
            <c:numRef>
              <c:f>'Thailand (2019)'!$X$32:$X$33</c:f>
              <c:numCache>
                <c:formatCode>0.0</c:formatCode>
                <c:ptCount val="2"/>
                <c:pt idx="0" formatCode="0">
                  <c:v>10.99</c:v>
                </c:pt>
                <c:pt idx="1">
                  <c:v>17.3</c:v>
                </c:pt>
              </c:numCache>
            </c:numRef>
          </c:val>
          <c:extLst>
            <c:ext xmlns:c16="http://schemas.microsoft.com/office/drawing/2014/chart" uri="{C3380CC4-5D6E-409C-BE32-E72D297353CC}">
              <c16:uniqueId val="{00000000-E5D3-4F45-99EF-56359CBEFA51}"/>
            </c:ext>
          </c:extLst>
        </c:ser>
        <c:dLbls>
          <c:showLegendKey val="0"/>
          <c:showVal val="0"/>
          <c:showCatName val="0"/>
          <c:showSerName val="0"/>
          <c:showPercent val="0"/>
          <c:showBubbleSize val="0"/>
        </c:dLbls>
        <c:gapWidth val="25"/>
        <c:axId val="133555712"/>
        <c:axId val="133557248"/>
      </c:barChart>
      <c:catAx>
        <c:axId val="13355571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557248"/>
        <c:crosses val="autoZero"/>
        <c:auto val="1"/>
        <c:lblAlgn val="ctr"/>
        <c:lblOffset val="800"/>
        <c:noMultiLvlLbl val="0"/>
      </c:catAx>
      <c:valAx>
        <c:axId val="133557248"/>
        <c:scaling>
          <c:orientation val="minMax"/>
          <c:max val="50"/>
          <c:min val="0"/>
        </c:scaling>
        <c:delete val="1"/>
        <c:axPos val="t"/>
        <c:numFmt formatCode="0" sourceLinked="1"/>
        <c:majorTickMark val="out"/>
        <c:minorTickMark val="none"/>
        <c:tickLblPos val="nextTo"/>
        <c:crossAx val="13355571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'Thailand (2019)'!$W$34:$W$35</c:f>
              <c:strCache>
                <c:ptCount val="2"/>
                <c:pt idx="0">
                  <c:v>National **</c:v>
                </c:pt>
                <c:pt idx="1">
                  <c:v>Bangkok</c:v>
                </c:pt>
              </c:strCache>
            </c:strRef>
          </c:cat>
          <c:val>
            <c:numRef>
              <c:f>'Thailand (2019)'!$X$34:$X$35</c:f>
              <c:numCache>
                <c:formatCode>0.0</c:formatCode>
                <c:ptCount val="2"/>
                <c:pt idx="0">
                  <c:v>11.93</c:v>
                </c:pt>
                <c:pt idx="1">
                  <c:v>14.6</c:v>
                </c:pt>
              </c:numCache>
            </c:numRef>
          </c:val>
          <c:extLst>
            <c:ext xmlns:c16="http://schemas.microsoft.com/office/drawing/2014/chart" uri="{C3380CC4-5D6E-409C-BE32-E72D297353CC}">
              <c16:uniqueId val="{00000000-7E94-43BC-9F6A-8C9F34786CB9}"/>
            </c:ext>
          </c:extLst>
        </c:ser>
        <c:dLbls>
          <c:showLegendKey val="0"/>
          <c:showVal val="0"/>
          <c:showCatName val="0"/>
          <c:showSerName val="0"/>
          <c:showPercent val="0"/>
          <c:showBubbleSize val="0"/>
        </c:dLbls>
        <c:gapWidth val="25"/>
        <c:axId val="133586944"/>
        <c:axId val="133588480"/>
      </c:barChart>
      <c:catAx>
        <c:axId val="13358694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588480"/>
        <c:crosses val="autoZero"/>
        <c:auto val="1"/>
        <c:lblAlgn val="ctr"/>
        <c:lblOffset val="800"/>
        <c:noMultiLvlLbl val="0"/>
      </c:catAx>
      <c:valAx>
        <c:axId val="133588480"/>
        <c:scaling>
          <c:orientation val="minMax"/>
          <c:max val="50"/>
          <c:min val="0"/>
        </c:scaling>
        <c:delete val="1"/>
        <c:axPos val="t"/>
        <c:numFmt formatCode="0.0" sourceLinked="1"/>
        <c:majorTickMark val="out"/>
        <c:minorTickMark val="none"/>
        <c:tickLblPos val="nextTo"/>
        <c:crossAx val="13358694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'Thailand (2019)'!$W$36:$W$37</c:f>
              <c:strCache>
                <c:ptCount val="2"/>
                <c:pt idx="0">
                  <c:v>National </c:v>
                </c:pt>
                <c:pt idx="1">
                  <c:v>Bangkok</c:v>
                </c:pt>
              </c:strCache>
            </c:strRef>
          </c:cat>
          <c:val>
            <c:numRef>
              <c:f>'Thailand (2019)'!$X$36:$X$37</c:f>
              <c:numCache>
                <c:formatCode>General</c:formatCode>
                <c:ptCount val="2"/>
                <c:pt idx="0">
                  <c:v>20.5</c:v>
                </c:pt>
                <c:pt idx="1">
                  <c:v>27.5</c:v>
                </c:pt>
              </c:numCache>
            </c:numRef>
          </c:val>
          <c:extLst>
            <c:ext xmlns:c16="http://schemas.microsoft.com/office/drawing/2014/chart" uri="{C3380CC4-5D6E-409C-BE32-E72D297353CC}">
              <c16:uniqueId val="{00000000-7F5F-40AB-BAC8-527AB1DCF42B}"/>
            </c:ext>
          </c:extLst>
        </c:ser>
        <c:dLbls>
          <c:showLegendKey val="0"/>
          <c:showVal val="0"/>
          <c:showCatName val="0"/>
          <c:showSerName val="0"/>
          <c:showPercent val="0"/>
          <c:showBubbleSize val="0"/>
        </c:dLbls>
        <c:gapWidth val="25"/>
        <c:axId val="133605632"/>
        <c:axId val="133607424"/>
      </c:barChart>
      <c:catAx>
        <c:axId val="13360563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607424"/>
        <c:crosses val="autoZero"/>
        <c:auto val="1"/>
        <c:lblAlgn val="ctr"/>
        <c:lblOffset val="800"/>
        <c:noMultiLvlLbl val="0"/>
      </c:catAx>
      <c:valAx>
        <c:axId val="133607424"/>
        <c:scaling>
          <c:orientation val="minMax"/>
          <c:max val="50"/>
          <c:min val="0"/>
        </c:scaling>
        <c:delete val="1"/>
        <c:axPos val="t"/>
        <c:numFmt formatCode="General" sourceLinked="1"/>
        <c:majorTickMark val="out"/>
        <c:minorTickMark val="none"/>
        <c:tickLblPos val="nextTo"/>
        <c:crossAx val="13360563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dLbl>
              <c:idx val="1"/>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A89-4A2B-8AF3-412AB459F390}"/>
                </c:ext>
              </c:extLst>
            </c:dLbl>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fsw!$B$2:$B$3</c:f>
              <c:strCache>
                <c:ptCount val="2"/>
                <c:pt idx="0">
                  <c:v>National</c:v>
                </c:pt>
                <c:pt idx="1">
                  <c:v>Bangkok</c:v>
                </c:pt>
              </c:strCache>
            </c:strRef>
          </c:cat>
          <c:val>
            <c:numRef>
              <c:f>fsw!$C$2:$C$3</c:f>
              <c:numCache>
                <c:formatCode>General</c:formatCode>
                <c:ptCount val="2"/>
                <c:pt idx="0" formatCode="0.0">
                  <c:v>2.84</c:v>
                </c:pt>
                <c:pt idx="1">
                  <c:v>0</c:v>
                </c:pt>
              </c:numCache>
            </c:numRef>
          </c:val>
          <c:extLst>
            <c:ext xmlns:c16="http://schemas.microsoft.com/office/drawing/2014/chart" uri="{C3380CC4-5D6E-409C-BE32-E72D297353CC}">
              <c16:uniqueId val="{00000000-9A89-4A2B-8AF3-412AB459F390}"/>
            </c:ext>
          </c:extLst>
        </c:ser>
        <c:dLbls>
          <c:showLegendKey val="0"/>
          <c:showVal val="0"/>
          <c:showCatName val="0"/>
          <c:showSerName val="0"/>
          <c:showPercent val="0"/>
          <c:showBubbleSize val="0"/>
        </c:dLbls>
        <c:gapWidth val="25"/>
        <c:axId val="133636864"/>
        <c:axId val="133638400"/>
      </c:barChart>
      <c:catAx>
        <c:axId val="13363686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33638400"/>
        <c:crosses val="autoZero"/>
        <c:auto val="1"/>
        <c:lblAlgn val="ctr"/>
        <c:lblOffset val="800"/>
        <c:noMultiLvlLbl val="0"/>
      </c:catAx>
      <c:valAx>
        <c:axId val="133638400"/>
        <c:scaling>
          <c:orientation val="minMax"/>
          <c:max val="50"/>
          <c:min val="0"/>
        </c:scaling>
        <c:delete val="1"/>
        <c:axPos val="t"/>
        <c:numFmt formatCode="0.0" sourceLinked="1"/>
        <c:majorTickMark val="out"/>
        <c:minorTickMark val="none"/>
        <c:tickLblPos val="nextTo"/>
        <c:crossAx val="13363686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23793560454905E-2"/>
          <c:y val="0.12831535625388069"/>
          <c:w val="0.88674010300129247"/>
          <c:h val="0.54226000186822421"/>
        </c:manualLayout>
      </c:layout>
      <c:barChart>
        <c:barDir val="col"/>
        <c:grouping val="clustered"/>
        <c:varyColors val="0"/>
        <c:ser>
          <c:idx val="0"/>
          <c:order val="0"/>
          <c:tx>
            <c:strRef>
              <c:f>'City specific Data'!$K$2</c:f>
              <c:strCache>
                <c:ptCount val="1"/>
                <c:pt idx="0">
                  <c:v>Venue based FSW (2018)</c:v>
                </c:pt>
              </c:strCache>
            </c:strRef>
          </c:tx>
          <c:spPr>
            <a:solidFill>
              <a:srgbClr val="00A99A"/>
            </a:solidFill>
            <a:ln>
              <a:noFill/>
            </a:ln>
            <a:effectLst/>
          </c:spPr>
          <c:invertIfNegative val="0"/>
          <c:dPt>
            <c:idx val="1"/>
            <c:invertIfNegative val="0"/>
            <c:bubble3D val="0"/>
            <c:spPr>
              <a:pattFill prst="dkUpDiag">
                <a:fgClr>
                  <a:srgbClr val="00A99A"/>
                </a:fgClr>
                <a:bgClr>
                  <a:schemeClr val="bg1"/>
                </a:bgClr>
              </a:pattFill>
              <a:ln>
                <a:noFill/>
              </a:ln>
              <a:effectLst/>
            </c:spPr>
            <c:extLst>
              <c:ext xmlns:c16="http://schemas.microsoft.com/office/drawing/2014/chart" uri="{C3380CC4-5D6E-409C-BE32-E72D297353CC}">
                <c16:uniqueId val="{00000001-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Data'!$K$3:$K$25</c:f>
              <c:numCache>
                <c:formatCode>0.0</c:formatCode>
                <c:ptCount val="23"/>
                <c:pt idx="0">
                  <c:v>0.17</c:v>
                </c:pt>
                <c:pt idx="1">
                  <c:v>0.72</c:v>
                </c:pt>
              </c:numCache>
            </c:numRef>
          </c:val>
          <c:extLst>
            <c:ext xmlns:c16="http://schemas.microsoft.com/office/drawing/2014/chart" uri="{C3380CC4-5D6E-409C-BE32-E72D297353CC}">
              <c16:uniqueId val="{00000002-DF08-49BF-B2B0-7C1381CF90C9}"/>
            </c:ext>
          </c:extLst>
        </c:ser>
        <c:ser>
          <c:idx val="1"/>
          <c:order val="1"/>
          <c:tx>
            <c:strRef>
              <c:f>'City specific Data'!$L$2</c:f>
              <c:strCache>
                <c:ptCount val="1"/>
                <c:pt idx="0">
                  <c:v>Non venue based FSW (2017)</c:v>
                </c:pt>
              </c:strCache>
            </c:strRef>
          </c:tx>
          <c:spPr>
            <a:solidFill>
              <a:srgbClr val="CDC884"/>
            </a:solidFill>
            <a:ln>
              <a:noFill/>
            </a:ln>
            <a:effectLst/>
          </c:spPr>
          <c:invertIfNegative val="0"/>
          <c:dPt>
            <c:idx val="8"/>
            <c:invertIfNegative val="0"/>
            <c:bubble3D val="0"/>
            <c:spPr>
              <a:pattFill prst="dkUpDiag">
                <a:fgClr>
                  <a:srgbClr val="CDC884"/>
                </a:fgClr>
                <a:bgClr>
                  <a:schemeClr val="bg1"/>
                </a:bgClr>
              </a:pattFill>
              <a:ln>
                <a:noFill/>
              </a:ln>
              <a:effectLst/>
            </c:spPr>
            <c:extLst>
              <c:ext xmlns:c16="http://schemas.microsoft.com/office/drawing/2014/chart" uri="{C3380CC4-5D6E-409C-BE32-E72D297353CC}">
                <c16:uniqueId val="{00000004-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Data'!$L$3:$L$25</c:f>
              <c:numCache>
                <c:formatCode>General</c:formatCode>
                <c:ptCount val="23"/>
                <c:pt idx="2" formatCode="0.0">
                  <c:v>4.7699999999999996</c:v>
                </c:pt>
                <c:pt idx="3" formatCode="0">
                  <c:v>3.01</c:v>
                </c:pt>
                <c:pt idx="4" formatCode="0.0">
                  <c:v>2.8</c:v>
                </c:pt>
                <c:pt idx="5">
                  <c:v>2</c:v>
                </c:pt>
                <c:pt idx="6" formatCode="0.0">
                  <c:v>1.69</c:v>
                </c:pt>
                <c:pt idx="7" formatCode="0.0">
                  <c:v>0.56999999999999995</c:v>
                </c:pt>
                <c:pt idx="8" formatCode="0.0">
                  <c:v>2.31</c:v>
                </c:pt>
              </c:numCache>
            </c:numRef>
          </c:val>
          <c:extLst>
            <c:ext xmlns:c16="http://schemas.microsoft.com/office/drawing/2014/chart" uri="{C3380CC4-5D6E-409C-BE32-E72D297353CC}">
              <c16:uniqueId val="{00000005-DF08-49BF-B2B0-7C1381CF90C9}"/>
            </c:ext>
          </c:extLst>
        </c:ser>
        <c:ser>
          <c:idx val="2"/>
          <c:order val="2"/>
          <c:tx>
            <c:strRef>
              <c:f>'City specific Data'!$M$2</c:f>
              <c:strCache>
                <c:ptCount val="1"/>
                <c:pt idx="0">
                  <c:v>MSW (2018)</c:v>
                </c:pt>
              </c:strCache>
            </c:strRef>
          </c:tx>
          <c:spPr>
            <a:solidFill>
              <a:srgbClr val="F26B73"/>
            </a:solidFill>
            <a:ln>
              <a:noFill/>
            </a:ln>
            <a:effectLst/>
          </c:spPr>
          <c:invertIfNegative val="0"/>
          <c:dPt>
            <c:idx val="13"/>
            <c:invertIfNegative val="0"/>
            <c:bubble3D val="0"/>
            <c:spPr>
              <a:pattFill prst="dkUpDiag">
                <a:fgClr>
                  <a:srgbClr val="F26B73"/>
                </a:fgClr>
                <a:bgClr>
                  <a:schemeClr val="bg1"/>
                </a:bgClr>
              </a:pattFill>
              <a:ln>
                <a:noFill/>
              </a:ln>
              <a:effectLst/>
            </c:spPr>
            <c:extLst>
              <c:ext xmlns:c16="http://schemas.microsoft.com/office/drawing/2014/chart" uri="{C3380CC4-5D6E-409C-BE32-E72D297353CC}">
                <c16:uniqueId val="{00000007-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Data'!$M$3:$M$25</c:f>
              <c:numCache>
                <c:formatCode>General</c:formatCode>
                <c:ptCount val="23"/>
                <c:pt idx="9" formatCode="0.0">
                  <c:v>6.1</c:v>
                </c:pt>
                <c:pt idx="10" formatCode="0.0">
                  <c:v>4.7</c:v>
                </c:pt>
                <c:pt idx="11" formatCode="0.0">
                  <c:v>3.1</c:v>
                </c:pt>
                <c:pt idx="12" formatCode="0.0">
                  <c:v>2.7</c:v>
                </c:pt>
                <c:pt idx="13" formatCode="0.0">
                  <c:v>3.81</c:v>
                </c:pt>
              </c:numCache>
            </c:numRef>
          </c:val>
          <c:extLst>
            <c:ext xmlns:c16="http://schemas.microsoft.com/office/drawing/2014/chart" uri="{C3380CC4-5D6E-409C-BE32-E72D297353CC}">
              <c16:uniqueId val="{00000008-DF08-49BF-B2B0-7C1381CF90C9}"/>
            </c:ext>
          </c:extLst>
        </c:ser>
        <c:ser>
          <c:idx val="3"/>
          <c:order val="3"/>
          <c:tx>
            <c:strRef>
              <c:f>'City specific Data'!$N$2</c:f>
              <c:strCache>
                <c:ptCount val="1"/>
                <c:pt idx="0">
                  <c:v>MSM (2018)</c:v>
                </c:pt>
              </c:strCache>
            </c:strRef>
          </c:tx>
          <c:spPr>
            <a:solidFill>
              <a:srgbClr val="F78E1E"/>
            </a:solidFill>
            <a:ln>
              <a:noFill/>
            </a:ln>
            <a:effectLst/>
          </c:spPr>
          <c:invertIfNegative val="0"/>
          <c:dPt>
            <c:idx val="17"/>
            <c:invertIfNegative val="0"/>
            <c:bubble3D val="0"/>
            <c:spPr>
              <a:pattFill prst="dkUpDiag">
                <a:fgClr>
                  <a:srgbClr val="F78E1E"/>
                </a:fgClr>
                <a:bgClr>
                  <a:schemeClr val="bg1"/>
                </a:bgClr>
              </a:pattFill>
              <a:ln>
                <a:noFill/>
              </a:ln>
              <a:effectLst/>
            </c:spPr>
            <c:extLst>
              <c:ext xmlns:c16="http://schemas.microsoft.com/office/drawing/2014/chart" uri="{C3380CC4-5D6E-409C-BE32-E72D297353CC}">
                <c16:uniqueId val="{0000000A-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Data'!$N$3:$N$25</c:f>
              <c:numCache>
                <c:formatCode>General</c:formatCode>
                <c:ptCount val="23"/>
                <c:pt idx="14">
                  <c:v>14.6</c:v>
                </c:pt>
                <c:pt idx="15" formatCode="0.0">
                  <c:v>5.67</c:v>
                </c:pt>
                <c:pt idx="16">
                  <c:v>3.8</c:v>
                </c:pt>
                <c:pt idx="17">
                  <c:v>11.9</c:v>
                </c:pt>
              </c:numCache>
            </c:numRef>
          </c:val>
          <c:extLst>
            <c:ext xmlns:c16="http://schemas.microsoft.com/office/drawing/2014/chart" uri="{C3380CC4-5D6E-409C-BE32-E72D297353CC}">
              <c16:uniqueId val="{0000000B-DF08-49BF-B2B0-7C1381CF90C9}"/>
            </c:ext>
          </c:extLst>
        </c:ser>
        <c:ser>
          <c:idx val="4"/>
          <c:order val="4"/>
          <c:tx>
            <c:strRef>
              <c:f>'City specific Data'!$O$2</c:f>
              <c:strCache>
                <c:ptCount val="1"/>
                <c:pt idx="0">
                  <c:v>TG (2018)</c:v>
                </c:pt>
              </c:strCache>
            </c:strRef>
          </c:tx>
          <c:spPr>
            <a:solidFill>
              <a:srgbClr val="78A7B7"/>
            </a:solidFill>
            <a:ln>
              <a:noFill/>
            </a:ln>
            <a:effectLst/>
          </c:spPr>
          <c:invertIfNegative val="0"/>
          <c:dPt>
            <c:idx val="22"/>
            <c:invertIfNegative val="0"/>
            <c:bubble3D val="0"/>
            <c:spPr>
              <a:pattFill prst="dkUpDiag">
                <a:fgClr>
                  <a:srgbClr val="78A7B7"/>
                </a:fgClr>
                <a:bgClr>
                  <a:schemeClr val="bg1"/>
                </a:bgClr>
              </a:pattFill>
              <a:ln>
                <a:noFill/>
              </a:ln>
              <a:effectLst/>
            </c:spPr>
            <c:extLst>
              <c:ext xmlns:c16="http://schemas.microsoft.com/office/drawing/2014/chart" uri="{C3380CC4-5D6E-409C-BE32-E72D297353CC}">
                <c16:uniqueId val="{0000000D-DF08-49BF-B2B0-7C1381CF90C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 specific Data'!$J$3:$J$25</c:f>
              <c:strCache>
                <c:ptCount val="22"/>
                <c:pt idx="0">
                  <c:v>Bangkok</c:v>
                </c:pt>
                <c:pt idx="1">
                  <c:v>National (8 provinces)</c:v>
                </c:pt>
                <c:pt idx="2">
                  <c:v>Nakhon Ratchasima</c:v>
                </c:pt>
                <c:pt idx="3">
                  <c:v>Bangkok</c:v>
                </c:pt>
                <c:pt idx="4">
                  <c:v>Chiang Mai</c:v>
                </c:pt>
                <c:pt idx="5">
                  <c:v>Prachuap Khiri Khan</c:v>
                </c:pt>
                <c:pt idx="6">
                  <c:v>Chonburi</c:v>
                </c:pt>
                <c:pt idx="7">
                  <c:v>Phuket</c:v>
                </c:pt>
                <c:pt idx="8">
                  <c:v>National (6 provinces)</c:v>
                </c:pt>
                <c:pt idx="9">
                  <c:v>Phuket</c:v>
                </c:pt>
                <c:pt idx="10">
                  <c:v>Bangkok</c:v>
                </c:pt>
                <c:pt idx="11">
                  <c:v>Chiang Mai</c:v>
                </c:pt>
                <c:pt idx="12">
                  <c:v>Chonburi</c:v>
                </c:pt>
                <c:pt idx="13">
                  <c:v>National (8 provinces)</c:v>
                </c:pt>
                <c:pt idx="14">
                  <c:v>Bangkok</c:v>
                </c:pt>
                <c:pt idx="15">
                  <c:v>Phuket</c:v>
                </c:pt>
                <c:pt idx="16">
                  <c:v>Chiang Mai</c:v>
                </c:pt>
                <c:pt idx="17">
                  <c:v>National (3 provinces)</c:v>
                </c:pt>
                <c:pt idx="18">
                  <c:v>Bangkok</c:v>
                </c:pt>
                <c:pt idx="19">
                  <c:v>Chiang Mai</c:v>
                </c:pt>
                <c:pt idx="20">
                  <c:v>Chonburi</c:v>
                </c:pt>
                <c:pt idx="21">
                  <c:v>Phuket</c:v>
                </c:pt>
              </c:strCache>
            </c:strRef>
          </c:cat>
          <c:val>
            <c:numRef>
              <c:f>'City specific Data'!$O$3:$O$25</c:f>
              <c:numCache>
                <c:formatCode>General</c:formatCode>
                <c:ptCount val="23"/>
                <c:pt idx="18">
                  <c:v>17.3</c:v>
                </c:pt>
                <c:pt idx="19">
                  <c:v>7.9</c:v>
                </c:pt>
                <c:pt idx="20">
                  <c:v>5.2</c:v>
                </c:pt>
                <c:pt idx="21">
                  <c:v>3.6</c:v>
                </c:pt>
                <c:pt idx="22">
                  <c:v>11</c:v>
                </c:pt>
              </c:numCache>
            </c:numRef>
          </c:val>
          <c:extLst>
            <c:ext xmlns:c16="http://schemas.microsoft.com/office/drawing/2014/chart" uri="{C3380CC4-5D6E-409C-BE32-E72D297353CC}">
              <c16:uniqueId val="{0000000E-DF08-49BF-B2B0-7C1381CF90C9}"/>
            </c:ext>
          </c:extLst>
        </c:ser>
        <c:dLbls>
          <c:showLegendKey val="0"/>
          <c:showVal val="0"/>
          <c:showCatName val="0"/>
          <c:showSerName val="0"/>
          <c:showPercent val="0"/>
          <c:showBubbleSize val="0"/>
        </c:dLbls>
        <c:gapWidth val="69"/>
        <c:overlap val="100"/>
        <c:axId val="757132192"/>
        <c:axId val="757133832"/>
      </c:barChart>
      <c:scatterChart>
        <c:scatterStyle val="smoothMarker"/>
        <c:varyColors val="0"/>
        <c:ser>
          <c:idx val="5"/>
          <c:order val="5"/>
          <c:tx>
            <c:strRef>
              <c:f>'City specific Data'!$O$27</c:f>
              <c:strCache>
                <c:ptCount val="1"/>
                <c:pt idx="0">
                  <c:v>Threshold</c:v>
                </c:pt>
              </c:strCache>
            </c:strRef>
          </c:tx>
          <c:spPr>
            <a:ln w="15875" cap="rnd">
              <a:solidFill>
                <a:srgbClr val="E31837"/>
              </a:solidFill>
              <a:prstDash val="dash"/>
              <a:round/>
            </a:ln>
            <a:effectLst/>
          </c:spPr>
          <c:marker>
            <c:symbol val="none"/>
          </c:marker>
          <c:xVal>
            <c:numRef>
              <c:f>'City specific Data'!$N$28:$N$29</c:f>
              <c:numCache>
                <c:formatCode>General</c:formatCode>
                <c:ptCount val="2"/>
                <c:pt idx="0">
                  <c:v>0</c:v>
                </c:pt>
                <c:pt idx="1">
                  <c:v>1</c:v>
                </c:pt>
              </c:numCache>
            </c:numRef>
          </c:xVal>
          <c:yVal>
            <c:numRef>
              <c:f>'City specific Data'!$O$28:$O$29</c:f>
              <c:numCache>
                <c:formatCode>General</c:formatCode>
                <c:ptCount val="2"/>
                <c:pt idx="0">
                  <c:v>5</c:v>
                </c:pt>
                <c:pt idx="1">
                  <c:v>5</c:v>
                </c:pt>
              </c:numCache>
            </c:numRef>
          </c:yVal>
          <c:smooth val="1"/>
          <c:extLst>
            <c:ext xmlns:c16="http://schemas.microsoft.com/office/drawing/2014/chart" uri="{C3380CC4-5D6E-409C-BE32-E72D297353CC}">
              <c16:uniqueId val="{0000000F-DF08-49BF-B2B0-7C1381CF90C9}"/>
            </c:ext>
          </c:extLst>
        </c:ser>
        <c:dLbls>
          <c:showLegendKey val="0"/>
          <c:showVal val="0"/>
          <c:showCatName val="0"/>
          <c:showSerName val="0"/>
          <c:showPercent val="0"/>
          <c:showBubbleSize val="0"/>
        </c:dLbls>
        <c:axId val="711609696"/>
        <c:axId val="711610680"/>
      </c:scatterChart>
      <c:catAx>
        <c:axId val="757132192"/>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57133832"/>
        <c:crosses val="autoZero"/>
        <c:auto val="1"/>
        <c:lblAlgn val="ctr"/>
        <c:lblOffset val="100"/>
        <c:noMultiLvlLbl val="0"/>
      </c:catAx>
      <c:valAx>
        <c:axId val="757133832"/>
        <c:scaling>
          <c:orientation val="minMax"/>
          <c:max val="2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r>
                  <a:rPr lang="en-US" dirty="0"/>
                  <a:t>%</a:t>
                </a:r>
              </a:p>
            </c:rich>
          </c:tx>
          <c:layout>
            <c:manualLayout>
              <c:xMode val="edge"/>
              <c:yMode val="edge"/>
              <c:x val="1.8565551646469721E-2"/>
              <c:y val="0.10961719548723835"/>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757132192"/>
        <c:crosses val="autoZero"/>
        <c:crossBetween val="between"/>
        <c:majorUnit val="5"/>
      </c:valAx>
      <c:valAx>
        <c:axId val="711610680"/>
        <c:scaling>
          <c:orientation val="minMax"/>
          <c:max val="20"/>
        </c:scaling>
        <c:delete val="1"/>
        <c:axPos val="r"/>
        <c:numFmt formatCode="General" sourceLinked="1"/>
        <c:majorTickMark val="out"/>
        <c:minorTickMark val="none"/>
        <c:tickLblPos val="nextTo"/>
        <c:crossAx val="711609696"/>
        <c:crosses val="max"/>
        <c:crossBetween val="midCat"/>
      </c:valAx>
      <c:valAx>
        <c:axId val="711609696"/>
        <c:scaling>
          <c:orientation val="minMax"/>
          <c:max val="1"/>
        </c:scaling>
        <c:delete val="1"/>
        <c:axPos val="t"/>
        <c:numFmt formatCode="General" sourceLinked="1"/>
        <c:majorTickMark val="out"/>
        <c:minorTickMark val="none"/>
        <c:tickLblPos val="nextTo"/>
        <c:crossAx val="711610680"/>
        <c:crosses val="max"/>
        <c:crossBetween val="midCat"/>
      </c:valAx>
      <c:spPr>
        <a:noFill/>
        <a:ln>
          <a:noFill/>
        </a:ln>
        <a:effectLst/>
      </c:spPr>
    </c:plotArea>
    <c:legend>
      <c:legendPos val="t"/>
      <c:legendEntry>
        <c:idx val="5"/>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584374999999993"/>
          <c:y val="4.9980491479642224E-2"/>
          <c:w val="0.64769791666666654"/>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211581</c:v>
                </c:pt>
                <c:pt idx="1">
                  <c:v>372139</c:v>
                </c:pt>
                <c:pt idx="2">
                  <c:v>529040</c:v>
                </c:pt>
                <c:pt idx="3">
                  <c:v>649065</c:v>
                </c:pt>
                <c:pt idx="4">
                  <c:v>742372</c:v>
                </c:pt>
                <c:pt idx="5">
                  <c:v>807433</c:v>
                </c:pt>
                <c:pt idx="6">
                  <c:v>842428</c:v>
                </c:pt>
                <c:pt idx="7">
                  <c:v>870157</c:v>
                </c:pt>
                <c:pt idx="8">
                  <c:v>876768</c:v>
                </c:pt>
                <c:pt idx="9">
                  <c:v>879629</c:v>
                </c:pt>
                <c:pt idx="10">
                  <c:v>869673</c:v>
                </c:pt>
                <c:pt idx="11">
                  <c:v>855366</c:v>
                </c:pt>
                <c:pt idx="12">
                  <c:v>833275</c:v>
                </c:pt>
                <c:pt idx="13">
                  <c:v>811516</c:v>
                </c:pt>
                <c:pt idx="14">
                  <c:v>784604</c:v>
                </c:pt>
                <c:pt idx="15">
                  <c:v>763780</c:v>
                </c:pt>
                <c:pt idx="16">
                  <c:v>749687</c:v>
                </c:pt>
                <c:pt idx="17">
                  <c:v>741031</c:v>
                </c:pt>
                <c:pt idx="18">
                  <c:v>726654</c:v>
                </c:pt>
                <c:pt idx="19">
                  <c:v>713107</c:v>
                </c:pt>
                <c:pt idx="20">
                  <c:v>697893</c:v>
                </c:pt>
                <c:pt idx="21">
                  <c:v>681556</c:v>
                </c:pt>
                <c:pt idx="22">
                  <c:v>663479</c:v>
                </c:pt>
                <c:pt idx="23">
                  <c:v>643573</c:v>
                </c:pt>
                <c:pt idx="24">
                  <c:v>623639</c:v>
                </c:pt>
                <c:pt idx="25">
                  <c:v>605504</c:v>
                </c:pt>
                <c:pt idx="26">
                  <c:v>586985</c:v>
                </c:pt>
                <c:pt idx="27">
                  <c:v>568386</c:v>
                </c:pt>
                <c:pt idx="28">
                  <c:v>552347</c:v>
                </c:pt>
                <c:pt idx="29">
                  <c:v>540107</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162884</c:v>
                </c:pt>
                <c:pt idx="1">
                  <c:v>288391</c:v>
                </c:pt>
                <c:pt idx="2">
                  <c:v>410159</c:v>
                </c:pt>
                <c:pt idx="3">
                  <c:v>502806</c:v>
                </c:pt>
                <c:pt idx="4">
                  <c:v>569376</c:v>
                </c:pt>
                <c:pt idx="5">
                  <c:v>615739</c:v>
                </c:pt>
                <c:pt idx="6">
                  <c:v>635296</c:v>
                </c:pt>
                <c:pt idx="7">
                  <c:v>645355</c:v>
                </c:pt>
                <c:pt idx="8">
                  <c:v>634550</c:v>
                </c:pt>
                <c:pt idx="9">
                  <c:v>621680</c:v>
                </c:pt>
                <c:pt idx="10">
                  <c:v>604800</c:v>
                </c:pt>
                <c:pt idx="11">
                  <c:v>578018</c:v>
                </c:pt>
                <c:pt idx="12">
                  <c:v>554089</c:v>
                </c:pt>
                <c:pt idx="13">
                  <c:v>527739</c:v>
                </c:pt>
                <c:pt idx="14">
                  <c:v>506641</c:v>
                </c:pt>
                <c:pt idx="15">
                  <c:v>497210</c:v>
                </c:pt>
                <c:pt idx="16">
                  <c:v>495846</c:v>
                </c:pt>
                <c:pt idx="17">
                  <c:v>499794</c:v>
                </c:pt>
                <c:pt idx="18">
                  <c:v>499641</c:v>
                </c:pt>
                <c:pt idx="19">
                  <c:v>497060</c:v>
                </c:pt>
                <c:pt idx="20">
                  <c:v>493885</c:v>
                </c:pt>
                <c:pt idx="21">
                  <c:v>489156</c:v>
                </c:pt>
                <c:pt idx="22">
                  <c:v>482876</c:v>
                </c:pt>
                <c:pt idx="23">
                  <c:v>474776</c:v>
                </c:pt>
                <c:pt idx="24">
                  <c:v>464117</c:v>
                </c:pt>
                <c:pt idx="25">
                  <c:v>454357</c:v>
                </c:pt>
                <c:pt idx="26">
                  <c:v>442741</c:v>
                </c:pt>
                <c:pt idx="27">
                  <c:v>431240</c:v>
                </c:pt>
                <c:pt idx="28">
                  <c:v>421337</c:v>
                </c:pt>
                <c:pt idx="29">
                  <c:v>413072</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942848"/>
        <c:axId val="44944384"/>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pPr>
                      <a:defRPr sz="1050"/>
                    </a:pPr>
                    <a:r>
                      <a:rPr lang="en-US" sz="1050" dirty="0"/>
                      <a:t>470,000</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87-4F0D-A35B-F7EAA5FBEA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187005</c:v>
                </c:pt>
                <c:pt idx="1">
                  <c:v>330313</c:v>
                </c:pt>
                <c:pt idx="2">
                  <c:v>469341</c:v>
                </c:pt>
                <c:pt idx="3">
                  <c:v>573037</c:v>
                </c:pt>
                <c:pt idx="4">
                  <c:v>649040</c:v>
                </c:pt>
                <c:pt idx="5">
                  <c:v>698424</c:v>
                </c:pt>
                <c:pt idx="6">
                  <c:v>727204</c:v>
                </c:pt>
                <c:pt idx="7">
                  <c:v>740312</c:v>
                </c:pt>
                <c:pt idx="8">
                  <c:v>742961</c:v>
                </c:pt>
                <c:pt idx="9">
                  <c:v>737744</c:v>
                </c:pt>
                <c:pt idx="10">
                  <c:v>724546</c:v>
                </c:pt>
                <c:pt idx="11">
                  <c:v>705382</c:v>
                </c:pt>
                <c:pt idx="12">
                  <c:v>682022</c:v>
                </c:pt>
                <c:pt idx="13">
                  <c:v>657949</c:v>
                </c:pt>
                <c:pt idx="14">
                  <c:v>635691</c:v>
                </c:pt>
                <c:pt idx="15">
                  <c:v>620361</c:v>
                </c:pt>
                <c:pt idx="16">
                  <c:v>612306</c:v>
                </c:pt>
                <c:pt idx="17">
                  <c:v>606103</c:v>
                </c:pt>
                <c:pt idx="18">
                  <c:v>599124</c:v>
                </c:pt>
                <c:pt idx="19">
                  <c:v>590527</c:v>
                </c:pt>
                <c:pt idx="20">
                  <c:v>580131</c:v>
                </c:pt>
                <c:pt idx="21">
                  <c:v>569144</c:v>
                </c:pt>
                <c:pt idx="22">
                  <c:v>557538</c:v>
                </c:pt>
                <c:pt idx="23">
                  <c:v>544338</c:v>
                </c:pt>
                <c:pt idx="24">
                  <c:v>531332</c:v>
                </c:pt>
                <c:pt idx="25">
                  <c:v>518523</c:v>
                </c:pt>
                <c:pt idx="26">
                  <c:v>505198</c:v>
                </c:pt>
                <c:pt idx="27">
                  <c:v>492545</c:v>
                </c:pt>
                <c:pt idx="28">
                  <c:v>481067</c:v>
                </c:pt>
                <c:pt idx="29">
                  <c:v>471060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942848"/>
        <c:axId val="44944384"/>
      </c:lineChart>
      <c:catAx>
        <c:axId val="449428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44384"/>
        <c:crosses val="autoZero"/>
        <c:auto val="1"/>
        <c:lblAlgn val="ctr"/>
        <c:lblOffset val="100"/>
        <c:tickMarkSkip val="1"/>
        <c:noMultiLvlLbl val="0"/>
      </c:catAx>
      <c:valAx>
        <c:axId val="4494438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94284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43210388175164"/>
          <c:y val="0.18470619743960576"/>
          <c:w val="0.84744508910070449"/>
          <c:h val="0.60013498312710922"/>
        </c:manualLayout>
      </c:layout>
      <c:barChart>
        <c:barDir val="col"/>
        <c:grouping val="clustered"/>
        <c:varyColors val="0"/>
        <c:ser>
          <c:idx val="0"/>
          <c:order val="0"/>
          <c:tx>
            <c:strRef>
              <c:f>'Chlamydia and gonorrhea prev'!$A$3</c:f>
              <c:strCache>
                <c:ptCount val="1"/>
                <c:pt idx="0">
                  <c:v>Chlamydia</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 and gonorrhea prev'!$B$2:$C$2</c:f>
              <c:numCache>
                <c:formatCode>General</c:formatCode>
                <c:ptCount val="2"/>
                <c:pt idx="0">
                  <c:v>2007</c:v>
                </c:pt>
                <c:pt idx="1">
                  <c:v>2013</c:v>
                </c:pt>
              </c:numCache>
            </c:numRef>
          </c:cat>
          <c:val>
            <c:numRef>
              <c:f>'Chlamydia and gonorrhea prev'!$B$3:$C$3</c:f>
              <c:numCache>
                <c:formatCode>General</c:formatCode>
                <c:ptCount val="2"/>
                <c:pt idx="0">
                  <c:v>9</c:v>
                </c:pt>
                <c:pt idx="1">
                  <c:v>9.5</c:v>
                </c:pt>
              </c:numCache>
            </c:numRef>
          </c:val>
          <c:extLst>
            <c:ext xmlns:c16="http://schemas.microsoft.com/office/drawing/2014/chart" uri="{C3380CC4-5D6E-409C-BE32-E72D297353CC}">
              <c16:uniqueId val="{00000000-6294-45A3-8D9F-77EC86F4872C}"/>
            </c:ext>
          </c:extLst>
        </c:ser>
        <c:ser>
          <c:idx val="1"/>
          <c:order val="1"/>
          <c:tx>
            <c:strRef>
              <c:f>'Chlamydia and gonorrhea prev'!$A$4</c:f>
              <c:strCache>
                <c:ptCount val="1"/>
                <c:pt idx="0">
                  <c:v>Gonorrhea</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 and gonorrhea prev'!$B$2:$C$2</c:f>
              <c:numCache>
                <c:formatCode>General</c:formatCode>
                <c:ptCount val="2"/>
                <c:pt idx="0">
                  <c:v>2007</c:v>
                </c:pt>
                <c:pt idx="1">
                  <c:v>2013</c:v>
                </c:pt>
              </c:numCache>
            </c:numRef>
          </c:cat>
          <c:val>
            <c:numRef>
              <c:f>'Chlamydia and gonorrhea prev'!$B$4:$C$4</c:f>
              <c:numCache>
                <c:formatCode>General</c:formatCode>
                <c:ptCount val="2"/>
                <c:pt idx="0">
                  <c:v>1</c:v>
                </c:pt>
                <c:pt idx="1">
                  <c:v>3.7</c:v>
                </c:pt>
              </c:numCache>
            </c:numRef>
          </c:val>
          <c:extLst>
            <c:ext xmlns:c16="http://schemas.microsoft.com/office/drawing/2014/chart" uri="{C3380CC4-5D6E-409C-BE32-E72D297353CC}">
              <c16:uniqueId val="{00000001-6294-45A3-8D9F-77EC86F4872C}"/>
            </c:ext>
          </c:extLst>
        </c:ser>
        <c:dLbls>
          <c:showLegendKey val="0"/>
          <c:showVal val="0"/>
          <c:showCatName val="0"/>
          <c:showSerName val="0"/>
          <c:showPercent val="0"/>
          <c:showBubbleSize val="0"/>
        </c:dLbls>
        <c:gapWidth val="150"/>
        <c:overlap val="-10"/>
        <c:axId val="134343296"/>
        <c:axId val="134345088"/>
      </c:barChart>
      <c:catAx>
        <c:axId val="134343296"/>
        <c:scaling>
          <c:orientation val="minMax"/>
        </c:scaling>
        <c:delete val="0"/>
        <c:axPos val="b"/>
        <c:majorGridlines>
          <c:spPr>
            <a:ln w="6350">
              <a:solidFill>
                <a:srgbClr val="33CCCC"/>
              </a:solidFill>
              <a:prstDash val="sysDash"/>
            </a:ln>
          </c:spPr>
        </c:majorGridlines>
        <c:numFmt formatCode="General" sourceLinked="1"/>
        <c:majorTickMark val="out"/>
        <c:minorTickMark val="none"/>
        <c:tickLblPos val="nextTo"/>
        <c:crossAx val="134345088"/>
        <c:crosses val="autoZero"/>
        <c:auto val="1"/>
        <c:lblAlgn val="ctr"/>
        <c:lblOffset val="100"/>
        <c:noMultiLvlLbl val="0"/>
      </c:catAx>
      <c:valAx>
        <c:axId val="134345088"/>
        <c:scaling>
          <c:orientation val="minMax"/>
          <c:max val="10"/>
          <c:min val="0"/>
        </c:scaling>
        <c:delete val="0"/>
        <c:axPos val="l"/>
        <c:majorGridlines>
          <c:spPr>
            <a:ln w="6350">
              <a:solidFill>
                <a:srgbClr val="33CCCC"/>
              </a:solidFill>
              <a:prstDash val="sys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spPr>
          <a:ln>
            <a:noFill/>
          </a:ln>
        </c:spPr>
        <c:crossAx val="134343296"/>
        <c:crosses val="autoZero"/>
        <c:crossBetween val="between"/>
        <c:majorUnit val="2"/>
      </c:valAx>
    </c:plotArea>
    <c:legend>
      <c:legendPos val="t"/>
      <c:layout>
        <c:manualLayout>
          <c:xMode val="edge"/>
          <c:yMode val="edge"/>
          <c:x val="0.48117794611116649"/>
          <c:y val="2.0408163265306121E-2"/>
          <c:w val="0.5188220538888334"/>
          <c:h val="7.307354437838127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'Condom use _KP'!$A$4</c:f>
              <c:strCache>
                <c:ptCount val="1"/>
                <c:pt idx="0">
                  <c:v>FSW</c:v>
                </c:pt>
              </c:strCache>
            </c:strRef>
          </c:tx>
          <c:spPr>
            <a:solidFill>
              <a:srgbClr val="00A99A"/>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_KP'!$B$4:$K$4</c:f>
              <c:numCache>
                <c:formatCode>0</c:formatCode>
                <c:ptCount val="10"/>
                <c:pt idx="1">
                  <c:v>96</c:v>
                </c:pt>
                <c:pt idx="3">
                  <c:v>92</c:v>
                </c:pt>
                <c:pt idx="4">
                  <c:v>95.66</c:v>
                </c:pt>
                <c:pt idx="5">
                  <c:v>94</c:v>
                </c:pt>
                <c:pt idx="6">
                  <c:v>96.09</c:v>
                </c:pt>
                <c:pt idx="7">
                  <c:v>83.1</c:v>
                </c:pt>
                <c:pt idx="9" formatCode="General">
                  <c:v>82</c:v>
                </c:pt>
              </c:numCache>
            </c:numRef>
          </c:val>
          <c:extLst>
            <c:ext xmlns:c16="http://schemas.microsoft.com/office/drawing/2014/chart" uri="{C3380CC4-5D6E-409C-BE32-E72D297353CC}">
              <c16:uniqueId val="{00000001-209B-4D8E-B4CB-18F81D733F43}"/>
            </c:ext>
          </c:extLst>
        </c:ser>
        <c:ser>
          <c:idx val="1"/>
          <c:order val="1"/>
          <c:tx>
            <c:strRef>
              <c:f>'Condom use _KP'!$A$5</c:f>
              <c:strCache>
                <c:ptCount val="1"/>
                <c:pt idx="0">
                  <c:v>MSM</c:v>
                </c:pt>
              </c:strCache>
            </c:strRef>
          </c:tx>
          <c:spPr>
            <a:solidFill>
              <a:srgbClr val="F78E1E"/>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_KP'!$B$5:$K$5</c:f>
              <c:numCache>
                <c:formatCode>0</c:formatCode>
                <c:ptCount val="10"/>
                <c:pt idx="1">
                  <c:v>81</c:v>
                </c:pt>
                <c:pt idx="4">
                  <c:v>84.5</c:v>
                </c:pt>
                <c:pt idx="5">
                  <c:v>86</c:v>
                </c:pt>
                <c:pt idx="6" formatCode="General">
                  <c:v>82</c:v>
                </c:pt>
                <c:pt idx="7">
                  <c:v>79.34</c:v>
                </c:pt>
                <c:pt idx="8">
                  <c:v>82.65</c:v>
                </c:pt>
              </c:numCache>
            </c:numRef>
          </c:val>
          <c:extLst>
            <c:ext xmlns:c16="http://schemas.microsoft.com/office/drawing/2014/chart" uri="{C3380CC4-5D6E-409C-BE32-E72D297353CC}">
              <c16:uniqueId val="{00000003-209B-4D8E-B4CB-18F81D733F43}"/>
            </c:ext>
          </c:extLst>
        </c:ser>
        <c:ser>
          <c:idx val="2"/>
          <c:order val="2"/>
          <c:tx>
            <c:strRef>
              <c:f>'Condom use _KP'!$A$6</c:f>
              <c:strCache>
                <c:ptCount val="1"/>
                <c:pt idx="0">
                  <c:v>PWID</c:v>
                </c:pt>
              </c:strCache>
            </c:strRef>
          </c:tx>
          <c:spPr>
            <a:solidFill>
              <a:srgbClr val="00AEEF"/>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_KP'!$B$6:$K$6</c:f>
              <c:numCache>
                <c:formatCode>General</c:formatCode>
                <c:ptCount val="10"/>
                <c:pt idx="0" formatCode="0">
                  <c:v>35</c:v>
                </c:pt>
                <c:pt idx="2" formatCode="0">
                  <c:v>42</c:v>
                </c:pt>
                <c:pt idx="4" formatCode="0">
                  <c:v>46.099998474121094</c:v>
                </c:pt>
                <c:pt idx="5" formatCode="0">
                  <c:v>49</c:v>
                </c:pt>
                <c:pt idx="6">
                  <c:v>51</c:v>
                </c:pt>
              </c:numCache>
            </c:numRef>
          </c:val>
          <c:extLst>
            <c:ext xmlns:c16="http://schemas.microsoft.com/office/drawing/2014/chart" uri="{C3380CC4-5D6E-409C-BE32-E72D297353CC}">
              <c16:uniqueId val="{00000005-209B-4D8E-B4CB-18F81D733F43}"/>
            </c:ext>
          </c:extLst>
        </c:ser>
        <c:ser>
          <c:idx val="3"/>
          <c:order val="3"/>
          <c:tx>
            <c:strRef>
              <c:f>'Condom use _KP'!$A$7</c:f>
              <c:strCache>
                <c:ptCount val="1"/>
                <c:pt idx="0">
                  <c:v>MSW</c:v>
                </c:pt>
              </c:strCache>
            </c:strRef>
          </c:tx>
          <c:spPr>
            <a:solidFill>
              <a:srgbClr val="F26B73"/>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_KP'!$B$7:$K$7</c:f>
              <c:numCache>
                <c:formatCode>General</c:formatCode>
                <c:ptCount val="10"/>
                <c:pt idx="5" formatCode="0">
                  <c:v>98.2</c:v>
                </c:pt>
                <c:pt idx="6" formatCode="0">
                  <c:v>95.52</c:v>
                </c:pt>
                <c:pt idx="7" formatCode="0">
                  <c:v>80.599999999999994</c:v>
                </c:pt>
                <c:pt idx="8" formatCode="0">
                  <c:v>90.34</c:v>
                </c:pt>
              </c:numCache>
            </c:numRef>
          </c:val>
          <c:extLst>
            <c:ext xmlns:c16="http://schemas.microsoft.com/office/drawing/2014/chart" uri="{C3380CC4-5D6E-409C-BE32-E72D297353CC}">
              <c16:uniqueId val="{00000007-209B-4D8E-B4CB-18F81D733F43}"/>
            </c:ext>
          </c:extLst>
        </c:ser>
        <c:ser>
          <c:idx val="4"/>
          <c:order val="4"/>
          <c:tx>
            <c:strRef>
              <c:f>'Condom use _KP'!$A$8</c:f>
              <c:strCache>
                <c:ptCount val="1"/>
                <c:pt idx="0">
                  <c:v>TG</c:v>
                </c:pt>
              </c:strCache>
            </c:strRef>
          </c:tx>
          <c:spPr>
            <a:solidFill>
              <a:srgbClr val="78A7B7"/>
            </a:solidFill>
            <a:ln>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9B-4D8E-B4CB-18F81D733F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'Condom use _KP'!$B$3:$K$3</c:f>
              <c:strCache>
                <c:ptCount val="10"/>
                <c:pt idx="0">
                  <c:v>2006</c:v>
                </c:pt>
                <c:pt idx="1">
                  <c:v>2007</c:v>
                </c:pt>
                <c:pt idx="2">
                  <c:v>2008</c:v>
                </c:pt>
                <c:pt idx="3">
                  <c:v>2009</c:v>
                </c:pt>
                <c:pt idx="4">
                  <c:v>2010</c:v>
                </c:pt>
                <c:pt idx="5">
                  <c:v>2012</c:v>
                </c:pt>
                <c:pt idx="6">
                  <c:v>2014</c:v>
                </c:pt>
                <c:pt idx="7">
                  <c:v>2016</c:v>
                </c:pt>
                <c:pt idx="8">
                  <c:v>2018</c:v>
                </c:pt>
                <c:pt idx="9">
                  <c:v>2019</c:v>
                </c:pt>
              </c:strCache>
            </c:strRef>
          </c:cat>
          <c:val>
            <c:numRef>
              <c:f>'Condom use _KP'!$B$8:$K$8</c:f>
              <c:numCache>
                <c:formatCode>General</c:formatCode>
                <c:ptCount val="10"/>
                <c:pt idx="5" formatCode="0">
                  <c:v>84.3</c:v>
                </c:pt>
                <c:pt idx="6" formatCode="0">
                  <c:v>82.56</c:v>
                </c:pt>
                <c:pt idx="7" formatCode="0">
                  <c:v>80.47</c:v>
                </c:pt>
                <c:pt idx="8" formatCode="0">
                  <c:v>76.849999999999994</c:v>
                </c:pt>
              </c:numCache>
            </c:numRef>
          </c:val>
          <c:extLst>
            <c:ext xmlns:c16="http://schemas.microsoft.com/office/drawing/2014/chart" uri="{C3380CC4-5D6E-409C-BE32-E72D297353CC}">
              <c16:uniqueId val="{00000009-209B-4D8E-B4CB-18F81D733F43}"/>
            </c:ext>
          </c:extLst>
        </c:ser>
        <c:dLbls>
          <c:showLegendKey val="0"/>
          <c:showVal val="0"/>
          <c:showCatName val="0"/>
          <c:showSerName val="0"/>
          <c:showPercent val="0"/>
          <c:showBubbleSize val="0"/>
        </c:dLbls>
        <c:gapWidth val="219"/>
        <c:overlap val="-13"/>
        <c:axId val="905103384"/>
        <c:axId val="905103712"/>
      </c:barChart>
      <c:scatterChart>
        <c:scatterStyle val="smoothMarker"/>
        <c:varyColors val="0"/>
        <c:ser>
          <c:idx val="5"/>
          <c:order val="5"/>
          <c:tx>
            <c:strRef>
              <c:f>'Condom use _KP'!$O$2</c:f>
              <c:strCache>
                <c:ptCount val="1"/>
                <c:pt idx="0">
                  <c:v>t</c:v>
                </c:pt>
              </c:strCache>
            </c:strRef>
          </c:tx>
          <c:spPr>
            <a:ln w="15875" cap="rnd">
              <a:solidFill>
                <a:srgbClr val="E31837"/>
              </a:solidFill>
              <a:prstDash val="dash"/>
              <a:round/>
            </a:ln>
            <a:effectLst/>
          </c:spPr>
          <c:marker>
            <c:symbol val="none"/>
          </c:marker>
          <c:xVal>
            <c:numRef>
              <c:f>'Condom use _KP'!$N$3:$N$4</c:f>
              <c:numCache>
                <c:formatCode>General</c:formatCode>
                <c:ptCount val="2"/>
                <c:pt idx="0">
                  <c:v>0</c:v>
                </c:pt>
                <c:pt idx="1">
                  <c:v>1</c:v>
                </c:pt>
              </c:numCache>
            </c:numRef>
          </c:xVal>
          <c:yVal>
            <c:numRef>
              <c:f>'Condom use _KP'!$O$3:$O$4</c:f>
              <c:numCache>
                <c:formatCode>General</c:formatCode>
                <c:ptCount val="2"/>
                <c:pt idx="0">
                  <c:v>90</c:v>
                </c:pt>
                <c:pt idx="1">
                  <c:v>90</c:v>
                </c:pt>
              </c:numCache>
            </c:numRef>
          </c:yVal>
          <c:smooth val="1"/>
          <c:extLst>
            <c:ext xmlns:c16="http://schemas.microsoft.com/office/drawing/2014/chart" uri="{C3380CC4-5D6E-409C-BE32-E72D297353CC}">
              <c16:uniqueId val="{0000000A-209B-4D8E-B4CB-18F81D733F43}"/>
            </c:ext>
          </c:extLst>
        </c:ser>
        <c:dLbls>
          <c:showLegendKey val="0"/>
          <c:showVal val="0"/>
          <c:showCatName val="0"/>
          <c:showSerName val="0"/>
          <c:showPercent val="0"/>
          <c:showBubbleSize val="0"/>
        </c:dLbls>
        <c:axId val="1167538408"/>
        <c:axId val="1167536112"/>
      </c:scatterChart>
      <c:catAx>
        <c:axId val="905103384"/>
        <c:scaling>
          <c:orientation val="minMax"/>
        </c:scaling>
        <c:delete val="0"/>
        <c:axPos val="b"/>
        <c:majorGridlines>
          <c:spPr>
            <a:ln w="12700" cap="flat" cmpd="sng" algn="ctr">
              <a:solidFill>
                <a:srgbClr val="ABE1FA"/>
              </a:solidFill>
              <a:prstDash val="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05103712"/>
        <c:crosses val="autoZero"/>
        <c:auto val="1"/>
        <c:lblAlgn val="ctr"/>
        <c:lblOffset val="100"/>
        <c:noMultiLvlLbl val="0"/>
      </c:catAx>
      <c:valAx>
        <c:axId val="905103712"/>
        <c:scaling>
          <c:orientation val="minMax"/>
          <c:max val="100"/>
        </c:scaling>
        <c:delete val="1"/>
        <c:axPos val="l"/>
        <c:majorGridlines>
          <c:spPr>
            <a:ln w="12700" cap="flat" cmpd="sng" algn="ctr">
              <a:solidFill>
                <a:srgbClr val="ABE1FA"/>
              </a:solidFill>
              <a:prstDash val="dash"/>
              <a:round/>
            </a:ln>
            <a:effectLst/>
          </c:spPr>
        </c:majorGridlines>
        <c:numFmt formatCode="0" sourceLinked="1"/>
        <c:majorTickMark val="none"/>
        <c:minorTickMark val="none"/>
        <c:tickLblPos val="nextTo"/>
        <c:crossAx val="905103384"/>
        <c:crosses val="autoZero"/>
        <c:crossBetween val="between"/>
        <c:majorUnit val="20"/>
      </c:valAx>
      <c:valAx>
        <c:axId val="1167536112"/>
        <c:scaling>
          <c:orientation val="minMax"/>
        </c:scaling>
        <c:delete val="1"/>
        <c:axPos val="r"/>
        <c:numFmt formatCode="General" sourceLinked="1"/>
        <c:majorTickMark val="out"/>
        <c:minorTickMark val="none"/>
        <c:tickLblPos val="nextTo"/>
        <c:crossAx val="1167538408"/>
        <c:crosses val="max"/>
        <c:crossBetween val="midCat"/>
      </c:valAx>
      <c:valAx>
        <c:axId val="1167538408"/>
        <c:scaling>
          <c:orientation val="minMax"/>
          <c:max val="1"/>
        </c:scaling>
        <c:delete val="1"/>
        <c:axPos val="t"/>
        <c:numFmt formatCode="General" sourceLinked="1"/>
        <c:majorTickMark val="out"/>
        <c:minorTickMark val="none"/>
        <c:tickLblPos val="nextTo"/>
        <c:crossAx val="1167536112"/>
        <c:crosses val="max"/>
        <c:crossBetween val="midCat"/>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86679916758353E-2"/>
          <c:y val="0.11262915679422493"/>
          <c:w val="0.89439516391720819"/>
          <c:h val="0.64473984807430718"/>
        </c:manualLayout>
      </c:layout>
      <c:barChart>
        <c:barDir val="col"/>
        <c:grouping val="clustered"/>
        <c:varyColors val="0"/>
        <c:ser>
          <c:idx val="0"/>
          <c:order val="0"/>
          <c:tx>
            <c:strRef>
              <c:f>'City specific Data'!$A$56</c:f>
              <c:strCache>
                <c:ptCount val="1"/>
                <c:pt idx="0">
                  <c:v>Venue based 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'City specific Data'!$B$55:$E$55</c:f>
              <c:strCache>
                <c:ptCount val="4"/>
                <c:pt idx="0">
                  <c:v>Bangkok</c:v>
                </c:pt>
                <c:pt idx="1">
                  <c:v>Chiang Mai</c:v>
                </c:pt>
                <c:pt idx="2">
                  <c:v>Phuket</c:v>
                </c:pt>
                <c:pt idx="3">
                  <c:v>Chonburi</c:v>
                </c:pt>
              </c:strCache>
            </c:strRef>
          </c:cat>
          <c:val>
            <c:numRef>
              <c:f>'City specific Data'!$B$56:$E$56</c:f>
              <c:numCache>
                <c:formatCode>General</c:formatCode>
                <c:ptCount val="4"/>
                <c:pt idx="0">
                  <c:v>92.1</c:v>
                </c:pt>
                <c:pt idx="1">
                  <c:v>93.8</c:v>
                </c:pt>
                <c:pt idx="2">
                  <c:v>84</c:v>
                </c:pt>
                <c:pt idx="3">
                  <c:v>86.4</c:v>
                </c:pt>
              </c:numCache>
            </c:numRef>
          </c:val>
          <c:extLst>
            <c:ext xmlns:c16="http://schemas.microsoft.com/office/drawing/2014/chart" uri="{C3380CC4-5D6E-409C-BE32-E72D297353CC}">
              <c16:uniqueId val="{00000000-C12D-482D-A94B-DADB02668EA4}"/>
            </c:ext>
          </c:extLst>
        </c:ser>
        <c:ser>
          <c:idx val="1"/>
          <c:order val="1"/>
          <c:tx>
            <c:strRef>
              <c:f>'City specific Data'!$A$57</c:f>
              <c:strCache>
                <c:ptCount val="1"/>
                <c:pt idx="0">
                  <c:v>MSM</c:v>
                </c:pt>
              </c:strCache>
            </c:strRef>
          </c:tx>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'City specific Data'!$B$55:$E$55</c:f>
              <c:strCache>
                <c:ptCount val="4"/>
                <c:pt idx="0">
                  <c:v>Bangkok</c:v>
                </c:pt>
                <c:pt idx="1">
                  <c:v>Chiang Mai</c:v>
                </c:pt>
                <c:pt idx="2">
                  <c:v>Phuket</c:v>
                </c:pt>
                <c:pt idx="3">
                  <c:v>Chonburi</c:v>
                </c:pt>
              </c:strCache>
            </c:strRef>
          </c:cat>
          <c:val>
            <c:numRef>
              <c:f>'City specific Data'!$B$57:$E$57</c:f>
              <c:numCache>
                <c:formatCode>General</c:formatCode>
                <c:ptCount val="4"/>
                <c:pt idx="0">
                  <c:v>85.4</c:v>
                </c:pt>
                <c:pt idx="1">
                  <c:v>73.3</c:v>
                </c:pt>
                <c:pt idx="2">
                  <c:v>78.900000000000006</c:v>
                </c:pt>
              </c:numCache>
            </c:numRef>
          </c:val>
          <c:extLst>
            <c:ext xmlns:c16="http://schemas.microsoft.com/office/drawing/2014/chart" uri="{C3380CC4-5D6E-409C-BE32-E72D297353CC}">
              <c16:uniqueId val="{00000001-C12D-482D-A94B-DADB02668EA4}"/>
            </c:ext>
          </c:extLst>
        </c:ser>
        <c:ser>
          <c:idx val="2"/>
          <c:order val="2"/>
          <c:tx>
            <c:strRef>
              <c:f>'City specific Data'!$A$58</c:f>
              <c:strCache>
                <c:ptCount val="1"/>
                <c:pt idx="0">
                  <c:v>TG</c:v>
                </c:pt>
              </c:strCache>
            </c:strRef>
          </c:tx>
          <c:spPr>
            <a:solidFill>
              <a:srgbClr val="FF7C8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'City specific Data'!$B$55:$E$55</c:f>
              <c:strCache>
                <c:ptCount val="4"/>
                <c:pt idx="0">
                  <c:v>Bangkok</c:v>
                </c:pt>
                <c:pt idx="1">
                  <c:v>Chiang Mai</c:v>
                </c:pt>
                <c:pt idx="2">
                  <c:v>Phuket</c:v>
                </c:pt>
                <c:pt idx="3">
                  <c:v>Chonburi</c:v>
                </c:pt>
              </c:strCache>
            </c:strRef>
          </c:cat>
          <c:val>
            <c:numRef>
              <c:f>'City specific Data'!$B$58:$E$58</c:f>
              <c:numCache>
                <c:formatCode>General</c:formatCode>
                <c:ptCount val="4"/>
                <c:pt idx="0">
                  <c:v>78</c:v>
                </c:pt>
                <c:pt idx="1">
                  <c:v>72.7</c:v>
                </c:pt>
                <c:pt idx="2">
                  <c:v>71.7</c:v>
                </c:pt>
                <c:pt idx="3">
                  <c:v>81.3</c:v>
                </c:pt>
              </c:numCache>
            </c:numRef>
          </c:val>
          <c:extLst>
            <c:ext xmlns:c16="http://schemas.microsoft.com/office/drawing/2014/chart" uri="{C3380CC4-5D6E-409C-BE32-E72D297353CC}">
              <c16:uniqueId val="{00000002-C12D-482D-A94B-DADB02668EA4}"/>
            </c:ext>
          </c:extLst>
        </c:ser>
        <c:dLbls>
          <c:showLegendKey val="0"/>
          <c:showVal val="0"/>
          <c:showCatName val="0"/>
          <c:showSerName val="0"/>
          <c:showPercent val="0"/>
          <c:showBubbleSize val="0"/>
        </c:dLbls>
        <c:gapWidth val="150"/>
        <c:overlap val="-10"/>
        <c:axId val="135396736"/>
        <c:axId val="135410816"/>
      </c:barChart>
      <c:scatterChart>
        <c:scatterStyle val="smoothMarker"/>
        <c:varyColors val="0"/>
        <c:ser>
          <c:idx val="3"/>
          <c:order val="3"/>
          <c:tx>
            <c:strRef>
              <c:f>'City specific Data'!$C$60</c:f>
              <c:strCache>
                <c:ptCount val="1"/>
                <c:pt idx="0">
                  <c:v>target</c:v>
                </c:pt>
              </c:strCache>
            </c:strRef>
          </c:tx>
          <c:spPr>
            <a:ln w="15875">
              <a:solidFill>
                <a:srgbClr val="E31837"/>
              </a:solidFill>
              <a:prstDash val="dash"/>
            </a:ln>
          </c:spPr>
          <c:marker>
            <c:symbol val="none"/>
          </c:marker>
          <c:xVal>
            <c:numRef>
              <c:f>'City specific Data'!$B$61:$B$62</c:f>
              <c:numCache>
                <c:formatCode>General</c:formatCode>
                <c:ptCount val="2"/>
                <c:pt idx="0">
                  <c:v>0</c:v>
                </c:pt>
                <c:pt idx="1">
                  <c:v>1</c:v>
                </c:pt>
              </c:numCache>
            </c:numRef>
          </c:xVal>
          <c:yVal>
            <c:numRef>
              <c:f>'City specific Data'!$C$61:$C$62</c:f>
              <c:numCache>
                <c:formatCode>General</c:formatCode>
                <c:ptCount val="2"/>
                <c:pt idx="0">
                  <c:v>90</c:v>
                </c:pt>
                <c:pt idx="1">
                  <c:v>90</c:v>
                </c:pt>
              </c:numCache>
            </c:numRef>
          </c:yVal>
          <c:smooth val="1"/>
          <c:extLst>
            <c:ext xmlns:c16="http://schemas.microsoft.com/office/drawing/2014/chart" uri="{C3380CC4-5D6E-409C-BE32-E72D297353CC}">
              <c16:uniqueId val="{00000003-C12D-482D-A94B-DADB02668EA4}"/>
            </c:ext>
          </c:extLst>
        </c:ser>
        <c:dLbls>
          <c:showLegendKey val="0"/>
          <c:showVal val="0"/>
          <c:showCatName val="0"/>
          <c:showSerName val="0"/>
          <c:showPercent val="0"/>
          <c:showBubbleSize val="0"/>
        </c:dLbls>
        <c:axId val="458085400"/>
        <c:axId val="458086384"/>
      </c:scatterChart>
      <c:catAx>
        <c:axId val="135396736"/>
        <c:scaling>
          <c:orientation val="minMax"/>
        </c:scaling>
        <c:delete val="0"/>
        <c:axPos val="b"/>
        <c:numFmt formatCode="General" sourceLinked="1"/>
        <c:majorTickMark val="out"/>
        <c:minorTickMark val="none"/>
        <c:tickLblPos val="nextTo"/>
        <c:crossAx val="135410816"/>
        <c:crosses val="autoZero"/>
        <c:auto val="1"/>
        <c:lblAlgn val="ctr"/>
        <c:lblOffset val="100"/>
        <c:noMultiLvlLbl val="0"/>
      </c:catAx>
      <c:valAx>
        <c:axId val="135410816"/>
        <c:scaling>
          <c:orientation val="minMax"/>
          <c:max val="100"/>
          <c:min val="0"/>
        </c:scaling>
        <c:delete val="0"/>
        <c:axPos val="l"/>
        <c:title>
          <c:tx>
            <c:rich>
              <a:bodyPr rot="0" vert="horz"/>
              <a:lstStyle/>
              <a:p>
                <a:pPr>
                  <a:defRPr/>
                </a:pPr>
                <a:r>
                  <a:rPr lang="en-US"/>
                  <a:t>%</a:t>
                </a:r>
              </a:p>
            </c:rich>
          </c:tx>
          <c:layout>
            <c:manualLayout>
              <c:xMode val="edge"/>
              <c:yMode val="edge"/>
              <c:x val="1.2551556055493088E-3"/>
              <c:y val="8.1043194880067185E-2"/>
            </c:manualLayout>
          </c:layout>
          <c:overlay val="0"/>
        </c:title>
        <c:numFmt formatCode="General" sourceLinked="1"/>
        <c:majorTickMark val="out"/>
        <c:minorTickMark val="none"/>
        <c:tickLblPos val="nextTo"/>
        <c:crossAx val="135396736"/>
        <c:crosses val="autoZero"/>
        <c:crossBetween val="between"/>
      </c:valAx>
      <c:valAx>
        <c:axId val="458086384"/>
        <c:scaling>
          <c:orientation val="minMax"/>
        </c:scaling>
        <c:delete val="1"/>
        <c:axPos val="r"/>
        <c:numFmt formatCode="General" sourceLinked="1"/>
        <c:majorTickMark val="out"/>
        <c:minorTickMark val="none"/>
        <c:tickLblPos val="nextTo"/>
        <c:crossAx val="458085400"/>
        <c:crosses val="max"/>
        <c:crossBetween val="midCat"/>
      </c:valAx>
      <c:valAx>
        <c:axId val="458085400"/>
        <c:scaling>
          <c:orientation val="minMax"/>
          <c:max val="1"/>
        </c:scaling>
        <c:delete val="1"/>
        <c:axPos val="t"/>
        <c:numFmt formatCode="General" sourceLinked="1"/>
        <c:majorTickMark val="out"/>
        <c:minorTickMark val="none"/>
        <c:tickLblPos val="nextTo"/>
        <c:crossAx val="458086384"/>
        <c:crosses val="max"/>
        <c:crossBetween val="midCat"/>
      </c:valAx>
    </c:plotArea>
    <c:legend>
      <c:legendPos val="b"/>
      <c:legendEntry>
        <c:idx val="3"/>
        <c:delete val="1"/>
      </c:legendEntry>
      <c:layout>
        <c:manualLayout>
          <c:xMode val="edge"/>
          <c:yMode val="edge"/>
          <c:x val="0.15823080708661416"/>
          <c:y val="0.90254376306812456"/>
          <c:w val="0.62273012748406453"/>
          <c:h val="7.307356394921098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81119860017498"/>
          <c:y val="0.18708689946365401"/>
          <c:w val="0.51927741501824465"/>
          <c:h val="0.79198713910761154"/>
        </c:manualLayout>
      </c:layout>
      <c:barChart>
        <c:barDir val="bar"/>
        <c:grouping val="clustered"/>
        <c:varyColors val="0"/>
        <c:ser>
          <c:idx val="0"/>
          <c:order val="0"/>
          <c:tx>
            <c:strRef>
              <c:f>'cndm use_BKK'!$C$3</c:f>
              <c:strCache>
                <c:ptCount val="1"/>
                <c:pt idx="0">
                  <c:v>2007</c:v>
                </c:pt>
              </c:strCache>
            </c:strRef>
          </c:tx>
          <c:spPr>
            <a:solidFill>
              <a:srgbClr val="FF505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use_BKK'!$A$4:$B$8</c:f>
              <c:multiLvlStrCache>
                <c:ptCount val="5"/>
                <c:lvl>
                  <c:pt idx="0">
                    <c:v>All FSW</c:v>
                  </c:pt>
                  <c:pt idx="1">
                    <c:v>Non-venue based FSW</c:v>
                  </c:pt>
                  <c:pt idx="2">
                    <c:v>Venue based FSW</c:v>
                  </c:pt>
                  <c:pt idx="3">
                    <c:v>Non-venue based FSW</c:v>
                  </c:pt>
                  <c:pt idx="4">
                    <c:v>Venue based FSW</c:v>
                  </c:pt>
                </c:lvl>
                <c:lvl>
                  <c:pt idx="0">
                    <c:v>with client</c:v>
                  </c:pt>
                  <c:pt idx="1">
                    <c:v>with regular client</c:v>
                  </c:pt>
                  <c:pt idx="3">
                    <c:v>with non-regular client</c:v>
                  </c:pt>
                </c:lvl>
              </c:multiLvlStrCache>
            </c:multiLvlStrRef>
          </c:cat>
          <c:val>
            <c:numRef>
              <c:f>'cndm use_BKK'!$C$4:$C$8</c:f>
              <c:numCache>
                <c:formatCode>General</c:formatCode>
                <c:ptCount val="5"/>
                <c:pt idx="0">
                  <c:v>92</c:v>
                </c:pt>
              </c:numCache>
            </c:numRef>
          </c:val>
          <c:extLst>
            <c:ext xmlns:c16="http://schemas.microsoft.com/office/drawing/2014/chart" uri="{C3380CC4-5D6E-409C-BE32-E72D297353CC}">
              <c16:uniqueId val="{00000000-AE59-478F-ABE4-608BDC916759}"/>
            </c:ext>
          </c:extLst>
        </c:ser>
        <c:ser>
          <c:idx val="1"/>
          <c:order val="1"/>
          <c:tx>
            <c:strRef>
              <c:f>'cndm use_BKK'!$D$3</c:f>
              <c:strCache>
                <c:ptCount val="1"/>
                <c:pt idx="0">
                  <c:v>2013</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use_BKK'!$A$4:$B$8</c:f>
              <c:multiLvlStrCache>
                <c:ptCount val="5"/>
                <c:lvl>
                  <c:pt idx="0">
                    <c:v>All FSW</c:v>
                  </c:pt>
                  <c:pt idx="1">
                    <c:v>Non-venue based FSW</c:v>
                  </c:pt>
                  <c:pt idx="2">
                    <c:v>Venue based FSW</c:v>
                  </c:pt>
                  <c:pt idx="3">
                    <c:v>Non-venue based FSW</c:v>
                  </c:pt>
                  <c:pt idx="4">
                    <c:v>Venue based FSW</c:v>
                  </c:pt>
                </c:lvl>
                <c:lvl>
                  <c:pt idx="0">
                    <c:v>with client</c:v>
                  </c:pt>
                  <c:pt idx="1">
                    <c:v>with regular client</c:v>
                  </c:pt>
                  <c:pt idx="3">
                    <c:v>with non-regular client</c:v>
                  </c:pt>
                </c:lvl>
              </c:multiLvlStrCache>
            </c:multiLvlStrRef>
          </c:cat>
          <c:val>
            <c:numRef>
              <c:f>'cndm use_BKK'!$D$4:$D$8</c:f>
              <c:numCache>
                <c:formatCode>General</c:formatCode>
                <c:ptCount val="5"/>
                <c:pt idx="0">
                  <c:v>90.1</c:v>
                </c:pt>
                <c:pt idx="1">
                  <c:v>91</c:v>
                </c:pt>
                <c:pt idx="2">
                  <c:v>75</c:v>
                </c:pt>
                <c:pt idx="3">
                  <c:v>84</c:v>
                </c:pt>
                <c:pt idx="4">
                  <c:v>100</c:v>
                </c:pt>
              </c:numCache>
            </c:numRef>
          </c:val>
          <c:extLst>
            <c:ext xmlns:c16="http://schemas.microsoft.com/office/drawing/2014/chart" uri="{C3380CC4-5D6E-409C-BE32-E72D297353CC}">
              <c16:uniqueId val="{00000001-AE59-478F-ABE4-608BDC916759}"/>
            </c:ext>
          </c:extLst>
        </c:ser>
        <c:dLbls>
          <c:showLegendKey val="0"/>
          <c:showVal val="0"/>
          <c:showCatName val="0"/>
          <c:showSerName val="0"/>
          <c:showPercent val="0"/>
          <c:showBubbleSize val="0"/>
        </c:dLbls>
        <c:gapWidth val="150"/>
        <c:overlap val="-10"/>
        <c:axId val="135056768"/>
        <c:axId val="135058560"/>
      </c:barChart>
      <c:scatterChart>
        <c:scatterStyle val="lineMarker"/>
        <c:varyColors val="0"/>
        <c:ser>
          <c:idx val="2"/>
          <c:order val="2"/>
          <c:tx>
            <c:strRef>
              <c:f>'cndm use_BKK'!$J$2</c:f>
              <c:strCache>
                <c:ptCount val="1"/>
                <c:pt idx="0">
                  <c:v>tar</c:v>
                </c:pt>
              </c:strCache>
            </c:strRef>
          </c:tx>
          <c:spPr>
            <a:ln w="19050">
              <a:solidFill>
                <a:srgbClr val="E31837"/>
              </a:solidFill>
              <a:prstDash val="dash"/>
            </a:ln>
          </c:spPr>
          <c:marker>
            <c:symbol val="none"/>
          </c:marker>
          <c:xVal>
            <c:numRef>
              <c:f>'cndm use_BKK'!$I$3:$I$4</c:f>
              <c:numCache>
                <c:formatCode>General</c:formatCode>
                <c:ptCount val="2"/>
                <c:pt idx="0">
                  <c:v>90</c:v>
                </c:pt>
                <c:pt idx="1">
                  <c:v>90</c:v>
                </c:pt>
              </c:numCache>
            </c:numRef>
          </c:xVal>
          <c:yVal>
            <c:numRef>
              <c:f>'cndm use_BKK'!$J$3:$J$4</c:f>
              <c:numCache>
                <c:formatCode>General</c:formatCode>
                <c:ptCount val="2"/>
                <c:pt idx="0">
                  <c:v>0</c:v>
                </c:pt>
                <c:pt idx="1">
                  <c:v>1</c:v>
                </c:pt>
              </c:numCache>
            </c:numRef>
          </c:yVal>
          <c:smooth val="0"/>
          <c:extLst>
            <c:ext xmlns:c16="http://schemas.microsoft.com/office/drawing/2014/chart" uri="{C3380CC4-5D6E-409C-BE32-E72D297353CC}">
              <c16:uniqueId val="{00000002-AE59-478F-ABE4-608BDC916759}"/>
            </c:ext>
          </c:extLst>
        </c:ser>
        <c:dLbls>
          <c:showLegendKey val="0"/>
          <c:showVal val="0"/>
          <c:showCatName val="0"/>
          <c:showSerName val="0"/>
          <c:showPercent val="0"/>
          <c:showBubbleSize val="0"/>
        </c:dLbls>
        <c:axId val="135336704"/>
        <c:axId val="135060480"/>
      </c:scatterChart>
      <c:catAx>
        <c:axId val="135056768"/>
        <c:scaling>
          <c:orientation val="maxMin"/>
        </c:scaling>
        <c:delete val="0"/>
        <c:axPos val="l"/>
        <c:numFmt formatCode="General" sourceLinked="0"/>
        <c:majorTickMark val="out"/>
        <c:minorTickMark val="none"/>
        <c:tickLblPos val="nextTo"/>
        <c:crossAx val="135058560"/>
        <c:crosses val="autoZero"/>
        <c:auto val="1"/>
        <c:lblAlgn val="ctr"/>
        <c:lblOffset val="100"/>
        <c:noMultiLvlLbl val="0"/>
      </c:catAx>
      <c:valAx>
        <c:axId val="135058560"/>
        <c:scaling>
          <c:orientation val="minMax"/>
          <c:max val="100"/>
          <c:min val="0"/>
        </c:scaling>
        <c:delete val="0"/>
        <c:axPos val="t"/>
        <c:title>
          <c:tx>
            <c:rich>
              <a:bodyPr/>
              <a:lstStyle/>
              <a:p>
                <a:pPr>
                  <a:defRPr/>
                </a:pPr>
                <a:r>
                  <a:rPr lang="en-US"/>
                  <a:t>%</a:t>
                </a:r>
              </a:p>
            </c:rich>
          </c:tx>
          <c:layout>
            <c:manualLayout>
              <c:xMode val="edge"/>
              <c:yMode val="edge"/>
              <c:x val="0.96379002624671917"/>
              <c:y val="9.8148031496062993E-2"/>
            </c:manualLayout>
          </c:layout>
          <c:overlay val="0"/>
        </c:title>
        <c:numFmt formatCode="General" sourceLinked="1"/>
        <c:majorTickMark val="out"/>
        <c:minorTickMark val="none"/>
        <c:tickLblPos val="nextTo"/>
        <c:crossAx val="135056768"/>
        <c:crosses val="autoZero"/>
        <c:crossBetween val="between"/>
        <c:majorUnit val="10"/>
      </c:valAx>
      <c:valAx>
        <c:axId val="135060480"/>
        <c:scaling>
          <c:orientation val="minMax"/>
          <c:max val="1"/>
          <c:min val="0"/>
        </c:scaling>
        <c:delete val="1"/>
        <c:axPos val="r"/>
        <c:numFmt formatCode="General" sourceLinked="1"/>
        <c:majorTickMark val="out"/>
        <c:minorTickMark val="none"/>
        <c:tickLblPos val="nextTo"/>
        <c:crossAx val="135336704"/>
        <c:crosses val="max"/>
        <c:crossBetween val="midCat"/>
        <c:majorUnit val="0.2"/>
      </c:valAx>
      <c:valAx>
        <c:axId val="135336704"/>
        <c:scaling>
          <c:orientation val="minMax"/>
        </c:scaling>
        <c:delete val="1"/>
        <c:axPos val="b"/>
        <c:numFmt formatCode="General" sourceLinked="1"/>
        <c:majorTickMark val="out"/>
        <c:minorTickMark val="none"/>
        <c:tickLblPos val="nextTo"/>
        <c:crossAx val="135060480"/>
        <c:crosses val="autoZero"/>
        <c:crossBetween val="midCat"/>
      </c:valAx>
    </c:plotArea>
    <c:legend>
      <c:legendPos val="t"/>
      <c:legendEntry>
        <c:idx val="2"/>
        <c:delete val="1"/>
      </c:legendEntry>
      <c:layout>
        <c:manualLayout>
          <c:xMode val="edge"/>
          <c:yMode val="edge"/>
          <c:x val="0"/>
          <c:y val="0.02"/>
          <c:w val="0.33133920759905011"/>
          <c:h val="7.161207349081365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86679916758353E-2"/>
          <c:y val="0.11262915679422493"/>
          <c:w val="0.89439516391720819"/>
          <c:h val="0.5801139804258344"/>
        </c:manualLayout>
      </c:layout>
      <c:barChart>
        <c:barDir val="col"/>
        <c:grouping val="clustered"/>
        <c:varyColors val="0"/>
        <c:ser>
          <c:idx val="0"/>
          <c:order val="0"/>
          <c:tx>
            <c:strRef>
              <c:f>'condm use_FSW'!$B$4</c:f>
              <c:strCache>
                <c:ptCount val="1"/>
                <c:pt idx="0">
                  <c:v>with occasional client</c:v>
                </c:pt>
              </c:strCache>
            </c:strRef>
          </c:tx>
          <c:spPr>
            <a:solidFill>
              <a:srgbClr val="00CC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use_FSW'!$C$4:$E$4</c:f>
              <c:numCache>
                <c:formatCode>General</c:formatCode>
                <c:ptCount val="3"/>
                <c:pt idx="0">
                  <c:v>99.4</c:v>
                </c:pt>
                <c:pt idx="1">
                  <c:v>96.9</c:v>
                </c:pt>
                <c:pt idx="2">
                  <c:v>98.2</c:v>
                </c:pt>
              </c:numCache>
            </c:numRef>
          </c:val>
          <c:extLst>
            <c:ext xmlns:c16="http://schemas.microsoft.com/office/drawing/2014/chart" uri="{C3380CC4-5D6E-409C-BE32-E72D297353CC}">
              <c16:uniqueId val="{00000000-73C6-4EBA-B1FF-586CC4709F89}"/>
            </c:ext>
          </c:extLst>
        </c:ser>
        <c:ser>
          <c:idx val="1"/>
          <c:order val="1"/>
          <c:tx>
            <c:strRef>
              <c:f>'condm use_FSW'!$B$5</c:f>
              <c:strCache>
                <c:ptCount val="1"/>
                <c:pt idx="0">
                  <c:v>with regular client</c:v>
                </c:pt>
              </c:strCache>
            </c:strRef>
          </c:tx>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use_FSW'!$C$5:$E$5</c:f>
              <c:numCache>
                <c:formatCode>General</c:formatCode>
                <c:ptCount val="3"/>
                <c:pt idx="0">
                  <c:v>97.2</c:v>
                </c:pt>
                <c:pt idx="1">
                  <c:v>90</c:v>
                </c:pt>
                <c:pt idx="2">
                  <c:v>93.1</c:v>
                </c:pt>
              </c:numCache>
            </c:numRef>
          </c:val>
          <c:extLst>
            <c:ext xmlns:c16="http://schemas.microsoft.com/office/drawing/2014/chart" uri="{C3380CC4-5D6E-409C-BE32-E72D297353CC}">
              <c16:uniqueId val="{00000001-73C6-4EBA-B1FF-586CC4709F89}"/>
            </c:ext>
          </c:extLst>
        </c:ser>
        <c:ser>
          <c:idx val="2"/>
          <c:order val="2"/>
          <c:tx>
            <c:strRef>
              <c:f>'condm use_FSW'!$B$6</c:f>
              <c:strCache>
                <c:ptCount val="1"/>
                <c:pt idx="0">
                  <c:v>with non-commercial, non-regular partner</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use_FSW'!$C$6:$E$6</c:f>
              <c:numCache>
                <c:formatCode>General</c:formatCode>
                <c:ptCount val="3"/>
                <c:pt idx="0">
                  <c:v>85</c:v>
                </c:pt>
                <c:pt idx="1">
                  <c:v>82.1</c:v>
                </c:pt>
                <c:pt idx="2">
                  <c:v>83.2</c:v>
                </c:pt>
              </c:numCache>
            </c:numRef>
          </c:val>
          <c:extLst>
            <c:ext xmlns:c16="http://schemas.microsoft.com/office/drawing/2014/chart" uri="{C3380CC4-5D6E-409C-BE32-E72D297353CC}">
              <c16:uniqueId val="{00000002-73C6-4EBA-B1FF-586CC4709F89}"/>
            </c:ext>
          </c:extLst>
        </c:ser>
        <c:ser>
          <c:idx val="3"/>
          <c:order val="3"/>
          <c:tx>
            <c:strRef>
              <c:f>'condm use_FSW'!$B$7</c:f>
              <c:strCache>
                <c:ptCount val="1"/>
                <c:pt idx="0">
                  <c:v>with non-paying regular partner</c:v>
                </c:pt>
              </c:strCache>
            </c:strRef>
          </c:tx>
          <c:spPr>
            <a:solidFill>
              <a:srgbClr val="FF505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'condm use_FSW'!$C$3:$E$3</c:f>
              <c:strCache>
                <c:ptCount val="3"/>
                <c:pt idx="0">
                  <c:v>Direct FSW</c:v>
                </c:pt>
                <c:pt idx="1">
                  <c:v>Indirect FSW</c:v>
                </c:pt>
                <c:pt idx="2">
                  <c:v>All FSW</c:v>
                </c:pt>
              </c:strCache>
            </c:strRef>
          </c:cat>
          <c:val>
            <c:numRef>
              <c:f>'condm use_FSW'!$C$7:$E$7</c:f>
              <c:numCache>
                <c:formatCode>General</c:formatCode>
                <c:ptCount val="3"/>
                <c:pt idx="0">
                  <c:v>34.6</c:v>
                </c:pt>
                <c:pt idx="1">
                  <c:v>3.46</c:v>
                </c:pt>
                <c:pt idx="2">
                  <c:v>34.6</c:v>
                </c:pt>
              </c:numCache>
            </c:numRef>
          </c:val>
          <c:extLst>
            <c:ext xmlns:c16="http://schemas.microsoft.com/office/drawing/2014/chart" uri="{C3380CC4-5D6E-409C-BE32-E72D297353CC}">
              <c16:uniqueId val="{00000003-73C6-4EBA-B1FF-586CC4709F89}"/>
            </c:ext>
          </c:extLst>
        </c:ser>
        <c:dLbls>
          <c:showLegendKey val="0"/>
          <c:showVal val="0"/>
          <c:showCatName val="0"/>
          <c:showSerName val="0"/>
          <c:showPercent val="0"/>
          <c:showBubbleSize val="0"/>
        </c:dLbls>
        <c:gapWidth val="150"/>
        <c:overlap val="-10"/>
        <c:axId val="135396736"/>
        <c:axId val="135410816"/>
      </c:barChart>
      <c:scatterChart>
        <c:scatterStyle val="lineMarker"/>
        <c:varyColors val="0"/>
        <c:ser>
          <c:idx val="4"/>
          <c:order val="4"/>
          <c:tx>
            <c:strRef>
              <c:f>'condm use_FSW'!$P$2</c:f>
              <c:strCache>
                <c:ptCount val="1"/>
                <c:pt idx="0">
                  <c:v>t</c:v>
                </c:pt>
              </c:strCache>
            </c:strRef>
          </c:tx>
          <c:spPr>
            <a:ln w="19050">
              <a:solidFill>
                <a:srgbClr val="E31837"/>
              </a:solidFill>
              <a:prstDash val="dash"/>
            </a:ln>
          </c:spPr>
          <c:marker>
            <c:symbol val="none"/>
          </c:marker>
          <c:xVal>
            <c:numRef>
              <c:f>'condm use_FSW'!$O$3:$O$4</c:f>
              <c:numCache>
                <c:formatCode>General</c:formatCode>
                <c:ptCount val="2"/>
                <c:pt idx="0">
                  <c:v>0</c:v>
                </c:pt>
                <c:pt idx="1">
                  <c:v>1</c:v>
                </c:pt>
              </c:numCache>
            </c:numRef>
          </c:xVal>
          <c:yVal>
            <c:numRef>
              <c:f>'condm use_FSW'!$P$3:$P$4</c:f>
              <c:numCache>
                <c:formatCode>General</c:formatCode>
                <c:ptCount val="2"/>
                <c:pt idx="0">
                  <c:v>90</c:v>
                </c:pt>
                <c:pt idx="1">
                  <c:v>90</c:v>
                </c:pt>
              </c:numCache>
            </c:numRef>
          </c:yVal>
          <c:smooth val="0"/>
          <c:extLst>
            <c:ext xmlns:c16="http://schemas.microsoft.com/office/drawing/2014/chart" uri="{C3380CC4-5D6E-409C-BE32-E72D297353CC}">
              <c16:uniqueId val="{00000004-73C6-4EBA-B1FF-586CC4709F89}"/>
            </c:ext>
          </c:extLst>
        </c:ser>
        <c:dLbls>
          <c:showLegendKey val="0"/>
          <c:showVal val="0"/>
          <c:showCatName val="0"/>
          <c:showSerName val="0"/>
          <c:showPercent val="0"/>
          <c:showBubbleSize val="0"/>
        </c:dLbls>
        <c:axId val="135443200"/>
        <c:axId val="135412736"/>
      </c:scatterChart>
      <c:catAx>
        <c:axId val="135396736"/>
        <c:scaling>
          <c:orientation val="minMax"/>
        </c:scaling>
        <c:delete val="0"/>
        <c:axPos val="b"/>
        <c:numFmt formatCode="General" sourceLinked="1"/>
        <c:majorTickMark val="out"/>
        <c:minorTickMark val="none"/>
        <c:tickLblPos val="nextTo"/>
        <c:crossAx val="135410816"/>
        <c:crosses val="autoZero"/>
        <c:auto val="1"/>
        <c:lblAlgn val="ctr"/>
        <c:lblOffset val="100"/>
        <c:noMultiLvlLbl val="0"/>
      </c:catAx>
      <c:valAx>
        <c:axId val="135410816"/>
        <c:scaling>
          <c:orientation val="minMax"/>
          <c:max val="100"/>
          <c:min val="0"/>
        </c:scaling>
        <c:delete val="0"/>
        <c:axPos val="l"/>
        <c:title>
          <c:tx>
            <c:rich>
              <a:bodyPr rot="0" vert="horz"/>
              <a:lstStyle/>
              <a:p>
                <a:pPr>
                  <a:defRPr/>
                </a:pPr>
                <a:r>
                  <a:rPr lang="en-US"/>
                  <a:t>%</a:t>
                </a:r>
              </a:p>
            </c:rich>
          </c:tx>
          <c:layout>
            <c:manualLayout>
              <c:xMode val="edge"/>
              <c:yMode val="edge"/>
              <c:x val="1.2551556055493088E-3"/>
              <c:y val="8.1043194880067185E-2"/>
            </c:manualLayout>
          </c:layout>
          <c:overlay val="0"/>
        </c:title>
        <c:numFmt formatCode="General" sourceLinked="1"/>
        <c:majorTickMark val="out"/>
        <c:minorTickMark val="none"/>
        <c:tickLblPos val="nextTo"/>
        <c:crossAx val="135396736"/>
        <c:crosses val="autoZero"/>
        <c:crossBetween val="between"/>
      </c:valAx>
      <c:valAx>
        <c:axId val="135412736"/>
        <c:scaling>
          <c:orientation val="minMax"/>
          <c:max val="100"/>
          <c:min val="0"/>
        </c:scaling>
        <c:delete val="1"/>
        <c:axPos val="r"/>
        <c:numFmt formatCode="General" sourceLinked="1"/>
        <c:majorTickMark val="out"/>
        <c:minorTickMark val="none"/>
        <c:tickLblPos val="nextTo"/>
        <c:crossAx val="135443200"/>
        <c:crosses val="max"/>
        <c:crossBetween val="midCat"/>
        <c:majorUnit val="10"/>
      </c:valAx>
      <c:valAx>
        <c:axId val="135443200"/>
        <c:scaling>
          <c:orientation val="minMax"/>
          <c:max val="1"/>
          <c:min val="0"/>
        </c:scaling>
        <c:delete val="1"/>
        <c:axPos val="t"/>
        <c:numFmt formatCode="General" sourceLinked="1"/>
        <c:majorTickMark val="out"/>
        <c:minorTickMark val="none"/>
        <c:tickLblPos val="nextTo"/>
        <c:crossAx val="135412736"/>
        <c:crosses val="max"/>
        <c:crossBetween val="midCat"/>
      </c:valAx>
    </c:plotArea>
    <c:legend>
      <c:legendPos val="b"/>
      <c:legendEntry>
        <c:idx val="4"/>
        <c:delete val="1"/>
      </c:legendEntry>
      <c:layout>
        <c:manualLayout>
          <c:xMode val="edge"/>
          <c:yMode val="edge"/>
          <c:x val="4.432678131780074E-2"/>
          <c:y val="0.81070688127244117"/>
          <c:w val="0.95230504508994451"/>
          <c:h val="0.1767598120041133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2923976608188E-2"/>
          <c:y val="0.10482064741907261"/>
          <c:w val="0.8869152046783626"/>
          <c:h val="0.58408409886264212"/>
        </c:manualLayout>
      </c:layout>
      <c:barChart>
        <c:barDir val="col"/>
        <c:grouping val="clustered"/>
        <c:varyColors val="0"/>
        <c:ser>
          <c:idx val="0"/>
          <c:order val="0"/>
          <c:tx>
            <c:strRef>
              <c:f>'consist cndm use FSW'!$B$4</c:f>
              <c:strCache>
                <c:ptCount val="1"/>
                <c:pt idx="0">
                  <c:v>with non regualar clients</c:v>
                </c:pt>
              </c:strCache>
            </c:strRef>
          </c:tx>
          <c:spPr>
            <a:solidFill>
              <a:srgbClr val="00CC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FSW'!$C$4:$E$4</c:f>
              <c:numCache>
                <c:formatCode>General</c:formatCode>
                <c:ptCount val="3"/>
                <c:pt idx="0">
                  <c:v>97.6</c:v>
                </c:pt>
                <c:pt idx="1">
                  <c:v>94.4</c:v>
                </c:pt>
                <c:pt idx="2">
                  <c:v>96.1</c:v>
                </c:pt>
              </c:numCache>
            </c:numRef>
          </c:val>
          <c:extLst>
            <c:ext xmlns:c16="http://schemas.microsoft.com/office/drawing/2014/chart" uri="{C3380CC4-5D6E-409C-BE32-E72D297353CC}">
              <c16:uniqueId val="{00000000-8276-4F1C-8894-EECA2A555C96}"/>
            </c:ext>
          </c:extLst>
        </c:ser>
        <c:ser>
          <c:idx val="1"/>
          <c:order val="1"/>
          <c:tx>
            <c:strRef>
              <c:f>'consist cndm use FSW'!$B$5</c:f>
              <c:strCache>
                <c:ptCount val="1"/>
                <c:pt idx="0">
                  <c:v>with regular clients</c:v>
                </c:pt>
              </c:strCache>
            </c:strRef>
          </c:tx>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FSW'!$C$5:$E$5</c:f>
              <c:numCache>
                <c:formatCode>General</c:formatCode>
                <c:ptCount val="3"/>
                <c:pt idx="0">
                  <c:v>93.6</c:v>
                </c:pt>
                <c:pt idx="1">
                  <c:v>90.4</c:v>
                </c:pt>
                <c:pt idx="2">
                  <c:v>91.9</c:v>
                </c:pt>
              </c:numCache>
            </c:numRef>
          </c:val>
          <c:extLst>
            <c:ext xmlns:c16="http://schemas.microsoft.com/office/drawing/2014/chart" uri="{C3380CC4-5D6E-409C-BE32-E72D297353CC}">
              <c16:uniqueId val="{00000001-8276-4F1C-8894-EECA2A555C96}"/>
            </c:ext>
          </c:extLst>
        </c:ser>
        <c:ser>
          <c:idx val="2"/>
          <c:order val="2"/>
          <c:tx>
            <c:strRef>
              <c:f>'consist cndm use FSW'!$B$6</c:f>
              <c:strCache>
                <c:ptCount val="1"/>
                <c:pt idx="0">
                  <c:v>with casual partners</c:v>
                </c:pt>
              </c:strCache>
            </c:strRef>
          </c:tx>
          <c:spPr>
            <a:solidFill>
              <a:srgbClr val="33CCC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FSW'!$C$6:$E$6</c:f>
              <c:numCache>
                <c:formatCode>General</c:formatCode>
                <c:ptCount val="3"/>
                <c:pt idx="0">
                  <c:v>84.2</c:v>
                </c:pt>
                <c:pt idx="1">
                  <c:v>78.2</c:v>
                </c:pt>
                <c:pt idx="2">
                  <c:v>80.400000000000006</c:v>
                </c:pt>
              </c:numCache>
            </c:numRef>
          </c:val>
          <c:extLst>
            <c:ext xmlns:c16="http://schemas.microsoft.com/office/drawing/2014/chart" uri="{C3380CC4-5D6E-409C-BE32-E72D297353CC}">
              <c16:uniqueId val="{00000002-8276-4F1C-8894-EECA2A555C96}"/>
            </c:ext>
          </c:extLst>
        </c:ser>
        <c:ser>
          <c:idx val="3"/>
          <c:order val="3"/>
          <c:tx>
            <c:strRef>
              <c:f>'consist cndm use FSW'!$B$7</c:f>
              <c:strCache>
                <c:ptCount val="1"/>
                <c:pt idx="0">
                  <c:v>with regular non-commercial partners</c:v>
                </c:pt>
              </c:strCache>
            </c:strRef>
          </c:tx>
          <c:spPr>
            <a:solidFill>
              <a:srgbClr val="FF505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FSW'!$C$3:$E$3</c:f>
              <c:strCache>
                <c:ptCount val="3"/>
                <c:pt idx="0">
                  <c:v>Direct FSW</c:v>
                </c:pt>
                <c:pt idx="1">
                  <c:v>Indirect FSW</c:v>
                </c:pt>
                <c:pt idx="2">
                  <c:v>All FSW</c:v>
                </c:pt>
              </c:strCache>
            </c:strRef>
          </c:cat>
          <c:val>
            <c:numRef>
              <c:f>'consist cndm use FSW'!$C$7:$E$7</c:f>
              <c:numCache>
                <c:formatCode>General</c:formatCode>
                <c:ptCount val="3"/>
                <c:pt idx="0">
                  <c:v>28.3</c:v>
                </c:pt>
                <c:pt idx="1">
                  <c:v>29.7</c:v>
                </c:pt>
                <c:pt idx="2">
                  <c:v>29.2</c:v>
                </c:pt>
              </c:numCache>
            </c:numRef>
          </c:val>
          <c:extLst>
            <c:ext xmlns:c16="http://schemas.microsoft.com/office/drawing/2014/chart" uri="{C3380CC4-5D6E-409C-BE32-E72D297353CC}">
              <c16:uniqueId val="{00000003-8276-4F1C-8894-EECA2A555C96}"/>
            </c:ext>
          </c:extLst>
        </c:ser>
        <c:dLbls>
          <c:showLegendKey val="0"/>
          <c:showVal val="0"/>
          <c:showCatName val="0"/>
          <c:showSerName val="0"/>
          <c:showPercent val="0"/>
          <c:showBubbleSize val="0"/>
        </c:dLbls>
        <c:gapWidth val="150"/>
        <c:overlap val="-10"/>
        <c:axId val="135592192"/>
        <c:axId val="135602176"/>
      </c:barChart>
      <c:scatterChart>
        <c:scatterStyle val="lineMarker"/>
        <c:varyColors val="0"/>
        <c:ser>
          <c:idx val="4"/>
          <c:order val="4"/>
          <c:tx>
            <c:strRef>
              <c:f>'consist cndm use FSW'!$P$2</c:f>
              <c:strCache>
                <c:ptCount val="1"/>
                <c:pt idx="0">
                  <c:v>t</c:v>
                </c:pt>
              </c:strCache>
            </c:strRef>
          </c:tx>
          <c:spPr>
            <a:ln w="19050">
              <a:solidFill>
                <a:srgbClr val="E31837"/>
              </a:solidFill>
              <a:prstDash val="dash"/>
            </a:ln>
          </c:spPr>
          <c:marker>
            <c:symbol val="none"/>
          </c:marker>
          <c:xVal>
            <c:numRef>
              <c:f>'consist cndm use FSW'!$O$3:$O$4</c:f>
              <c:numCache>
                <c:formatCode>General</c:formatCode>
                <c:ptCount val="2"/>
                <c:pt idx="0">
                  <c:v>0</c:v>
                </c:pt>
                <c:pt idx="1">
                  <c:v>1</c:v>
                </c:pt>
              </c:numCache>
            </c:numRef>
          </c:xVal>
          <c:yVal>
            <c:numRef>
              <c:f>'consist cndm use FSW'!$P$3:$P$4</c:f>
              <c:numCache>
                <c:formatCode>General</c:formatCode>
                <c:ptCount val="2"/>
                <c:pt idx="0">
                  <c:v>90</c:v>
                </c:pt>
                <c:pt idx="1">
                  <c:v>90</c:v>
                </c:pt>
              </c:numCache>
            </c:numRef>
          </c:yVal>
          <c:smooth val="0"/>
          <c:extLst>
            <c:ext xmlns:c16="http://schemas.microsoft.com/office/drawing/2014/chart" uri="{C3380CC4-5D6E-409C-BE32-E72D297353CC}">
              <c16:uniqueId val="{00000004-8276-4F1C-8894-EECA2A555C96}"/>
            </c:ext>
          </c:extLst>
        </c:ser>
        <c:dLbls>
          <c:showLegendKey val="0"/>
          <c:showVal val="0"/>
          <c:showCatName val="0"/>
          <c:showSerName val="0"/>
          <c:showPercent val="0"/>
          <c:showBubbleSize val="0"/>
        </c:dLbls>
        <c:axId val="135605632"/>
        <c:axId val="135604096"/>
      </c:scatterChart>
      <c:catAx>
        <c:axId val="135592192"/>
        <c:scaling>
          <c:orientation val="minMax"/>
        </c:scaling>
        <c:delete val="0"/>
        <c:axPos val="b"/>
        <c:numFmt formatCode="General" sourceLinked="1"/>
        <c:majorTickMark val="out"/>
        <c:minorTickMark val="none"/>
        <c:tickLblPos val="nextTo"/>
        <c:crossAx val="135602176"/>
        <c:crosses val="autoZero"/>
        <c:auto val="1"/>
        <c:lblAlgn val="ctr"/>
        <c:lblOffset val="100"/>
        <c:noMultiLvlLbl val="0"/>
      </c:catAx>
      <c:valAx>
        <c:axId val="135602176"/>
        <c:scaling>
          <c:orientation val="minMax"/>
          <c:max val="100"/>
          <c:min val="0"/>
        </c:scaling>
        <c:delete val="0"/>
        <c:axPos val="l"/>
        <c:title>
          <c:tx>
            <c:rich>
              <a:bodyPr rot="0" vert="horz"/>
              <a:lstStyle/>
              <a:p>
                <a:pPr>
                  <a:defRPr/>
                </a:pPr>
                <a:r>
                  <a:rPr lang="en-US"/>
                  <a:t>%</a:t>
                </a:r>
              </a:p>
            </c:rich>
          </c:tx>
          <c:layout>
            <c:manualLayout>
              <c:xMode val="edge"/>
              <c:yMode val="edge"/>
              <c:x val="1.7543859649122806E-2"/>
              <c:y val="6.2225503062117236E-2"/>
            </c:manualLayout>
          </c:layout>
          <c:overlay val="0"/>
        </c:title>
        <c:numFmt formatCode="General" sourceLinked="1"/>
        <c:majorTickMark val="out"/>
        <c:minorTickMark val="none"/>
        <c:tickLblPos val="nextTo"/>
        <c:crossAx val="135592192"/>
        <c:crosses val="autoZero"/>
        <c:crossBetween val="between"/>
      </c:valAx>
      <c:valAx>
        <c:axId val="135604096"/>
        <c:scaling>
          <c:orientation val="minMax"/>
          <c:max val="100"/>
          <c:min val="0"/>
        </c:scaling>
        <c:delete val="1"/>
        <c:axPos val="r"/>
        <c:numFmt formatCode="General" sourceLinked="1"/>
        <c:majorTickMark val="out"/>
        <c:minorTickMark val="none"/>
        <c:tickLblPos val="nextTo"/>
        <c:crossAx val="135605632"/>
        <c:crosses val="max"/>
        <c:crossBetween val="midCat"/>
        <c:majorUnit val="10"/>
      </c:valAx>
      <c:valAx>
        <c:axId val="135605632"/>
        <c:scaling>
          <c:orientation val="minMax"/>
          <c:max val="1"/>
          <c:min val="0"/>
        </c:scaling>
        <c:delete val="1"/>
        <c:axPos val="t"/>
        <c:numFmt formatCode="General" sourceLinked="1"/>
        <c:majorTickMark val="out"/>
        <c:minorTickMark val="none"/>
        <c:tickLblPos val="nextTo"/>
        <c:crossAx val="135604096"/>
        <c:crosses val="max"/>
        <c:crossBetween val="midCat"/>
      </c:valAx>
    </c:plotArea>
    <c:legend>
      <c:legendPos val="b"/>
      <c:legendEntry>
        <c:idx val="4"/>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17108088761633"/>
          <c:y val="9.7810565474999056E-2"/>
          <c:w val="0.84801939530285986"/>
          <c:h val="0.68874584733696242"/>
        </c:manualLayout>
      </c:layout>
      <c:barChart>
        <c:barDir val="col"/>
        <c:grouping val="clustered"/>
        <c:varyColors val="0"/>
        <c:ser>
          <c:idx val="0"/>
          <c:order val="0"/>
          <c:tx>
            <c:strRef>
              <c:f>'sex work'!$A$3</c:f>
              <c:strCache>
                <c:ptCount val="1"/>
                <c:pt idx="0">
                  <c:v>Age at first sex work</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'sex work'!$B$2:$C$2</c:f>
              <c:numCache>
                <c:formatCode>General</c:formatCode>
                <c:ptCount val="2"/>
                <c:pt idx="0">
                  <c:v>2007</c:v>
                </c:pt>
                <c:pt idx="1">
                  <c:v>2013</c:v>
                </c:pt>
              </c:numCache>
            </c:numRef>
          </c:cat>
          <c:val>
            <c:numRef>
              <c:f>'sex work'!$B$3:$C$3</c:f>
              <c:numCache>
                <c:formatCode>General</c:formatCode>
                <c:ptCount val="2"/>
                <c:pt idx="0">
                  <c:v>24</c:v>
                </c:pt>
                <c:pt idx="1">
                  <c:v>26</c:v>
                </c:pt>
              </c:numCache>
            </c:numRef>
          </c:val>
          <c:extLst>
            <c:ext xmlns:c16="http://schemas.microsoft.com/office/drawing/2014/chart" uri="{C3380CC4-5D6E-409C-BE32-E72D297353CC}">
              <c16:uniqueId val="{00000000-F8B0-4D8B-91E5-AB22B409E27F}"/>
            </c:ext>
          </c:extLst>
        </c:ser>
        <c:ser>
          <c:idx val="1"/>
          <c:order val="1"/>
          <c:tx>
            <c:strRef>
              <c:f>'sex work'!$A$4</c:f>
              <c:strCache>
                <c:ptCount val="1"/>
                <c:pt idx="0">
                  <c:v>Duration of sex work</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'sex work'!$B$2:$C$2</c:f>
              <c:numCache>
                <c:formatCode>General</c:formatCode>
                <c:ptCount val="2"/>
                <c:pt idx="0">
                  <c:v>2007</c:v>
                </c:pt>
                <c:pt idx="1">
                  <c:v>2013</c:v>
                </c:pt>
              </c:numCache>
            </c:numRef>
          </c:cat>
          <c:val>
            <c:numRef>
              <c:f>'sex work'!$B$4:$C$4</c:f>
              <c:numCache>
                <c:formatCode>General</c:formatCode>
                <c:ptCount val="2"/>
                <c:pt idx="0">
                  <c:v>4</c:v>
                </c:pt>
                <c:pt idx="1">
                  <c:v>3</c:v>
                </c:pt>
              </c:numCache>
            </c:numRef>
          </c:val>
          <c:extLst>
            <c:ext xmlns:c16="http://schemas.microsoft.com/office/drawing/2014/chart" uri="{C3380CC4-5D6E-409C-BE32-E72D297353CC}">
              <c16:uniqueId val="{00000001-F8B0-4D8B-91E5-AB22B409E27F}"/>
            </c:ext>
          </c:extLst>
        </c:ser>
        <c:dLbls>
          <c:showLegendKey val="0"/>
          <c:showVal val="0"/>
          <c:showCatName val="0"/>
          <c:showSerName val="0"/>
          <c:showPercent val="0"/>
          <c:showBubbleSize val="0"/>
        </c:dLbls>
        <c:gapWidth val="150"/>
        <c:overlap val="-10"/>
        <c:axId val="135650688"/>
        <c:axId val="135988352"/>
      </c:barChart>
      <c:catAx>
        <c:axId val="135650688"/>
        <c:scaling>
          <c:orientation val="minMax"/>
        </c:scaling>
        <c:delete val="0"/>
        <c:axPos val="b"/>
        <c:numFmt formatCode="General" sourceLinked="1"/>
        <c:majorTickMark val="out"/>
        <c:minorTickMark val="none"/>
        <c:tickLblPos val="nextTo"/>
        <c:crossAx val="135988352"/>
        <c:crosses val="autoZero"/>
        <c:auto val="1"/>
        <c:lblAlgn val="ctr"/>
        <c:lblOffset val="100"/>
        <c:noMultiLvlLbl val="0"/>
      </c:catAx>
      <c:valAx>
        <c:axId val="135988352"/>
        <c:scaling>
          <c:orientation val="minMax"/>
          <c:max val="30"/>
          <c:min val="0"/>
        </c:scaling>
        <c:delete val="0"/>
        <c:axPos val="l"/>
        <c:majorGridlines>
          <c:spPr>
            <a:ln>
              <a:solidFill>
                <a:schemeClr val="bg1">
                  <a:lumMod val="85000"/>
                </a:schemeClr>
              </a:solidFill>
              <a:prstDash val="dash"/>
            </a:ln>
          </c:spPr>
        </c:majorGridlines>
        <c:title>
          <c:tx>
            <c:rich>
              <a:bodyPr rot="-5400000" vert="horz"/>
              <a:lstStyle/>
              <a:p>
                <a:pPr>
                  <a:defRPr/>
                </a:pPr>
                <a:r>
                  <a:rPr lang="en-US"/>
                  <a:t>Median number of years</a:t>
                </a:r>
              </a:p>
            </c:rich>
          </c:tx>
          <c:layout>
            <c:manualLayout>
              <c:xMode val="edge"/>
              <c:yMode val="edge"/>
              <c:x val="0"/>
              <c:y val="0.1449387576552931"/>
            </c:manualLayout>
          </c:layout>
          <c:overlay val="0"/>
        </c:title>
        <c:numFmt formatCode="General" sourceLinked="1"/>
        <c:majorTickMark val="out"/>
        <c:minorTickMark val="none"/>
        <c:tickLblPos val="nextTo"/>
        <c:crossAx val="135650688"/>
        <c:crosses val="autoZero"/>
        <c:crossBetween val="between"/>
        <c:majorUnit val="5"/>
      </c:valAx>
    </c:plotArea>
    <c:legend>
      <c:legendPos val="b"/>
      <c:layout>
        <c:manualLayout>
          <c:xMode val="edge"/>
          <c:yMode val="edge"/>
          <c:x val="8.4201991874303397E-2"/>
          <c:y val="0.88689260321706598"/>
          <c:w val="0.83159601625139323"/>
          <c:h val="0.1131073967829339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8416447944007"/>
          <c:y val="7.6622426967009299E-2"/>
          <c:w val="0.85552461034963223"/>
          <c:h val="0.67228876174516783"/>
        </c:manualLayout>
      </c:layout>
      <c:barChart>
        <c:barDir val="col"/>
        <c:grouping val="clustered"/>
        <c:varyColors val="0"/>
        <c:ser>
          <c:idx val="0"/>
          <c:order val="0"/>
          <c:tx>
            <c:strRef>
              <c:f>'No of clients'!$A$3</c:f>
              <c:strCache>
                <c:ptCount val="1"/>
                <c:pt idx="0">
                  <c:v>Regular clients in the last month</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'No of clients'!$B$2:$C$2</c:f>
              <c:numCache>
                <c:formatCode>General</c:formatCode>
                <c:ptCount val="2"/>
                <c:pt idx="0">
                  <c:v>2007</c:v>
                </c:pt>
                <c:pt idx="1">
                  <c:v>2013</c:v>
                </c:pt>
              </c:numCache>
            </c:numRef>
          </c:cat>
          <c:val>
            <c:numRef>
              <c:f>'No of clients'!$B$3:$C$3</c:f>
              <c:numCache>
                <c:formatCode>General</c:formatCode>
                <c:ptCount val="2"/>
                <c:pt idx="0">
                  <c:v>10</c:v>
                </c:pt>
                <c:pt idx="1">
                  <c:v>4</c:v>
                </c:pt>
              </c:numCache>
            </c:numRef>
          </c:val>
          <c:extLst>
            <c:ext xmlns:c16="http://schemas.microsoft.com/office/drawing/2014/chart" uri="{C3380CC4-5D6E-409C-BE32-E72D297353CC}">
              <c16:uniqueId val="{00000000-6EEF-49B4-8F61-5D7D39CF653B}"/>
            </c:ext>
          </c:extLst>
        </c:ser>
        <c:ser>
          <c:idx val="1"/>
          <c:order val="1"/>
          <c:tx>
            <c:strRef>
              <c:f>'No of clients'!$A$4</c:f>
              <c:strCache>
                <c:ptCount val="1"/>
                <c:pt idx="0">
                  <c:v>Non-regular clients in the last week</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'No of clients'!$B$2:$C$2</c:f>
              <c:numCache>
                <c:formatCode>General</c:formatCode>
                <c:ptCount val="2"/>
                <c:pt idx="0">
                  <c:v>2007</c:v>
                </c:pt>
                <c:pt idx="1">
                  <c:v>2013</c:v>
                </c:pt>
              </c:numCache>
            </c:numRef>
          </c:cat>
          <c:val>
            <c:numRef>
              <c:f>'No of clients'!$B$4:$C$4</c:f>
              <c:numCache>
                <c:formatCode>General</c:formatCode>
                <c:ptCount val="2"/>
                <c:pt idx="0">
                  <c:v>4</c:v>
                </c:pt>
                <c:pt idx="1">
                  <c:v>4</c:v>
                </c:pt>
              </c:numCache>
            </c:numRef>
          </c:val>
          <c:extLst>
            <c:ext xmlns:c16="http://schemas.microsoft.com/office/drawing/2014/chart" uri="{C3380CC4-5D6E-409C-BE32-E72D297353CC}">
              <c16:uniqueId val="{00000001-6EEF-49B4-8F61-5D7D39CF653B}"/>
            </c:ext>
          </c:extLst>
        </c:ser>
        <c:dLbls>
          <c:showLegendKey val="0"/>
          <c:showVal val="0"/>
          <c:showCatName val="0"/>
          <c:showSerName val="0"/>
          <c:showPercent val="0"/>
          <c:showBubbleSize val="0"/>
        </c:dLbls>
        <c:gapWidth val="150"/>
        <c:overlap val="-10"/>
        <c:axId val="136132864"/>
        <c:axId val="136146944"/>
      </c:barChart>
      <c:catAx>
        <c:axId val="136132864"/>
        <c:scaling>
          <c:orientation val="minMax"/>
        </c:scaling>
        <c:delete val="0"/>
        <c:axPos val="b"/>
        <c:numFmt formatCode="General" sourceLinked="1"/>
        <c:majorTickMark val="out"/>
        <c:minorTickMark val="none"/>
        <c:tickLblPos val="nextTo"/>
        <c:crossAx val="136146944"/>
        <c:crosses val="autoZero"/>
        <c:auto val="1"/>
        <c:lblAlgn val="ctr"/>
        <c:lblOffset val="100"/>
        <c:noMultiLvlLbl val="0"/>
      </c:catAx>
      <c:valAx>
        <c:axId val="136146944"/>
        <c:scaling>
          <c:orientation val="minMax"/>
          <c:max val="12"/>
          <c:min val="0"/>
        </c:scaling>
        <c:delete val="0"/>
        <c:axPos val="l"/>
        <c:majorGridlines>
          <c:spPr>
            <a:ln>
              <a:solidFill>
                <a:schemeClr val="bg1">
                  <a:lumMod val="85000"/>
                </a:schemeClr>
              </a:solidFill>
              <a:prstDash val="dash"/>
            </a:ln>
          </c:spPr>
        </c:majorGridlines>
        <c:title>
          <c:tx>
            <c:rich>
              <a:bodyPr rot="-5400000" vert="horz"/>
              <a:lstStyle/>
              <a:p>
                <a:pPr>
                  <a:defRPr/>
                </a:pPr>
                <a:r>
                  <a:rPr lang="en-US"/>
                  <a:t>Median number of clients</a:t>
                </a:r>
              </a:p>
            </c:rich>
          </c:tx>
          <c:layout>
            <c:manualLayout>
              <c:xMode val="edge"/>
              <c:yMode val="edge"/>
              <c:x val="0"/>
              <c:y val="0.1449387576552931"/>
            </c:manualLayout>
          </c:layout>
          <c:overlay val="0"/>
        </c:title>
        <c:numFmt formatCode="General" sourceLinked="1"/>
        <c:majorTickMark val="out"/>
        <c:minorTickMark val="none"/>
        <c:tickLblPos val="nextTo"/>
        <c:crossAx val="136132864"/>
        <c:crosses val="autoZero"/>
        <c:crossBetween val="between"/>
        <c:majorUnit val="2"/>
      </c:valAx>
    </c:plotArea>
    <c:legend>
      <c:legendPos val="b"/>
      <c:layout>
        <c:manualLayout>
          <c:xMode val="edge"/>
          <c:yMode val="edge"/>
          <c:x val="8.5389326334208218E-2"/>
          <c:y val="0.84731085457787048"/>
          <c:w val="0.80247221412138292"/>
          <c:h val="0.149472418849207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96267391354859E-2"/>
          <c:y val="0.12007375328083991"/>
          <c:w val="0.87532587740691703"/>
          <c:h val="0.69921758530183731"/>
        </c:manualLayout>
      </c:layout>
      <c:barChart>
        <c:barDir val="col"/>
        <c:grouping val="clustered"/>
        <c:varyColors val="0"/>
        <c:ser>
          <c:idx val="0"/>
          <c:order val="0"/>
          <c:spPr>
            <a:solidFill>
              <a:srgbClr val="00AEEF"/>
            </a:solidFill>
          </c:spPr>
          <c:invertIfNegative val="0"/>
          <c:dPt>
            <c:idx val="0"/>
            <c:invertIfNegative val="0"/>
            <c:bubble3D val="0"/>
            <c:spPr>
              <a:solidFill>
                <a:srgbClr val="FF8F57"/>
              </a:solidFill>
              <a:ln>
                <a:noFill/>
              </a:ln>
            </c:spPr>
            <c:extLst>
              <c:ext xmlns:c16="http://schemas.microsoft.com/office/drawing/2014/chart" uri="{C3380CC4-5D6E-409C-BE32-E72D297353CC}">
                <c16:uniqueId val="{00000001-C222-464B-8776-ACC9A19E41A2}"/>
              </c:ext>
            </c:extLst>
          </c:dPt>
          <c:dPt>
            <c:idx val="1"/>
            <c:invertIfNegative val="0"/>
            <c:bubble3D val="0"/>
            <c:spPr>
              <a:solidFill>
                <a:srgbClr val="33CCCC"/>
              </a:solidFill>
              <a:ln>
                <a:noFill/>
              </a:ln>
            </c:spPr>
            <c:extLst>
              <c:ext xmlns:c16="http://schemas.microsoft.com/office/drawing/2014/chart" uri="{C3380CC4-5D6E-409C-BE32-E72D297353CC}">
                <c16:uniqueId val="{00000003-C222-464B-8776-ACC9A19E41A2}"/>
              </c:ext>
            </c:extLst>
          </c:dPt>
          <c:dPt>
            <c:idx val="2"/>
            <c:invertIfNegative val="0"/>
            <c:bubble3D val="0"/>
            <c:spPr>
              <a:solidFill>
                <a:srgbClr val="00CCFF"/>
              </a:solidFill>
              <a:ln>
                <a:noFill/>
              </a:ln>
            </c:spPr>
            <c:extLst>
              <c:ext xmlns:c16="http://schemas.microsoft.com/office/drawing/2014/chart" uri="{C3380CC4-5D6E-409C-BE32-E72D297353CC}">
                <c16:uniqueId val="{00000005-C222-464B-8776-ACC9A19E41A2}"/>
              </c:ext>
            </c:extLst>
          </c:dPt>
          <c:dLbls>
            <c:numFmt formatCode="#,##0" sourceLinked="0"/>
            <c:spPr>
              <a:noFill/>
              <a:ln>
                <a:noFill/>
              </a:ln>
              <a:effectLst/>
            </c:spPr>
            <c:txPr>
              <a:bodyPr/>
              <a:lstStyle/>
              <a:p>
                <a:pPr>
                  <a:defRPr sz="1400" b="1">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use'!$A$3:$A$5</c:f>
              <c:strCache>
                <c:ptCount val="3"/>
                <c:pt idx="0">
                  <c:v>MSM</c:v>
                </c:pt>
                <c:pt idx="1">
                  <c:v>MSW</c:v>
                </c:pt>
                <c:pt idx="2">
                  <c:v>TG </c:v>
                </c:pt>
              </c:strCache>
            </c:strRef>
          </c:cat>
          <c:val>
            <c:numRef>
              <c:f>'consist cndm use'!$B$3:$B$5</c:f>
              <c:numCache>
                <c:formatCode>General</c:formatCode>
                <c:ptCount val="3"/>
                <c:pt idx="0">
                  <c:v>67.599999999999994</c:v>
                </c:pt>
                <c:pt idx="1">
                  <c:v>62.3</c:v>
                </c:pt>
                <c:pt idx="2">
                  <c:v>50</c:v>
                </c:pt>
              </c:numCache>
            </c:numRef>
          </c:val>
          <c:extLst>
            <c:ext xmlns:c16="http://schemas.microsoft.com/office/drawing/2014/chart" uri="{C3380CC4-5D6E-409C-BE32-E72D297353CC}">
              <c16:uniqueId val="{00000006-C222-464B-8776-ACC9A19E41A2}"/>
            </c:ext>
          </c:extLst>
        </c:ser>
        <c:dLbls>
          <c:showLegendKey val="0"/>
          <c:showVal val="0"/>
          <c:showCatName val="0"/>
          <c:showSerName val="0"/>
          <c:showPercent val="0"/>
          <c:showBubbleSize val="0"/>
        </c:dLbls>
        <c:gapWidth val="150"/>
        <c:axId val="136221056"/>
        <c:axId val="136222592"/>
      </c:barChart>
      <c:scatterChart>
        <c:scatterStyle val="lineMarker"/>
        <c:varyColors val="0"/>
        <c:ser>
          <c:idx val="1"/>
          <c:order val="1"/>
          <c:tx>
            <c:strRef>
              <c:f>'consist cndm use'!$P$1</c:f>
              <c:strCache>
                <c:ptCount val="1"/>
                <c:pt idx="0">
                  <c:v>t</c:v>
                </c:pt>
              </c:strCache>
            </c:strRef>
          </c:tx>
          <c:spPr>
            <a:ln w="19050">
              <a:solidFill>
                <a:srgbClr val="E31837"/>
              </a:solidFill>
              <a:prstDash val="dash"/>
            </a:ln>
          </c:spPr>
          <c:marker>
            <c:symbol val="none"/>
          </c:marker>
          <c:xVal>
            <c:numRef>
              <c:f>'consist cndm use'!$O$2:$O$3</c:f>
              <c:numCache>
                <c:formatCode>General</c:formatCode>
                <c:ptCount val="2"/>
                <c:pt idx="0">
                  <c:v>0</c:v>
                </c:pt>
                <c:pt idx="1">
                  <c:v>1</c:v>
                </c:pt>
              </c:numCache>
            </c:numRef>
          </c:xVal>
          <c:yVal>
            <c:numRef>
              <c:f>'consist cndm use'!$P$2:$P$3</c:f>
              <c:numCache>
                <c:formatCode>General</c:formatCode>
                <c:ptCount val="2"/>
                <c:pt idx="0">
                  <c:v>90</c:v>
                </c:pt>
                <c:pt idx="1">
                  <c:v>90</c:v>
                </c:pt>
              </c:numCache>
            </c:numRef>
          </c:yVal>
          <c:smooth val="0"/>
          <c:extLst>
            <c:ext xmlns:c16="http://schemas.microsoft.com/office/drawing/2014/chart" uri="{C3380CC4-5D6E-409C-BE32-E72D297353CC}">
              <c16:uniqueId val="{00000007-C222-464B-8776-ACC9A19E41A2}"/>
            </c:ext>
          </c:extLst>
        </c:ser>
        <c:dLbls>
          <c:showLegendKey val="0"/>
          <c:showVal val="0"/>
          <c:showCatName val="0"/>
          <c:showSerName val="0"/>
          <c:showPercent val="0"/>
          <c:showBubbleSize val="0"/>
        </c:dLbls>
        <c:axId val="136230400"/>
        <c:axId val="136228864"/>
      </c:scatterChart>
      <c:catAx>
        <c:axId val="136221056"/>
        <c:scaling>
          <c:orientation val="minMax"/>
        </c:scaling>
        <c:delete val="0"/>
        <c:axPos val="b"/>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36222592"/>
        <c:crosses val="autoZero"/>
        <c:auto val="1"/>
        <c:lblAlgn val="ctr"/>
        <c:lblOffset val="100"/>
        <c:noMultiLvlLbl val="0"/>
      </c:catAx>
      <c:valAx>
        <c:axId val="136222592"/>
        <c:scaling>
          <c:orientation val="minMax"/>
          <c:max val="100"/>
          <c:min val="0"/>
        </c:scaling>
        <c:delete val="0"/>
        <c:axPos val="l"/>
        <c:title>
          <c:tx>
            <c:rich>
              <a:bodyPr rot="0" vert="horz"/>
              <a:lstStyle/>
              <a:p>
                <a:pPr>
                  <a:defRPr sz="1400" b="1">
                    <a:latin typeface="Arial" pitchFamily="34" charset="0"/>
                    <a:cs typeface="Arial" pitchFamily="34" charset="0"/>
                  </a:defRPr>
                </a:pPr>
                <a:r>
                  <a:rPr lang="en-US" sz="1400" b="1" dirty="0">
                    <a:latin typeface="Arial" pitchFamily="34" charset="0"/>
                    <a:cs typeface="Arial" pitchFamily="34" charset="0"/>
                  </a:rPr>
                  <a:t>%</a:t>
                </a:r>
              </a:p>
            </c:rich>
          </c:tx>
          <c:layout>
            <c:manualLayout>
              <c:xMode val="edge"/>
              <c:yMode val="edge"/>
              <c:x val="0"/>
              <c:y val="9.7849081364829393E-2"/>
            </c:manualLayout>
          </c:layout>
          <c:overlay val="0"/>
        </c:title>
        <c:numFmt formatCode="General" sourceLinked="1"/>
        <c:majorTickMark val="out"/>
        <c:minorTickMark val="none"/>
        <c:tickLblPos val="nextTo"/>
        <c:txPr>
          <a:bodyPr/>
          <a:lstStyle/>
          <a:p>
            <a:pPr>
              <a:defRPr sz="1400" b="1">
                <a:latin typeface="Arial" pitchFamily="34" charset="0"/>
                <a:cs typeface="Arial" pitchFamily="34" charset="0"/>
              </a:defRPr>
            </a:pPr>
            <a:endParaRPr lang="en-US"/>
          </a:p>
        </c:txPr>
        <c:crossAx val="136221056"/>
        <c:crosses val="autoZero"/>
        <c:crossBetween val="between"/>
      </c:valAx>
      <c:valAx>
        <c:axId val="136228864"/>
        <c:scaling>
          <c:orientation val="minMax"/>
          <c:max val="100"/>
          <c:min val="0"/>
        </c:scaling>
        <c:delete val="1"/>
        <c:axPos val="r"/>
        <c:numFmt formatCode="General" sourceLinked="1"/>
        <c:majorTickMark val="out"/>
        <c:minorTickMark val="none"/>
        <c:tickLblPos val="nextTo"/>
        <c:crossAx val="136230400"/>
        <c:crosses val="max"/>
        <c:crossBetween val="midCat"/>
      </c:valAx>
      <c:valAx>
        <c:axId val="136230400"/>
        <c:scaling>
          <c:orientation val="minMax"/>
          <c:max val="1"/>
          <c:min val="0"/>
        </c:scaling>
        <c:delete val="1"/>
        <c:axPos val="t"/>
        <c:numFmt formatCode="General" sourceLinked="1"/>
        <c:majorTickMark val="out"/>
        <c:minorTickMark val="none"/>
        <c:tickLblPos val="nextTo"/>
        <c:crossAx val="136228864"/>
        <c:crosses val="max"/>
        <c:crossBetween val="midCat"/>
      </c:valAx>
    </c:plotArea>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&amp; TG condom use'!$A$3:$F$4</c:f>
              <c:multiLvlStrCache>
                <c:ptCount val="6"/>
                <c:lvl>
                  <c:pt idx="0">
                    <c:v>2003</c:v>
                  </c:pt>
                  <c:pt idx="1">
                    <c:v>2005</c:v>
                  </c:pt>
                  <c:pt idx="2">
                    <c:v>2007</c:v>
                  </c:pt>
                  <c:pt idx="3">
                    <c:v>MSM</c:v>
                  </c:pt>
                  <c:pt idx="4">
                    <c:v>TG</c:v>
                  </c:pt>
                  <c:pt idx="5">
                    <c:v>Bisexual</c:v>
                  </c:pt>
                </c:lvl>
                <c:lvl>
                  <c:pt idx="0">
                    <c:v>Bangkok,
MSM with steady and casual partners in last 3 months</c:v>
                  </c:pt>
                  <c:pt idx="3">
                    <c:v>Chiang Mai (2010), 
with regular partners in last 6 months</c:v>
                  </c:pt>
                </c:lvl>
              </c:multiLvlStrCache>
            </c:multiLvlStrRef>
          </c:cat>
          <c:val>
            <c:numRef>
              <c:f>'MSM &amp; TG condom use'!$A$5:$F$5</c:f>
              <c:numCache>
                <c:formatCode>0</c:formatCode>
                <c:ptCount val="6"/>
                <c:pt idx="0">
                  <c:v>63.2</c:v>
                </c:pt>
                <c:pt idx="1">
                  <c:v>65.7</c:v>
                </c:pt>
                <c:pt idx="2">
                  <c:v>65.599999999999994</c:v>
                </c:pt>
              </c:numCache>
            </c:numRef>
          </c:val>
          <c:extLst>
            <c:ext xmlns:c16="http://schemas.microsoft.com/office/drawing/2014/chart" uri="{C3380CC4-5D6E-409C-BE32-E72D297353CC}">
              <c16:uniqueId val="{00000000-8FCC-44B8-B068-AD30C3F2E77C}"/>
            </c:ext>
          </c:extLst>
        </c:ser>
        <c:ser>
          <c:idx val="1"/>
          <c:order val="1"/>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&amp; TG condom use'!$A$3:$F$4</c:f>
              <c:multiLvlStrCache>
                <c:ptCount val="6"/>
                <c:lvl>
                  <c:pt idx="0">
                    <c:v>2003</c:v>
                  </c:pt>
                  <c:pt idx="1">
                    <c:v>2005</c:v>
                  </c:pt>
                  <c:pt idx="2">
                    <c:v>2007</c:v>
                  </c:pt>
                  <c:pt idx="3">
                    <c:v>MSM</c:v>
                  </c:pt>
                  <c:pt idx="4">
                    <c:v>TG</c:v>
                  </c:pt>
                  <c:pt idx="5">
                    <c:v>Bisexual</c:v>
                  </c:pt>
                </c:lvl>
                <c:lvl>
                  <c:pt idx="0">
                    <c:v>Bangkok,
MSM with steady and casual partners in last 3 months</c:v>
                  </c:pt>
                  <c:pt idx="3">
                    <c:v>Chiang Mai (2010), 
with regular partners in last 6 months</c:v>
                  </c:pt>
                </c:lvl>
              </c:multiLvlStrCache>
            </c:multiLvlStrRef>
          </c:cat>
          <c:val>
            <c:numRef>
              <c:f>'MSM &amp; TG condom use'!$A$6:$F$6</c:f>
              <c:numCache>
                <c:formatCode>General</c:formatCode>
                <c:ptCount val="6"/>
                <c:pt idx="3" formatCode="0">
                  <c:v>25.6</c:v>
                </c:pt>
                <c:pt idx="4" formatCode="0">
                  <c:v>25.6</c:v>
                </c:pt>
                <c:pt idx="5" formatCode="0">
                  <c:v>44.8</c:v>
                </c:pt>
              </c:numCache>
            </c:numRef>
          </c:val>
          <c:extLst>
            <c:ext xmlns:c16="http://schemas.microsoft.com/office/drawing/2014/chart" uri="{C3380CC4-5D6E-409C-BE32-E72D297353CC}">
              <c16:uniqueId val="{00000001-8FCC-44B8-B068-AD30C3F2E77C}"/>
            </c:ext>
          </c:extLst>
        </c:ser>
        <c:dLbls>
          <c:showLegendKey val="0"/>
          <c:showVal val="0"/>
          <c:showCatName val="0"/>
          <c:showSerName val="0"/>
          <c:showPercent val="0"/>
          <c:showBubbleSize val="0"/>
        </c:dLbls>
        <c:gapWidth val="130"/>
        <c:overlap val="100"/>
        <c:axId val="136418816"/>
        <c:axId val="136420352"/>
      </c:barChart>
      <c:scatterChart>
        <c:scatterStyle val="lineMarker"/>
        <c:varyColors val="0"/>
        <c:ser>
          <c:idx val="2"/>
          <c:order val="2"/>
          <c:tx>
            <c:strRef>
              <c:f>'MSM &amp; TG condom use'!$J$3</c:f>
              <c:strCache>
                <c:ptCount val="1"/>
                <c:pt idx="0">
                  <c:v>tar</c:v>
                </c:pt>
              </c:strCache>
            </c:strRef>
          </c:tx>
          <c:spPr>
            <a:ln w="19050">
              <a:solidFill>
                <a:srgbClr val="E31837"/>
              </a:solidFill>
              <a:prstDash val="dash"/>
            </a:ln>
          </c:spPr>
          <c:marker>
            <c:symbol val="none"/>
          </c:marker>
          <c:xVal>
            <c:numRef>
              <c:f>'MSM &amp; TG condom use'!$I$4:$I$5</c:f>
              <c:numCache>
                <c:formatCode>General</c:formatCode>
                <c:ptCount val="2"/>
                <c:pt idx="0">
                  <c:v>0</c:v>
                </c:pt>
                <c:pt idx="1">
                  <c:v>1</c:v>
                </c:pt>
              </c:numCache>
            </c:numRef>
          </c:xVal>
          <c:yVal>
            <c:numRef>
              <c:f>'MSM &amp; TG condom use'!$J$4:$J$5</c:f>
              <c:numCache>
                <c:formatCode>General</c:formatCode>
                <c:ptCount val="2"/>
                <c:pt idx="0">
                  <c:v>90</c:v>
                </c:pt>
                <c:pt idx="1">
                  <c:v>90</c:v>
                </c:pt>
              </c:numCache>
            </c:numRef>
          </c:yVal>
          <c:smooth val="0"/>
          <c:extLst>
            <c:ext xmlns:c16="http://schemas.microsoft.com/office/drawing/2014/chart" uri="{C3380CC4-5D6E-409C-BE32-E72D297353CC}">
              <c16:uniqueId val="{00000002-8FCC-44B8-B068-AD30C3F2E77C}"/>
            </c:ext>
          </c:extLst>
        </c:ser>
        <c:dLbls>
          <c:showLegendKey val="0"/>
          <c:showVal val="0"/>
          <c:showCatName val="0"/>
          <c:showSerName val="0"/>
          <c:showPercent val="0"/>
          <c:showBubbleSize val="0"/>
        </c:dLbls>
        <c:axId val="136424064"/>
        <c:axId val="136422528"/>
      </c:scatterChart>
      <c:catAx>
        <c:axId val="136418816"/>
        <c:scaling>
          <c:orientation val="minMax"/>
        </c:scaling>
        <c:delete val="0"/>
        <c:axPos val="b"/>
        <c:numFmt formatCode="General" sourceLinked="0"/>
        <c:majorTickMark val="out"/>
        <c:minorTickMark val="none"/>
        <c:tickLblPos val="nextTo"/>
        <c:crossAx val="136420352"/>
        <c:crosses val="autoZero"/>
        <c:auto val="1"/>
        <c:lblAlgn val="ctr"/>
        <c:lblOffset val="100"/>
        <c:noMultiLvlLbl val="0"/>
      </c:catAx>
      <c:valAx>
        <c:axId val="136420352"/>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2317167051578136E-2"/>
              <c:y val="2.2735794389337698E-2"/>
            </c:manualLayout>
          </c:layout>
          <c:overlay val="0"/>
        </c:title>
        <c:numFmt formatCode="0" sourceLinked="1"/>
        <c:majorTickMark val="out"/>
        <c:minorTickMark val="none"/>
        <c:tickLblPos val="nextTo"/>
        <c:crossAx val="136418816"/>
        <c:crosses val="autoZero"/>
        <c:crossBetween val="between"/>
      </c:valAx>
      <c:valAx>
        <c:axId val="136422528"/>
        <c:scaling>
          <c:orientation val="minMax"/>
          <c:max val="100"/>
          <c:min val="0"/>
        </c:scaling>
        <c:delete val="1"/>
        <c:axPos val="r"/>
        <c:numFmt formatCode="General" sourceLinked="1"/>
        <c:majorTickMark val="out"/>
        <c:minorTickMark val="none"/>
        <c:tickLblPos val="nextTo"/>
        <c:crossAx val="136424064"/>
        <c:crosses val="max"/>
        <c:crossBetween val="midCat"/>
        <c:majorUnit val="10"/>
      </c:valAx>
      <c:valAx>
        <c:axId val="136424064"/>
        <c:scaling>
          <c:orientation val="minMax"/>
          <c:max val="1"/>
          <c:min val="0"/>
        </c:scaling>
        <c:delete val="1"/>
        <c:axPos val="t"/>
        <c:numFmt formatCode="General" sourceLinked="1"/>
        <c:majorTickMark val="out"/>
        <c:minorTickMark val="none"/>
        <c:tickLblPos val="nextTo"/>
        <c:crossAx val="13642252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34097222222217"/>
          <c:y val="4.9980491479642224E-2"/>
          <c:w val="0.6645402777777778"/>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147372</c:v>
                </c:pt>
                <c:pt idx="1">
                  <c:v>169935</c:v>
                </c:pt>
                <c:pt idx="2">
                  <c:v>171803</c:v>
                </c:pt>
                <c:pt idx="3">
                  <c:v>139421</c:v>
                </c:pt>
                <c:pt idx="4">
                  <c:v>116211</c:v>
                </c:pt>
                <c:pt idx="5">
                  <c:v>94003</c:v>
                </c:pt>
                <c:pt idx="6">
                  <c:v>76469</c:v>
                </c:pt>
                <c:pt idx="7">
                  <c:v>64032</c:v>
                </c:pt>
                <c:pt idx="8">
                  <c:v>56277</c:v>
                </c:pt>
                <c:pt idx="9">
                  <c:v>50940</c:v>
                </c:pt>
                <c:pt idx="10">
                  <c:v>45424</c:v>
                </c:pt>
                <c:pt idx="11">
                  <c:v>41415</c:v>
                </c:pt>
                <c:pt idx="12">
                  <c:v>37516</c:v>
                </c:pt>
                <c:pt idx="13">
                  <c:v>33682</c:v>
                </c:pt>
                <c:pt idx="14">
                  <c:v>30679</c:v>
                </c:pt>
                <c:pt idx="15">
                  <c:v>27377</c:v>
                </c:pt>
                <c:pt idx="16">
                  <c:v>24643</c:v>
                </c:pt>
                <c:pt idx="17">
                  <c:v>22234</c:v>
                </c:pt>
                <c:pt idx="18">
                  <c:v>20296</c:v>
                </c:pt>
                <c:pt idx="19">
                  <c:v>18652</c:v>
                </c:pt>
                <c:pt idx="20">
                  <c:v>17149</c:v>
                </c:pt>
                <c:pt idx="21">
                  <c:v>15859</c:v>
                </c:pt>
                <c:pt idx="22">
                  <c:v>14462</c:v>
                </c:pt>
                <c:pt idx="23">
                  <c:v>12965</c:v>
                </c:pt>
                <c:pt idx="24">
                  <c:v>11836</c:v>
                </c:pt>
                <c:pt idx="25">
                  <c:v>10452</c:v>
                </c:pt>
                <c:pt idx="26">
                  <c:v>8904</c:v>
                </c:pt>
                <c:pt idx="27">
                  <c:v>7809</c:v>
                </c:pt>
                <c:pt idx="28">
                  <c:v>6880</c:v>
                </c:pt>
                <c:pt idx="29">
                  <c:v>5966</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113480</c:v>
                </c:pt>
                <c:pt idx="1">
                  <c:v>131085</c:v>
                </c:pt>
                <c:pt idx="2">
                  <c:v>131943</c:v>
                </c:pt>
                <c:pt idx="3">
                  <c:v>109630</c:v>
                </c:pt>
                <c:pt idx="4">
                  <c:v>91346</c:v>
                </c:pt>
                <c:pt idx="5">
                  <c:v>74623</c:v>
                </c:pt>
                <c:pt idx="6">
                  <c:v>60737</c:v>
                </c:pt>
                <c:pt idx="7">
                  <c:v>50731</c:v>
                </c:pt>
                <c:pt idx="8">
                  <c:v>44745</c:v>
                </c:pt>
                <c:pt idx="9">
                  <c:v>40635</c:v>
                </c:pt>
                <c:pt idx="10">
                  <c:v>36274</c:v>
                </c:pt>
                <c:pt idx="11">
                  <c:v>33238</c:v>
                </c:pt>
                <c:pt idx="12">
                  <c:v>30123</c:v>
                </c:pt>
                <c:pt idx="13">
                  <c:v>27369</c:v>
                </c:pt>
                <c:pt idx="14">
                  <c:v>24987</c:v>
                </c:pt>
                <c:pt idx="15">
                  <c:v>22398</c:v>
                </c:pt>
                <c:pt idx="16">
                  <c:v>20286</c:v>
                </c:pt>
                <c:pt idx="17">
                  <c:v>18395</c:v>
                </c:pt>
                <c:pt idx="18">
                  <c:v>16724</c:v>
                </c:pt>
                <c:pt idx="19">
                  <c:v>15431</c:v>
                </c:pt>
                <c:pt idx="20">
                  <c:v>14251</c:v>
                </c:pt>
                <c:pt idx="21">
                  <c:v>13202</c:v>
                </c:pt>
                <c:pt idx="22">
                  <c:v>12025</c:v>
                </c:pt>
                <c:pt idx="23">
                  <c:v>10720</c:v>
                </c:pt>
                <c:pt idx="24">
                  <c:v>9775</c:v>
                </c:pt>
                <c:pt idx="25">
                  <c:v>8551</c:v>
                </c:pt>
                <c:pt idx="26">
                  <c:v>7282</c:v>
                </c:pt>
                <c:pt idx="27">
                  <c:v>6379</c:v>
                </c:pt>
                <c:pt idx="28">
                  <c:v>5618</c:v>
                </c:pt>
                <c:pt idx="29">
                  <c:v>4875</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056384"/>
        <c:axId val="45057920"/>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layout>
                <c:manualLayout>
                  <c:x val="0"/>
                  <c:y val="-3.3072916666666667E-2"/>
                </c:manualLayout>
              </c:layout>
              <c:tx>
                <c:rich>
                  <a:bodyPr/>
                  <a:lstStyle/>
                  <a:p>
                    <a:r>
                      <a:rPr lang="en-US" dirty="0"/>
                      <a:t>5,400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451-4192-9E74-FB27FB2E2F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130703</c:v>
                </c:pt>
                <c:pt idx="1">
                  <c:v>150324</c:v>
                </c:pt>
                <c:pt idx="2">
                  <c:v>151982</c:v>
                </c:pt>
                <c:pt idx="3">
                  <c:v>123885</c:v>
                </c:pt>
                <c:pt idx="4">
                  <c:v>103555</c:v>
                </c:pt>
                <c:pt idx="5">
                  <c:v>83862</c:v>
                </c:pt>
                <c:pt idx="6">
                  <c:v>68654</c:v>
                </c:pt>
                <c:pt idx="7">
                  <c:v>57298</c:v>
                </c:pt>
                <c:pt idx="8">
                  <c:v>50379</c:v>
                </c:pt>
                <c:pt idx="9">
                  <c:v>45695</c:v>
                </c:pt>
                <c:pt idx="10">
                  <c:v>40896</c:v>
                </c:pt>
                <c:pt idx="11">
                  <c:v>37493</c:v>
                </c:pt>
                <c:pt idx="12">
                  <c:v>33831</c:v>
                </c:pt>
                <c:pt idx="13">
                  <c:v>30583</c:v>
                </c:pt>
                <c:pt idx="14">
                  <c:v>27927</c:v>
                </c:pt>
                <c:pt idx="15">
                  <c:v>24918</c:v>
                </c:pt>
                <c:pt idx="16">
                  <c:v>22493</c:v>
                </c:pt>
                <c:pt idx="17">
                  <c:v>20408</c:v>
                </c:pt>
                <c:pt idx="18">
                  <c:v>18606</c:v>
                </c:pt>
                <c:pt idx="19">
                  <c:v>17072</c:v>
                </c:pt>
                <c:pt idx="20">
                  <c:v>15763</c:v>
                </c:pt>
                <c:pt idx="21">
                  <c:v>14599</c:v>
                </c:pt>
                <c:pt idx="22">
                  <c:v>13302</c:v>
                </c:pt>
                <c:pt idx="23">
                  <c:v>11906</c:v>
                </c:pt>
                <c:pt idx="24">
                  <c:v>10845</c:v>
                </c:pt>
                <c:pt idx="25">
                  <c:v>9529</c:v>
                </c:pt>
                <c:pt idx="26">
                  <c:v>8125</c:v>
                </c:pt>
                <c:pt idx="27">
                  <c:v>7116</c:v>
                </c:pt>
                <c:pt idx="28">
                  <c:v>6273</c:v>
                </c:pt>
                <c:pt idx="29">
                  <c:v>5446</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056384"/>
        <c:axId val="45057920"/>
      </c:lineChart>
      <c:catAx>
        <c:axId val="450563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057920"/>
        <c:crosses val="autoZero"/>
        <c:auto val="1"/>
        <c:lblAlgn val="ctr"/>
        <c:lblOffset val="100"/>
        <c:tickMarkSkip val="1"/>
        <c:noMultiLvlLbl val="0"/>
      </c:catAx>
      <c:valAx>
        <c:axId val="4505792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05638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77376265466812E-2"/>
          <c:y val="0.12549376640419949"/>
          <c:w val="0.88641638545181856"/>
          <c:h val="0.60898594706911635"/>
        </c:manualLayout>
      </c:layout>
      <c:barChart>
        <c:barDir val="col"/>
        <c:grouping val="clustered"/>
        <c:varyColors val="0"/>
        <c:ser>
          <c:idx val="0"/>
          <c:order val="0"/>
          <c:spPr>
            <a:solidFill>
              <a:srgbClr val="33CCCC"/>
            </a:solidFill>
          </c:spPr>
          <c:invertIfNegative val="0"/>
          <c:dPt>
            <c:idx val="3"/>
            <c:invertIfNegative val="0"/>
            <c:bubble3D val="0"/>
            <c:extLst>
              <c:ext xmlns:c16="http://schemas.microsoft.com/office/drawing/2014/chart" uri="{C3380CC4-5D6E-409C-BE32-E72D297353CC}">
                <c16:uniqueId val="{00000000-C97E-4423-88D6-BE5602B6FD33}"/>
              </c:ext>
            </c:extLst>
          </c:dPt>
          <c:dPt>
            <c:idx val="4"/>
            <c:invertIfNegative val="0"/>
            <c:bubble3D val="0"/>
            <c:extLst>
              <c:ext xmlns:c16="http://schemas.microsoft.com/office/drawing/2014/chart" uri="{C3380CC4-5D6E-409C-BE32-E72D297353CC}">
                <c16:uniqueId val="{00000001-C97E-4423-88D6-BE5602B6FD33}"/>
              </c:ext>
            </c:extLst>
          </c:dPt>
          <c:dPt>
            <c:idx val="5"/>
            <c:invertIfNegative val="0"/>
            <c:bubble3D val="0"/>
            <c:extLst>
              <c:ext xmlns:c16="http://schemas.microsoft.com/office/drawing/2014/chart" uri="{C3380CC4-5D6E-409C-BE32-E72D297353CC}">
                <c16:uniqueId val="{00000002-C97E-4423-88D6-BE5602B6FD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behaviors_MSM TG'!$D$3:$I$4</c:f>
              <c:multiLvlStrCache>
                <c:ptCount val="6"/>
                <c:lvl>
                  <c:pt idx="0">
                    <c:v>2003</c:v>
                  </c:pt>
                  <c:pt idx="1">
                    <c:v>2005</c:v>
                  </c:pt>
                  <c:pt idx="2">
                    <c:v>2007</c:v>
                  </c:pt>
                  <c:pt idx="3">
                    <c:v>MSM</c:v>
                  </c:pt>
                  <c:pt idx="4">
                    <c:v>TG</c:v>
                  </c:pt>
                  <c:pt idx="5">
                    <c:v>Bisexual</c:v>
                  </c:pt>
                </c:lvl>
                <c:lvl>
                  <c:pt idx="0">
                    <c:v>Bangkok (MSM), last 3 months</c:v>
                  </c:pt>
                  <c:pt idx="3">
                    <c:v>Chiang Mai (2010), last 6 months</c:v>
                  </c:pt>
                </c:lvl>
              </c:multiLvlStrCache>
            </c:multiLvlStrRef>
          </c:cat>
          <c:val>
            <c:numRef>
              <c:f>'Risk behaviors_MSM TG'!$D$5:$I$5</c:f>
              <c:numCache>
                <c:formatCode>0</c:formatCode>
                <c:ptCount val="6"/>
                <c:pt idx="0">
                  <c:v>2</c:v>
                </c:pt>
                <c:pt idx="1">
                  <c:v>17</c:v>
                </c:pt>
                <c:pt idx="2">
                  <c:v>17.3</c:v>
                </c:pt>
              </c:numCache>
            </c:numRef>
          </c:val>
          <c:extLst>
            <c:ext xmlns:c16="http://schemas.microsoft.com/office/drawing/2014/chart" uri="{C3380CC4-5D6E-409C-BE32-E72D297353CC}">
              <c16:uniqueId val="{00000003-C97E-4423-88D6-BE5602B6FD33}"/>
            </c:ext>
          </c:extLst>
        </c:ser>
        <c:ser>
          <c:idx val="1"/>
          <c:order val="1"/>
          <c:spPr>
            <a:solidFill>
              <a:srgbClr val="FF505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behaviors_MSM TG'!$D$3:$I$4</c:f>
              <c:multiLvlStrCache>
                <c:ptCount val="6"/>
                <c:lvl>
                  <c:pt idx="0">
                    <c:v>2003</c:v>
                  </c:pt>
                  <c:pt idx="1">
                    <c:v>2005</c:v>
                  </c:pt>
                  <c:pt idx="2">
                    <c:v>2007</c:v>
                  </c:pt>
                  <c:pt idx="3">
                    <c:v>MSM</c:v>
                  </c:pt>
                  <c:pt idx="4">
                    <c:v>TG</c:v>
                  </c:pt>
                  <c:pt idx="5">
                    <c:v>Bisexual</c:v>
                  </c:pt>
                </c:lvl>
                <c:lvl>
                  <c:pt idx="0">
                    <c:v>Bangkok (MSM), last 3 months</c:v>
                  </c:pt>
                  <c:pt idx="3">
                    <c:v>Chiang Mai (2010), last 6 months</c:v>
                  </c:pt>
                </c:lvl>
              </c:multiLvlStrCache>
            </c:multiLvlStrRef>
          </c:cat>
          <c:val>
            <c:numRef>
              <c:f>'Risk behaviors_MSM TG'!$D$6:$I$6</c:f>
              <c:numCache>
                <c:formatCode>General</c:formatCode>
                <c:ptCount val="6"/>
                <c:pt idx="3">
                  <c:v>21</c:v>
                </c:pt>
                <c:pt idx="4" formatCode="0">
                  <c:v>19.3</c:v>
                </c:pt>
                <c:pt idx="5" formatCode="0">
                  <c:v>59.8</c:v>
                </c:pt>
              </c:numCache>
            </c:numRef>
          </c:val>
          <c:extLst>
            <c:ext xmlns:c16="http://schemas.microsoft.com/office/drawing/2014/chart" uri="{C3380CC4-5D6E-409C-BE32-E72D297353CC}">
              <c16:uniqueId val="{00000004-C97E-4423-88D6-BE5602B6FD33}"/>
            </c:ext>
          </c:extLst>
        </c:ser>
        <c:dLbls>
          <c:dLblPos val="outEnd"/>
          <c:showLegendKey val="0"/>
          <c:showVal val="1"/>
          <c:showCatName val="0"/>
          <c:showSerName val="0"/>
          <c:showPercent val="0"/>
          <c:showBubbleSize val="0"/>
        </c:dLbls>
        <c:gapWidth val="150"/>
        <c:axId val="136486272"/>
        <c:axId val="136508544"/>
      </c:barChart>
      <c:catAx>
        <c:axId val="136486272"/>
        <c:scaling>
          <c:orientation val="minMax"/>
        </c:scaling>
        <c:delete val="0"/>
        <c:axPos val="b"/>
        <c:numFmt formatCode="General" sourceLinked="0"/>
        <c:majorTickMark val="out"/>
        <c:minorTickMark val="none"/>
        <c:tickLblPos val="nextTo"/>
        <c:crossAx val="136508544"/>
        <c:crosses val="autoZero"/>
        <c:auto val="1"/>
        <c:lblAlgn val="ctr"/>
        <c:lblOffset val="100"/>
        <c:noMultiLvlLbl val="0"/>
      </c:catAx>
      <c:valAx>
        <c:axId val="136508544"/>
        <c:scaling>
          <c:orientation val="minMax"/>
          <c:max val="100"/>
          <c:min val="0"/>
        </c:scaling>
        <c:delete val="0"/>
        <c:axPos val="l"/>
        <c:title>
          <c:tx>
            <c:rich>
              <a:bodyPr rot="0" vert="horz"/>
              <a:lstStyle/>
              <a:p>
                <a:pPr>
                  <a:defRPr/>
                </a:pPr>
                <a:r>
                  <a:rPr lang="en-GB"/>
                  <a:t>%</a:t>
                </a:r>
              </a:p>
            </c:rich>
          </c:tx>
          <c:layout>
            <c:manualLayout>
              <c:xMode val="edge"/>
              <c:yMode val="edge"/>
              <c:x val="5.1614641919760034E-4"/>
              <c:y val="0.10268564085739283"/>
            </c:manualLayout>
          </c:layout>
          <c:overlay val="0"/>
        </c:title>
        <c:numFmt formatCode="0" sourceLinked="1"/>
        <c:majorTickMark val="out"/>
        <c:minorTickMark val="none"/>
        <c:tickLblPos val="nextTo"/>
        <c:crossAx val="136486272"/>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842603097818622"/>
          <c:y val="6.8493909291672206E-2"/>
          <c:w val="0.48276102557401457"/>
          <c:h val="0.8340659317184016"/>
        </c:manualLayout>
      </c:layout>
      <c:barChart>
        <c:barDir val="bar"/>
        <c:grouping val="clustered"/>
        <c:varyColors val="0"/>
        <c:ser>
          <c:idx val="0"/>
          <c:order val="0"/>
          <c:spPr>
            <a:solidFill>
              <a:srgbClr val="FF8F5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'KP_RB data'!$B$44:$B$46</c:f>
              <c:strCache>
                <c:ptCount val="3"/>
                <c:pt idx="0">
                  <c:v>&gt; 5 male partners in the last 3 months</c:v>
                </c:pt>
                <c:pt idx="1">
                  <c:v>Ever received money, gifts or valuables in exchange for sex </c:v>
                </c:pt>
                <c:pt idx="2">
                  <c:v>Consistent condom use with steady male partners</c:v>
                </c:pt>
              </c:strCache>
            </c:strRef>
          </c:cat>
          <c:val>
            <c:numRef>
              <c:f>'KP_RB data'!$C$44:$C$46</c:f>
              <c:numCache>
                <c:formatCode>0</c:formatCode>
                <c:ptCount val="3"/>
                <c:pt idx="0">
                  <c:v>16.7</c:v>
                </c:pt>
                <c:pt idx="1">
                  <c:v>61.3</c:v>
                </c:pt>
                <c:pt idx="2">
                  <c:v>39</c:v>
                </c:pt>
              </c:numCache>
            </c:numRef>
          </c:val>
          <c:extLst>
            <c:ext xmlns:c16="http://schemas.microsoft.com/office/drawing/2014/chart" uri="{C3380CC4-5D6E-409C-BE32-E72D297353CC}">
              <c16:uniqueId val="{00000000-7973-440D-9246-2BDE85416CEA}"/>
            </c:ext>
          </c:extLst>
        </c:ser>
        <c:dLbls>
          <c:dLblPos val="outEnd"/>
          <c:showLegendKey val="0"/>
          <c:showVal val="1"/>
          <c:showCatName val="0"/>
          <c:showSerName val="0"/>
          <c:showPercent val="0"/>
          <c:showBubbleSize val="0"/>
        </c:dLbls>
        <c:gapWidth val="150"/>
        <c:axId val="136623616"/>
        <c:axId val="136630656"/>
      </c:barChart>
      <c:catAx>
        <c:axId val="136623616"/>
        <c:scaling>
          <c:orientation val="maxMin"/>
        </c:scaling>
        <c:delete val="0"/>
        <c:axPos val="l"/>
        <c:numFmt formatCode="General" sourceLinked="0"/>
        <c:majorTickMark val="out"/>
        <c:minorTickMark val="none"/>
        <c:tickLblPos val="nextTo"/>
        <c:crossAx val="136630656"/>
        <c:crosses val="autoZero"/>
        <c:auto val="1"/>
        <c:lblAlgn val="ctr"/>
        <c:lblOffset val="100"/>
        <c:noMultiLvlLbl val="0"/>
      </c:catAx>
      <c:valAx>
        <c:axId val="136630656"/>
        <c:scaling>
          <c:orientation val="minMax"/>
          <c:max val="100"/>
          <c:min val="0"/>
        </c:scaling>
        <c:delete val="0"/>
        <c:axPos val="t"/>
        <c:title>
          <c:tx>
            <c:rich>
              <a:bodyPr rot="0" vert="horz"/>
              <a:lstStyle/>
              <a:p>
                <a:pPr>
                  <a:defRPr/>
                </a:pPr>
                <a:r>
                  <a:rPr lang="en-GB"/>
                  <a:t>%</a:t>
                </a:r>
              </a:p>
            </c:rich>
          </c:tx>
          <c:layout>
            <c:manualLayout>
              <c:xMode val="edge"/>
              <c:yMode val="edge"/>
              <c:x val="0.9725446428571427"/>
              <c:y val="3.926132098019789E-2"/>
            </c:manualLayout>
          </c:layout>
          <c:overlay val="0"/>
        </c:title>
        <c:numFmt formatCode="0" sourceLinked="1"/>
        <c:majorTickMark val="out"/>
        <c:minorTickMark val="none"/>
        <c:tickLblPos val="nextTo"/>
        <c:crossAx val="136623616"/>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7306807888E-2"/>
          <c:y val="0.10854545454545454"/>
          <c:w val="0.88591433814136067"/>
          <c:h val="0.70692083132465589"/>
        </c:manualLayout>
      </c:layout>
      <c:barChart>
        <c:barDir val="col"/>
        <c:grouping val="clustered"/>
        <c:varyColors val="0"/>
        <c:ser>
          <c:idx val="0"/>
          <c:order val="0"/>
          <c:spPr>
            <a:solidFill>
              <a:srgbClr val="00CCF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injecting equip'!$B$4:$G$4</c:f>
              <c:strCache>
                <c:ptCount val="6"/>
                <c:pt idx="0">
                  <c:v>2009</c:v>
                </c:pt>
                <c:pt idx="1">
                  <c:v>2010</c:v>
                </c:pt>
                <c:pt idx="2">
                  <c:v>2011</c:v>
                </c:pt>
                <c:pt idx="3">
                  <c:v>2012</c:v>
                </c:pt>
                <c:pt idx="4">
                  <c:v>2013</c:v>
                </c:pt>
                <c:pt idx="5">
                  <c:v>2014</c:v>
                </c:pt>
              </c:strCache>
            </c:strRef>
          </c:cat>
          <c:val>
            <c:numRef>
              <c:f>'Sterile injecting equip'!$B$5:$G$5</c:f>
              <c:numCache>
                <c:formatCode>0</c:formatCode>
                <c:ptCount val="6"/>
                <c:pt idx="0">
                  <c:v>42</c:v>
                </c:pt>
                <c:pt idx="1">
                  <c:v>77.8</c:v>
                </c:pt>
                <c:pt idx="3" formatCode="0.0">
                  <c:v>80.400000000000006</c:v>
                </c:pt>
                <c:pt idx="5" formatCode="General">
                  <c:v>84.88</c:v>
                </c:pt>
              </c:numCache>
            </c:numRef>
          </c:val>
          <c:extLst>
            <c:ext xmlns:c16="http://schemas.microsoft.com/office/drawing/2014/chart" uri="{C3380CC4-5D6E-409C-BE32-E72D297353CC}">
              <c16:uniqueId val="{00000000-A6BE-4065-91DD-C8F2A97B95CC}"/>
            </c:ext>
          </c:extLst>
        </c:ser>
        <c:dLbls>
          <c:showLegendKey val="0"/>
          <c:showVal val="0"/>
          <c:showCatName val="0"/>
          <c:showSerName val="0"/>
          <c:showPercent val="0"/>
          <c:showBubbleSize val="0"/>
        </c:dLbls>
        <c:gapWidth val="150"/>
        <c:axId val="136680192"/>
        <c:axId val="136681728"/>
      </c:barChart>
      <c:scatterChart>
        <c:scatterStyle val="lineMarker"/>
        <c:varyColors val="0"/>
        <c:ser>
          <c:idx val="1"/>
          <c:order val="1"/>
          <c:tx>
            <c:strRef>
              <c:f>'Sterile injecting equip'!$S$2</c:f>
              <c:strCache>
                <c:ptCount val="1"/>
                <c:pt idx="0">
                  <c:v>t</c:v>
                </c:pt>
              </c:strCache>
            </c:strRef>
          </c:tx>
          <c:spPr>
            <a:ln w="19050">
              <a:solidFill>
                <a:srgbClr val="E31837"/>
              </a:solidFill>
              <a:prstDash val="dash"/>
            </a:ln>
          </c:spPr>
          <c:marker>
            <c:symbol val="none"/>
          </c:marker>
          <c:xVal>
            <c:numRef>
              <c:f>'Sterile injecting equip'!$R$3:$R$4</c:f>
              <c:numCache>
                <c:formatCode>General</c:formatCode>
                <c:ptCount val="2"/>
                <c:pt idx="0">
                  <c:v>0</c:v>
                </c:pt>
                <c:pt idx="1">
                  <c:v>1</c:v>
                </c:pt>
              </c:numCache>
            </c:numRef>
          </c:xVal>
          <c:yVal>
            <c:numRef>
              <c:f>'Sterile injecting equip'!$S$3:$S$4</c:f>
              <c:numCache>
                <c:formatCode>General</c:formatCode>
                <c:ptCount val="2"/>
                <c:pt idx="0">
                  <c:v>90</c:v>
                </c:pt>
                <c:pt idx="1">
                  <c:v>90</c:v>
                </c:pt>
              </c:numCache>
            </c:numRef>
          </c:yVal>
          <c:smooth val="0"/>
          <c:extLst>
            <c:ext xmlns:c16="http://schemas.microsoft.com/office/drawing/2014/chart" uri="{C3380CC4-5D6E-409C-BE32-E72D297353CC}">
              <c16:uniqueId val="{00000001-A6BE-4065-91DD-C8F2A97B95CC}"/>
            </c:ext>
          </c:extLst>
        </c:ser>
        <c:dLbls>
          <c:showLegendKey val="0"/>
          <c:showVal val="0"/>
          <c:showCatName val="0"/>
          <c:showSerName val="0"/>
          <c:showPercent val="0"/>
          <c:showBubbleSize val="0"/>
        </c:dLbls>
        <c:axId val="136685440"/>
        <c:axId val="136683904"/>
      </c:scatterChart>
      <c:catAx>
        <c:axId val="136680192"/>
        <c:scaling>
          <c:orientation val="minMax"/>
        </c:scaling>
        <c:delete val="0"/>
        <c:axPos val="b"/>
        <c:numFmt formatCode="General" sourceLinked="0"/>
        <c:majorTickMark val="out"/>
        <c:minorTickMark val="none"/>
        <c:tickLblPos val="nextTo"/>
        <c:crossAx val="136681728"/>
        <c:crosses val="autoZero"/>
        <c:auto val="1"/>
        <c:lblAlgn val="ctr"/>
        <c:lblOffset val="100"/>
        <c:noMultiLvlLbl val="0"/>
      </c:catAx>
      <c:valAx>
        <c:axId val="136681728"/>
        <c:scaling>
          <c:orientation val="minMax"/>
          <c:max val="100"/>
          <c:min val="0"/>
        </c:scaling>
        <c:delete val="0"/>
        <c:axPos val="l"/>
        <c:title>
          <c:tx>
            <c:rich>
              <a:bodyPr rot="0" vert="horz"/>
              <a:lstStyle/>
              <a:p>
                <a:pPr>
                  <a:defRPr/>
                </a:pPr>
                <a:r>
                  <a:rPr lang="en-US"/>
                  <a:t>%</a:t>
                </a:r>
              </a:p>
            </c:rich>
          </c:tx>
          <c:layout>
            <c:manualLayout>
              <c:xMode val="edge"/>
              <c:yMode val="edge"/>
              <c:x val="8.7398090725384989E-3"/>
              <c:y val="7.5242662848962055E-2"/>
            </c:manualLayout>
          </c:layout>
          <c:overlay val="0"/>
        </c:title>
        <c:numFmt formatCode="0" sourceLinked="1"/>
        <c:majorTickMark val="out"/>
        <c:minorTickMark val="none"/>
        <c:tickLblPos val="nextTo"/>
        <c:crossAx val="136680192"/>
        <c:crosses val="autoZero"/>
        <c:crossBetween val="between"/>
      </c:valAx>
      <c:valAx>
        <c:axId val="136683904"/>
        <c:scaling>
          <c:orientation val="minMax"/>
          <c:max val="100"/>
          <c:min val="0"/>
        </c:scaling>
        <c:delete val="1"/>
        <c:axPos val="r"/>
        <c:numFmt formatCode="General" sourceLinked="1"/>
        <c:majorTickMark val="out"/>
        <c:minorTickMark val="none"/>
        <c:tickLblPos val="nextTo"/>
        <c:crossAx val="136685440"/>
        <c:crosses val="max"/>
        <c:crossBetween val="midCat"/>
      </c:valAx>
      <c:valAx>
        <c:axId val="136685440"/>
        <c:scaling>
          <c:orientation val="minMax"/>
          <c:max val="1"/>
          <c:min val="0"/>
        </c:scaling>
        <c:delete val="1"/>
        <c:axPos val="t"/>
        <c:numFmt formatCode="General" sourceLinked="1"/>
        <c:majorTickMark val="out"/>
        <c:minorTickMark val="none"/>
        <c:tickLblPos val="nextTo"/>
        <c:crossAx val="136683904"/>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730539887187745E-2"/>
          <c:y val="0.17115681018596079"/>
          <c:w val="0.87714842868654297"/>
          <c:h val="0.44532696710783493"/>
        </c:manualLayout>
      </c:layout>
      <c:lineChart>
        <c:grouping val="standard"/>
        <c:varyColors val="0"/>
        <c:ser>
          <c:idx val="0"/>
          <c:order val="0"/>
          <c:tx>
            <c:strRef>
              <c:f>Sheet2!$D$2</c:f>
              <c:strCache>
                <c:ptCount val="1"/>
                <c:pt idx="0">
                  <c:v>Lower estimate</c:v>
                </c:pt>
              </c:strCache>
            </c:strRef>
          </c:tx>
          <c:spPr>
            <a:ln>
              <a:noFill/>
            </a:ln>
          </c:spPr>
          <c:marker>
            <c:symbol val="dash"/>
            <c:size val="14"/>
            <c:spPr>
              <a:solidFill>
                <a:srgbClr val="00AEEF"/>
              </a:solidFill>
              <a:ln>
                <a:noFill/>
              </a:ln>
            </c:spPr>
          </c:marker>
          <c:dLbls>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Sheet2!$B$3:$C$6</c:f>
              <c:multiLvlStrCache>
                <c:ptCount val="4"/>
                <c:lvl>
                  <c:pt idx="0">
                    <c:v>Male</c:v>
                  </c:pt>
                  <c:pt idx="1">
                    <c:v>Female</c:v>
                  </c:pt>
                  <c:pt idx="2">
                    <c:v>Male</c:v>
                  </c:pt>
                  <c:pt idx="3">
                    <c:v>Female</c:v>
                  </c:pt>
                </c:lvl>
                <c:lvl>
                  <c:pt idx="0">
                    <c:v>had more than one concurrent sex partner</c:v>
                  </c:pt>
                  <c:pt idx="2">
                    <c:v>condom use at last sex *</c:v>
                  </c:pt>
                </c:lvl>
              </c:multiLvlStrCache>
            </c:multiLvlStrRef>
          </c:cat>
          <c:val>
            <c:numRef>
              <c:f>Sheet2!$D$3:$D$6</c:f>
              <c:numCache>
                <c:formatCode>General</c:formatCode>
                <c:ptCount val="4"/>
                <c:pt idx="0">
                  <c:v>16</c:v>
                </c:pt>
                <c:pt idx="1">
                  <c:v>4</c:v>
                </c:pt>
                <c:pt idx="2">
                  <c:v>48</c:v>
                </c:pt>
                <c:pt idx="3">
                  <c:v>27</c:v>
                </c:pt>
              </c:numCache>
            </c:numRef>
          </c:val>
          <c:smooth val="0"/>
          <c:extLst>
            <c:ext xmlns:c16="http://schemas.microsoft.com/office/drawing/2014/chart" uri="{C3380CC4-5D6E-409C-BE32-E72D297353CC}">
              <c16:uniqueId val="{00000000-62FB-4960-8774-1D0D60346F23}"/>
            </c:ext>
          </c:extLst>
        </c:ser>
        <c:ser>
          <c:idx val="1"/>
          <c:order val="1"/>
          <c:tx>
            <c:strRef>
              <c:f>Sheet2!$E$2</c:f>
              <c:strCache>
                <c:ptCount val="1"/>
                <c:pt idx="0">
                  <c:v>Upper estimate</c:v>
                </c:pt>
              </c:strCache>
            </c:strRef>
          </c:tx>
          <c:spPr>
            <a:ln>
              <a:noFill/>
            </a:ln>
          </c:spPr>
          <c:marker>
            <c:symbol val="dot"/>
            <c:size val="14"/>
            <c:spPr>
              <a:solidFill>
                <a:schemeClr val="tx1"/>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Sheet2!$B$3:$C$6</c:f>
              <c:multiLvlStrCache>
                <c:ptCount val="4"/>
                <c:lvl>
                  <c:pt idx="0">
                    <c:v>Male</c:v>
                  </c:pt>
                  <c:pt idx="1">
                    <c:v>Female</c:v>
                  </c:pt>
                  <c:pt idx="2">
                    <c:v>Male</c:v>
                  </c:pt>
                  <c:pt idx="3">
                    <c:v>Female</c:v>
                  </c:pt>
                </c:lvl>
                <c:lvl>
                  <c:pt idx="0">
                    <c:v>had more than one concurrent sex partner</c:v>
                  </c:pt>
                  <c:pt idx="2">
                    <c:v>condom use at last sex *</c:v>
                  </c:pt>
                </c:lvl>
              </c:multiLvlStrCache>
            </c:multiLvlStrRef>
          </c:cat>
          <c:val>
            <c:numRef>
              <c:f>Sheet2!$E$3:$E$6</c:f>
              <c:numCache>
                <c:formatCode>General</c:formatCode>
                <c:ptCount val="4"/>
                <c:pt idx="0">
                  <c:v>22</c:v>
                </c:pt>
                <c:pt idx="1">
                  <c:v>5</c:v>
                </c:pt>
                <c:pt idx="2">
                  <c:v>54</c:v>
                </c:pt>
                <c:pt idx="3">
                  <c:v>31</c:v>
                </c:pt>
              </c:numCache>
            </c:numRef>
          </c:val>
          <c:smooth val="0"/>
          <c:extLst>
            <c:ext xmlns:c16="http://schemas.microsoft.com/office/drawing/2014/chart" uri="{C3380CC4-5D6E-409C-BE32-E72D297353CC}">
              <c16:uniqueId val="{00000001-62FB-4960-8774-1D0D60346F23}"/>
            </c:ext>
          </c:extLst>
        </c:ser>
        <c:dLbls>
          <c:showLegendKey val="0"/>
          <c:showVal val="0"/>
          <c:showCatName val="0"/>
          <c:showSerName val="0"/>
          <c:showPercent val="0"/>
          <c:showBubbleSize val="0"/>
        </c:dLbls>
        <c:hiLowLines/>
        <c:marker val="1"/>
        <c:smooth val="0"/>
        <c:axId val="137222016"/>
        <c:axId val="137223552"/>
      </c:lineChart>
      <c:catAx>
        <c:axId val="137222016"/>
        <c:scaling>
          <c:orientation val="minMax"/>
        </c:scaling>
        <c:delete val="0"/>
        <c:axPos val="b"/>
        <c:majorGridlines>
          <c:spPr>
            <a:ln>
              <a:solidFill>
                <a:schemeClr val="bg1">
                  <a:lumMod val="75000"/>
                </a:schemeClr>
              </a:solidFill>
              <a:prstDash val="dash"/>
            </a:ln>
          </c:spPr>
        </c:majorGridlines>
        <c:numFmt formatCode="General" sourceLinked="0"/>
        <c:majorTickMark val="out"/>
        <c:minorTickMark val="none"/>
        <c:tickLblPos val="nextTo"/>
        <c:crossAx val="137223552"/>
        <c:crosses val="autoZero"/>
        <c:auto val="1"/>
        <c:lblAlgn val="ctr"/>
        <c:lblOffset val="100"/>
        <c:noMultiLvlLbl val="0"/>
      </c:catAx>
      <c:valAx>
        <c:axId val="13722355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9.2134335480792175E-3"/>
              <c:y val="0.15165242642542023"/>
            </c:manualLayout>
          </c:layout>
          <c:overlay val="0"/>
        </c:title>
        <c:numFmt formatCode="General" sourceLinked="1"/>
        <c:majorTickMark val="out"/>
        <c:minorTickMark val="none"/>
        <c:tickLblPos val="nextTo"/>
        <c:crossAx val="137222016"/>
        <c:crosses val="autoZero"/>
        <c:crossBetween val="between"/>
        <c:majorUnit val="20"/>
      </c:valAx>
    </c:plotArea>
    <c:legend>
      <c:legendPos val="t"/>
      <c:layout>
        <c:manualLayout>
          <c:xMode val="edge"/>
          <c:yMode val="edge"/>
          <c:x val="0.22738248628012409"/>
          <c:y val="4.534399955324734E-2"/>
          <c:w val="0.49978060128847535"/>
          <c:h val="4.480164203612479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FEEA-49AC-82F0-7420AA4BE006}"/>
              </c:ext>
            </c:extLst>
          </c:dPt>
          <c:dPt>
            <c:idx val="1"/>
            <c:bubble3D val="0"/>
            <c:spPr>
              <a:solidFill>
                <a:srgbClr val="70AD47">
                  <a:lumMod val="60000"/>
                  <a:lumOff val="40000"/>
                </a:srgbClr>
              </a:solidFill>
              <a:ln w="22225">
                <a:solidFill>
                  <a:sysClr val="window" lastClr="FFFFFF"/>
                </a:solidFill>
              </a:ln>
            </c:spPr>
            <c:extLst>
              <c:ext xmlns:c16="http://schemas.microsoft.com/office/drawing/2014/chart" uri="{C3380CC4-5D6E-409C-BE32-E72D297353CC}">
                <c16:uniqueId val="{00000003-FEEA-49AC-82F0-7420AA4BE006}"/>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FEEA-49AC-82F0-7420AA4BE006}"/>
              </c:ext>
            </c:extLst>
          </c:dPt>
          <c:dPt>
            <c:idx val="3"/>
            <c:bubble3D val="0"/>
            <c:spPr>
              <a:solidFill>
                <a:sysClr val="window" lastClr="FFFFFF">
                  <a:lumMod val="75000"/>
                </a:sysClr>
              </a:solidFill>
              <a:ln w="22225">
                <a:solidFill>
                  <a:sysClr val="window" lastClr="FFFFFF"/>
                </a:solidFill>
              </a:ln>
            </c:spPr>
            <c:extLst>
              <c:ext xmlns:c16="http://schemas.microsoft.com/office/drawing/2014/chart" uri="{C3380CC4-5D6E-409C-BE32-E72D297353CC}">
                <c16:uniqueId val="{00000007-FEEA-49AC-82F0-7420AA4BE006}"/>
              </c:ext>
            </c:extLst>
          </c:dPt>
          <c:cat>
            <c:strRef>
              <c:f>'Thailand (2019)'!$P$113:$P$116</c:f>
              <c:strCache>
                <c:ptCount val="4"/>
                <c:pt idx="0">
                  <c:v>Key population prevention</c:v>
                </c:pt>
                <c:pt idx="1">
                  <c:v>Other prevention</c:v>
                </c:pt>
                <c:pt idx="2">
                  <c:v>Care and treatment</c:v>
                </c:pt>
                <c:pt idx="3">
                  <c:v>Other AIDS expenditure</c:v>
                </c:pt>
              </c:strCache>
            </c:strRef>
          </c:cat>
          <c:val>
            <c:numRef>
              <c:f>'Thailand (2019)'!$Q$113:$Q$116</c:f>
              <c:numCache>
                <c:formatCode>_-* #,##0_-;\-* #,##0_-;_-* "-"??_-;_-@_-</c:formatCode>
                <c:ptCount val="4"/>
                <c:pt idx="0">
                  <c:v>440856496.04017359</c:v>
                </c:pt>
                <c:pt idx="1">
                  <c:v>806903103.09562397</c:v>
                </c:pt>
                <c:pt idx="2">
                  <c:v>5949770456.0192728</c:v>
                </c:pt>
                <c:pt idx="3">
                  <c:v>1238969429.2981281</c:v>
                </c:pt>
              </c:numCache>
            </c:numRef>
          </c:val>
          <c:extLst>
            <c:ext xmlns:c16="http://schemas.microsoft.com/office/drawing/2014/chart" uri="{C3380CC4-5D6E-409C-BE32-E72D297353CC}">
              <c16:uniqueId val="{00000008-FEEA-49AC-82F0-7420AA4BE00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A1DB-45ED-AF85-FD1D60C4DE14}"/>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A1DB-45ED-AF85-FD1D60C4DE14}"/>
              </c:ext>
            </c:extLst>
          </c:dPt>
          <c:cat>
            <c:strRef>
              <c:f>'Thailand (2019)'!$Q$108:$R$108</c:f>
              <c:strCache>
                <c:ptCount val="2"/>
                <c:pt idx="0">
                  <c:v>International funding</c:v>
                </c:pt>
                <c:pt idx="1">
                  <c:v>Domestic funding</c:v>
                </c:pt>
              </c:strCache>
            </c:strRef>
          </c:cat>
          <c:val>
            <c:numRef>
              <c:f>'Thailand (2019)'!$Q$109:$R$109</c:f>
              <c:numCache>
                <c:formatCode>_-* #,##0_-;\-* #,##0_-;_-* "-"??_-;_-@_-</c:formatCode>
                <c:ptCount val="2"/>
                <c:pt idx="0">
                  <c:v>890984527.75765526</c:v>
                </c:pt>
                <c:pt idx="1">
                  <c:v>7545514956.6955433</c:v>
                </c:pt>
              </c:numCache>
            </c:numRef>
          </c:val>
          <c:extLst>
            <c:ext xmlns:c16="http://schemas.microsoft.com/office/drawing/2014/chart" uri="{C3380CC4-5D6E-409C-BE32-E72D297353CC}">
              <c16:uniqueId val="{00000004-A1DB-45ED-AF85-FD1D60C4DE14}"/>
            </c:ext>
          </c:extLst>
        </c:ser>
        <c:dLbls>
          <c:showLegendKey val="0"/>
          <c:showVal val="0"/>
          <c:showCatName val="0"/>
          <c:showSerName val="0"/>
          <c:showPercent val="0"/>
          <c:showBubbleSize val="0"/>
          <c:showLeaderLines val="1"/>
        </c:dLbls>
        <c:firstSliceAng val="18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77938174394867"/>
          <c:y val="0.20849937540421537"/>
          <c:w val="0.84017005686789148"/>
          <c:h val="0.53175914523402412"/>
        </c:manualLayout>
      </c:layout>
      <c:barChart>
        <c:barDir val="col"/>
        <c:grouping val="clustered"/>
        <c:varyColors val="0"/>
        <c:ser>
          <c:idx val="0"/>
          <c:order val="0"/>
          <c:spPr>
            <a:solidFill>
              <a:srgbClr val="3BCCFF"/>
            </a:solidFill>
            <a:ln>
              <a:noFill/>
            </a:ln>
          </c:spPr>
          <c:invertIfNegative val="0"/>
          <c:dLbls>
            <c:dLbl>
              <c:idx val="0"/>
              <c:tx>
                <c:rich>
                  <a:bodyPr/>
                  <a:lstStyle/>
                  <a:p>
                    <a:r>
                      <a:rPr lang="en-US" dirty="0"/>
                      <a:t> 1250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cascade'!$D$3:$D$9</c:f>
              <c:numCache>
                <c:formatCode>General</c:formatCode>
                <c:ptCount val="7"/>
                <c:pt idx="0" formatCode="_-* #,##0_-;\-* #,##0_-;_-* &quot;-&quot;??_-;_-@_-">
                  <c:v>1247759599.1357975</c:v>
                </c:pt>
              </c:numCache>
            </c:numRef>
          </c:val>
          <c:extLst>
            <c:ext xmlns:c16="http://schemas.microsoft.com/office/drawing/2014/chart" uri="{C3380CC4-5D6E-409C-BE32-E72D297353CC}">
              <c16:uniqueId val="{00000001-494C-441F-8C27-3C12E069525C}"/>
            </c:ext>
          </c:extLst>
        </c:ser>
        <c:ser>
          <c:idx val="1"/>
          <c:order val="1"/>
          <c:spPr>
            <a:pattFill prst="pct75">
              <a:fgClr>
                <a:srgbClr val="33CCCC"/>
              </a:fgClr>
              <a:bgClr>
                <a:schemeClr val="bg1"/>
              </a:bgClr>
            </a:pattFill>
            <a:ln>
              <a:noFill/>
            </a:ln>
          </c:spPr>
          <c:invertIfNegative val="0"/>
          <c:dLbls>
            <c:dLbl>
              <c:idx val="1"/>
              <c:tx>
                <c:rich>
                  <a:bodyPr/>
                  <a:lstStyle/>
                  <a:p>
                    <a:r>
                      <a:rPr lang="en-US" dirty="0"/>
                      <a:t> 441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cascade'!$E$3:$E$9</c:f>
              <c:numCache>
                <c:formatCode>_-* #,##0_-;\-* #,##0_-;_-* "-"??_-;_-@_-</c:formatCode>
                <c:ptCount val="7"/>
                <c:pt idx="1">
                  <c:v>440856496.04017359</c:v>
                </c:pt>
              </c:numCache>
            </c:numRef>
          </c:val>
          <c:extLst>
            <c:ext xmlns:c16="http://schemas.microsoft.com/office/drawing/2014/chart" uri="{C3380CC4-5D6E-409C-BE32-E72D297353CC}">
              <c16:uniqueId val="{00000003-494C-441F-8C27-3C12E069525C}"/>
            </c:ext>
          </c:extLst>
        </c:ser>
        <c:ser>
          <c:idx val="2"/>
          <c:order val="2"/>
          <c:spPr>
            <a:pattFill prst="narHorz">
              <a:fgClr>
                <a:srgbClr val="33CCCC"/>
              </a:fgClr>
              <a:bgClr>
                <a:schemeClr val="bg1"/>
              </a:bgClr>
            </a:pattFill>
            <a:ln>
              <a:noFill/>
            </a:ln>
          </c:spPr>
          <c:invertIfNegative val="0"/>
          <c:dLbls>
            <c:dLbl>
              <c:idx val="2"/>
              <c:tx>
                <c:rich>
                  <a:bodyPr/>
                  <a:lstStyle/>
                  <a:p>
                    <a:r>
                      <a:rPr lang="en-US" dirty="0"/>
                      <a:t> 80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cascade'!$F$3:$F$9</c:f>
              <c:numCache>
                <c:formatCode>General</c:formatCode>
                <c:ptCount val="7"/>
                <c:pt idx="2" formatCode="_-* #,##0_-;\-* #,##0_-;_-* &quot;-&quot;??_-;_-@_-">
                  <c:v>80394964.376208216</c:v>
                </c:pt>
              </c:numCache>
            </c:numRef>
          </c:val>
          <c:extLst>
            <c:ext xmlns:c16="http://schemas.microsoft.com/office/drawing/2014/chart" uri="{C3380CC4-5D6E-409C-BE32-E72D297353CC}">
              <c16:uniqueId val="{00000005-494C-441F-8C27-3C12E069525C}"/>
            </c:ext>
          </c:extLst>
        </c:ser>
        <c:ser>
          <c:idx val="3"/>
          <c:order val="3"/>
          <c:spPr>
            <a:pattFill prst="narVert">
              <a:fgClr>
                <a:srgbClr val="33CCCC"/>
              </a:fgClr>
              <a:bgClr>
                <a:schemeClr val="bg1"/>
              </a:bgClr>
            </a:pattFill>
            <a:ln>
              <a:noFill/>
            </a:ln>
          </c:spPr>
          <c:invertIfNegative val="0"/>
          <c:dLbls>
            <c:dLbl>
              <c:idx val="3"/>
              <c:tx>
                <c:rich>
                  <a:bodyPr/>
                  <a:lstStyle/>
                  <a:p>
                    <a:r>
                      <a:rPr lang="en-US" dirty="0"/>
                      <a:t> 131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cascade'!$G$3:$G$9</c:f>
              <c:numCache>
                <c:formatCode>General</c:formatCode>
                <c:ptCount val="7"/>
                <c:pt idx="3" formatCode="_-* #,##0_-;\-* #,##0_-;_-* &quot;-&quot;??_-;_-@_-">
                  <c:v>130663668.32692903</c:v>
                </c:pt>
              </c:numCache>
            </c:numRef>
          </c:val>
          <c:extLst>
            <c:ext xmlns:c16="http://schemas.microsoft.com/office/drawing/2014/chart" uri="{C3380CC4-5D6E-409C-BE32-E72D297353CC}">
              <c16:uniqueId val="{00000007-494C-441F-8C27-3C12E069525C}"/>
            </c:ext>
          </c:extLst>
        </c:ser>
        <c:ser>
          <c:idx val="4"/>
          <c:order val="4"/>
          <c:spPr>
            <a:pattFill prst="dkHorz">
              <a:fgClr>
                <a:srgbClr val="33CCCC"/>
              </a:fgClr>
              <a:bgClr>
                <a:schemeClr val="bg1"/>
              </a:bgClr>
            </a:pattFill>
            <a:ln>
              <a:noFill/>
            </a:ln>
          </c:spPr>
          <c:invertIfNegative val="0"/>
          <c:dLbls>
            <c:dLbl>
              <c:idx val="4"/>
              <c:tx>
                <c:rich>
                  <a:bodyPr/>
                  <a:lstStyle/>
                  <a:p>
                    <a:r>
                      <a:rPr lang="en-US" dirty="0"/>
                      <a:t> 225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cascade'!$H$3:$H$9</c:f>
              <c:numCache>
                <c:formatCode>General</c:formatCode>
                <c:ptCount val="7"/>
                <c:pt idx="4" formatCode="_-* #,##0_-;\-* #,##0_-;_-* &quot;-&quot;??_-;_-@_-">
                  <c:v>224886206.87703639</c:v>
                </c:pt>
              </c:numCache>
            </c:numRef>
          </c:val>
          <c:extLst>
            <c:ext xmlns:c16="http://schemas.microsoft.com/office/drawing/2014/chart" uri="{C3380CC4-5D6E-409C-BE32-E72D297353CC}">
              <c16:uniqueId val="{00000009-494C-441F-8C27-3C12E069525C}"/>
            </c:ext>
          </c:extLst>
        </c:ser>
        <c:ser>
          <c:idx val="5"/>
          <c:order val="5"/>
          <c:spPr>
            <a:pattFill prst="dkUpDiag">
              <a:fgClr>
                <a:srgbClr val="33CCCC"/>
              </a:fgClr>
              <a:bgClr>
                <a:schemeClr val="bg1"/>
              </a:bgClr>
            </a:pattFill>
            <a:ln>
              <a:noFill/>
            </a:ln>
          </c:spPr>
          <c:invertIfNegative val="0"/>
          <c:dLbls>
            <c:dLbl>
              <c:idx val="5"/>
              <c:layout>
                <c:manualLayout>
                  <c:x val="0.11358024691358025"/>
                  <c:y val="-2.8128959095620742E-3"/>
                </c:manualLayout>
              </c:layout>
              <c:tx>
                <c:rich>
                  <a:bodyPr/>
                  <a:lstStyle/>
                  <a:p>
                    <a:r>
                      <a:rPr lang="en-US" dirty="0"/>
                      <a:t> 5 M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94C-441F-8C27-3C12E06952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cascade'!$I$3:$I$9</c:f>
              <c:numCache>
                <c:formatCode>General</c:formatCode>
                <c:ptCount val="7"/>
                <c:pt idx="5">
                  <c:v>0</c:v>
                </c:pt>
              </c:numCache>
            </c:numRef>
          </c:val>
          <c:extLst>
            <c:ext xmlns:c16="http://schemas.microsoft.com/office/drawing/2014/chart" uri="{C3380CC4-5D6E-409C-BE32-E72D297353CC}">
              <c16:uniqueId val="{0000000B-494C-441F-8C27-3C12E069525C}"/>
            </c:ext>
          </c:extLst>
        </c:ser>
        <c:ser>
          <c:idx val="6"/>
          <c:order val="6"/>
          <c:spPr>
            <a:pattFill prst="pct90">
              <a:fgClr>
                <a:srgbClr val="33CCCC"/>
              </a:fgClr>
              <a:bgClr>
                <a:sysClr val="window" lastClr="FFFFFF"/>
              </a:bgClr>
            </a:pattFill>
          </c:spPr>
          <c:invertIfNegative val="0"/>
          <c:cat>
            <c:strRef>
              <c:f>'Prevention funding cascade'!$C$3:$C$9</c:f>
              <c:strCache>
                <c:ptCount val="7"/>
                <c:pt idx="0">
                  <c:v> Total prevention spending </c:v>
                </c:pt>
                <c:pt idx="1">
                  <c:v> Key populations prevention spending </c:v>
                </c:pt>
                <c:pt idx="2">
                  <c:v> Spending on people who inject drugs</c:v>
                </c:pt>
                <c:pt idx="3">
                  <c:v> Spending on sex workers and clients</c:v>
                </c:pt>
                <c:pt idx="4">
                  <c:v> Spending on men who have sex with men</c:v>
                </c:pt>
                <c:pt idx="5">
                  <c:v> Spending on transgender people</c:v>
                </c:pt>
                <c:pt idx="6">
                  <c:v> Spending on prisoners</c:v>
                </c:pt>
              </c:strCache>
            </c:strRef>
          </c:cat>
          <c:val>
            <c:numRef>
              <c:f>'Prevention funding cascade'!$J$3:$J$9</c:f>
              <c:numCache>
                <c:formatCode>General</c:formatCode>
                <c:ptCount val="7"/>
                <c:pt idx="6" formatCode="_-* #,##0_-;\-* #,##0_-;_-* &quot;-&quot;??_-;_-@_-">
                  <c:v>4911656.46</c:v>
                </c:pt>
              </c:numCache>
            </c:numRef>
          </c:val>
          <c:extLst>
            <c:ext xmlns:c16="http://schemas.microsoft.com/office/drawing/2014/chart" uri="{C3380CC4-5D6E-409C-BE32-E72D297353CC}">
              <c16:uniqueId val="{00000000-AE65-43F5-99A5-950C5B330C80}"/>
            </c:ext>
          </c:extLst>
        </c:ser>
        <c:dLbls>
          <c:showLegendKey val="0"/>
          <c:showVal val="0"/>
          <c:showCatName val="0"/>
          <c:showSerName val="0"/>
          <c:showPercent val="0"/>
          <c:showBubbleSize val="0"/>
        </c:dLbls>
        <c:gapWidth val="110"/>
        <c:overlap val="100"/>
        <c:axId val="137538176"/>
        <c:axId val="137830784"/>
      </c:barChart>
      <c:catAx>
        <c:axId val="137538176"/>
        <c:scaling>
          <c:orientation val="minMax"/>
        </c:scaling>
        <c:delete val="0"/>
        <c:axPos val="b"/>
        <c:numFmt formatCode="General" sourceLinked="0"/>
        <c:majorTickMark val="out"/>
        <c:minorTickMark val="none"/>
        <c:tickLblPos val="nextTo"/>
        <c:crossAx val="137830784"/>
        <c:crosses val="autoZero"/>
        <c:auto val="1"/>
        <c:lblAlgn val="ctr"/>
        <c:lblOffset val="100"/>
        <c:noMultiLvlLbl val="0"/>
      </c:catAx>
      <c:valAx>
        <c:axId val="137830784"/>
        <c:scaling>
          <c:orientation val="minMax"/>
          <c:max val="1250000000"/>
          <c:min val="0"/>
        </c:scaling>
        <c:delete val="0"/>
        <c:axPos val="l"/>
        <c:numFmt formatCode="_-* #,##0_-;\-* #,##0_-;_-* &quot;-&quot;??_-;_-@_-" sourceLinked="1"/>
        <c:majorTickMark val="out"/>
        <c:minorTickMark val="none"/>
        <c:tickLblPos val="nextTo"/>
        <c:spPr>
          <a:ln>
            <a:noFill/>
          </a:ln>
        </c:spPr>
        <c:crossAx val="137538176"/>
        <c:crosses val="autoZero"/>
        <c:crossBetween val="between"/>
        <c:majorUnit val="1250000000"/>
        <c:dispUnits>
          <c:builtInUnit val="millions"/>
          <c:dispUnitsLbl>
            <c:layout>
              <c:manualLayout>
                <c:xMode val="edge"/>
                <c:yMode val="edge"/>
                <c:x val="5.048410615339749E-2"/>
                <c:y val="0.23662833449983611"/>
              </c:manualLayout>
            </c:layout>
            <c:tx>
              <c:rich>
                <a:bodyPr/>
                <a:lstStyle/>
                <a:p>
                  <a:pPr>
                    <a:defRPr/>
                  </a:pPr>
                  <a:r>
                    <a:rPr lang="en-GB"/>
                    <a:t>Million THB</a:t>
                  </a:r>
                </a:p>
              </c:rich>
            </c:tx>
          </c:dispUnitsLbl>
        </c:dispUnits>
      </c:valAx>
    </c:plotArea>
    <c:plotVisOnly val="1"/>
    <c:dispBlanksAs val="gap"/>
    <c:showDLblsOverMax val="0"/>
  </c:chart>
  <c:txPr>
    <a:bodyPr/>
    <a:lstStyle/>
    <a:p>
      <a:pPr>
        <a:defRPr sz="1200" b="1">
          <a:latin typeface="Arial Nova" panose="020B0504020202020204"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84212291031188669"/>
          <c:h val="0.67206387025659364"/>
        </c:manualLayout>
      </c:layout>
      <c:barChart>
        <c:barDir val="col"/>
        <c:grouping val="stacked"/>
        <c:varyColors val="0"/>
        <c:ser>
          <c:idx val="2"/>
          <c:order val="1"/>
          <c:tx>
            <c:strRef>
              <c:f>'Financing source'!$C$1</c:f>
              <c:strCache>
                <c:ptCount val="1"/>
                <c:pt idx="0">
                  <c:v>International funding</c:v>
                </c:pt>
              </c:strCache>
            </c:strRef>
          </c:tx>
          <c:spPr>
            <a:solidFill>
              <a:srgbClr val="FF5050"/>
            </a:solidFill>
            <a:ln>
              <a:no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BF-46DD-8D61-921153911359}"/>
                </c:ext>
              </c:extLst>
            </c:dLbl>
            <c:dLbl>
              <c:idx val="12"/>
              <c:tx>
                <c:rich>
                  <a:bodyPr/>
                  <a:lstStyle/>
                  <a:p>
                    <a:r>
                      <a:rPr lang="en-US"/>
                      <a:t>$24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BBF-46DD-8D61-921153911359}"/>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'Financing source'!$A$2:$A$12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'Financing source'!$C$2:$C$12</c:f>
              <c:numCache>
                <c:formatCode>_(* #,##0_);_(* \(#,##0\);_(* "-"??_);_(@_)</c:formatCode>
                <c:ptCount val="11"/>
                <c:pt idx="0">
                  <c:v>34544021.210000001</c:v>
                </c:pt>
                <c:pt idx="1">
                  <c:v>30508990.899999999</c:v>
                </c:pt>
                <c:pt idx="2">
                  <c:v>13986791.210000001</c:v>
                </c:pt>
                <c:pt idx="3">
                  <c:v>35926668.100000001</c:v>
                </c:pt>
                <c:pt idx="4">
                  <c:v>46643420.640000001</c:v>
                </c:pt>
                <c:pt idx="5">
                  <c:v>28969017.309999999</c:v>
                </c:pt>
                <c:pt idx="6">
                  <c:v>30516720.670000002</c:v>
                </c:pt>
                <c:pt idx="8">
                  <c:v>28241654.129032258</c:v>
                </c:pt>
                <c:pt idx="10">
                  <c:v>29520766.773162939</c:v>
                </c:pt>
              </c:numCache>
            </c:numRef>
          </c:val>
          <c:extLst>
            <c:ext xmlns:c16="http://schemas.microsoft.com/office/drawing/2014/chart" uri="{C3380CC4-5D6E-409C-BE32-E72D297353CC}">
              <c16:uniqueId val="{00000002-CBBF-46DD-8D61-921153911359}"/>
            </c:ext>
          </c:extLst>
        </c:ser>
        <c:ser>
          <c:idx val="1"/>
          <c:order val="2"/>
          <c:tx>
            <c:strRef>
              <c:f>'Financing source'!$D$1</c:f>
              <c:strCache>
                <c:ptCount val="1"/>
                <c:pt idx="0">
                  <c:v>Domestic funding</c:v>
                </c:pt>
              </c:strCache>
            </c:strRef>
          </c:tx>
          <c:spPr>
            <a:solidFill>
              <a:srgbClr val="33CCCC"/>
            </a:solidFill>
            <a:ln>
              <a:noFill/>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BF-46DD-8D61-921153911359}"/>
                </c:ext>
              </c:extLst>
            </c:dLbl>
            <c:dLbl>
              <c:idx val="12"/>
              <c:tx>
                <c:rich>
                  <a:bodyPr/>
                  <a:lstStyle/>
                  <a:p>
                    <a:r>
                      <a:rPr lang="en-US"/>
                      <a:t>$271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BBF-46DD-8D61-921153911359}"/>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'Financing source'!$A$2:$A$12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'Financing source'!$D$2:$D$12</c:f>
              <c:numCache>
                <c:formatCode>_(* #,##0_);_(* \(#,##0\);_(* "-"??_);_(@_)</c:formatCode>
                <c:ptCount val="11"/>
                <c:pt idx="0">
                  <c:v>165100509.40000001</c:v>
                </c:pt>
                <c:pt idx="1">
                  <c:v>178614123</c:v>
                </c:pt>
                <c:pt idx="2">
                  <c:v>195119742.69999999</c:v>
                </c:pt>
                <c:pt idx="3">
                  <c:v>200251008.59999999</c:v>
                </c:pt>
                <c:pt idx="4">
                  <c:v>269161585.60000002</c:v>
                </c:pt>
                <c:pt idx="5">
                  <c:v>253666819.19999999</c:v>
                </c:pt>
                <c:pt idx="6">
                  <c:v>256685665.90000001</c:v>
                </c:pt>
                <c:pt idx="8">
                  <c:v>237820555.16129032</c:v>
                </c:pt>
                <c:pt idx="10">
                  <c:v>238849840.25559106</c:v>
                </c:pt>
              </c:numCache>
            </c:numRef>
          </c:val>
          <c:extLst>
            <c:ext xmlns:c16="http://schemas.microsoft.com/office/drawing/2014/chart" uri="{C3380CC4-5D6E-409C-BE32-E72D297353CC}">
              <c16:uniqueId val="{00000005-CBBF-46DD-8D61-921153911359}"/>
            </c:ext>
          </c:extLst>
        </c:ser>
        <c:dLbls>
          <c:showLegendKey val="0"/>
          <c:showVal val="0"/>
          <c:showCatName val="0"/>
          <c:showSerName val="0"/>
          <c:showPercent val="0"/>
          <c:showBubbleSize val="0"/>
        </c:dLbls>
        <c:gapWidth val="150"/>
        <c:overlap val="100"/>
        <c:axId val="138463488"/>
        <c:axId val="138469376"/>
      </c:barChart>
      <c:lineChart>
        <c:grouping val="standard"/>
        <c:varyColors val="0"/>
        <c:ser>
          <c:idx val="0"/>
          <c:order val="0"/>
          <c:tx>
            <c:strRef>
              <c:f>'Financing source'!$B$1</c:f>
              <c:strCache>
                <c:ptCount val="1"/>
                <c:pt idx="0">
                  <c:v>Total AIDS spending</c:v>
                </c:pt>
              </c:strCache>
            </c:strRef>
          </c:tx>
          <c:spPr>
            <a:ln w="38100">
              <a:solidFill>
                <a:srgbClr val="00AEEF"/>
              </a:solidFill>
            </a:ln>
          </c:spPr>
          <c:marker>
            <c:symbol val="circle"/>
            <c:size val="8"/>
            <c:spPr>
              <a:solidFill>
                <a:srgbClr val="00AEEF"/>
              </a:solidFill>
              <a:ln>
                <a:noFill/>
              </a:ln>
            </c:spPr>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BF-46DD-8D61-921153911359}"/>
                </c:ext>
              </c:extLst>
            </c:dLbl>
            <c:dLbl>
              <c:idx val="12"/>
              <c:tx>
                <c:rich>
                  <a:bodyPr/>
                  <a:lstStyle/>
                  <a:p>
                    <a:r>
                      <a:rPr lang="en-US"/>
                      <a:t>$296 M</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BBF-46DD-8D61-921153911359}"/>
                </c:ext>
              </c:extLst>
            </c:dLbl>
            <c:numFmt formatCode="&quot;$&quot;#,##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'Financing source'!$A$2:$A$12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'Financing source'!$B$2:$B$12</c:f>
              <c:numCache>
                <c:formatCode>_(* #,##0_);_(* \(#,##0\);_(* "-"??_);_(@_)</c:formatCode>
                <c:ptCount val="11"/>
                <c:pt idx="0">
                  <c:v>199644528</c:v>
                </c:pt>
                <c:pt idx="1">
                  <c:v>209123120</c:v>
                </c:pt>
                <c:pt idx="2">
                  <c:v>209106528</c:v>
                </c:pt>
                <c:pt idx="3">
                  <c:v>236177680</c:v>
                </c:pt>
                <c:pt idx="4">
                  <c:v>315804992</c:v>
                </c:pt>
                <c:pt idx="5">
                  <c:v>282635840</c:v>
                </c:pt>
                <c:pt idx="6">
                  <c:v>287202400</c:v>
                </c:pt>
                <c:pt idx="8">
                  <c:v>266062209.29032257</c:v>
                </c:pt>
                <c:pt idx="10">
                  <c:v>268370607.028754</c:v>
                </c:pt>
              </c:numCache>
            </c:numRef>
          </c:val>
          <c:smooth val="1"/>
          <c:extLst>
            <c:ext xmlns:c16="http://schemas.microsoft.com/office/drawing/2014/chart" uri="{C3380CC4-5D6E-409C-BE32-E72D297353CC}">
              <c16:uniqueId val="{00000008-CBBF-46DD-8D61-921153911359}"/>
            </c:ext>
          </c:extLst>
        </c:ser>
        <c:dLbls>
          <c:showLegendKey val="0"/>
          <c:showVal val="0"/>
          <c:showCatName val="0"/>
          <c:showSerName val="0"/>
          <c:showPercent val="0"/>
          <c:showBubbleSize val="0"/>
        </c:dLbls>
        <c:marker val="1"/>
        <c:smooth val="0"/>
        <c:axId val="138463488"/>
        <c:axId val="138469376"/>
      </c:lineChart>
      <c:catAx>
        <c:axId val="138463488"/>
        <c:scaling>
          <c:orientation val="minMax"/>
        </c:scaling>
        <c:delete val="0"/>
        <c:axPos val="b"/>
        <c:numFmt formatCode="General" sourceLinked="1"/>
        <c:majorTickMark val="out"/>
        <c:minorTickMark val="none"/>
        <c:tickLblPos val="nextTo"/>
        <c:crossAx val="138469376"/>
        <c:crosses val="autoZero"/>
        <c:auto val="1"/>
        <c:lblAlgn val="ctr"/>
        <c:lblOffset val="100"/>
        <c:noMultiLvlLbl val="0"/>
      </c:catAx>
      <c:valAx>
        <c:axId val="138469376"/>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8463488"/>
        <c:crosses val="autoZero"/>
        <c:crossBetween val="between"/>
        <c:majorUnit val="50000000"/>
        <c:dispUnits>
          <c:builtInUnit val="millions"/>
          <c:dispUnitsLbl>
            <c:layout>
              <c:manualLayout>
                <c:xMode val="edge"/>
                <c:yMode val="edge"/>
                <c:x val="1.8026175782081294E-2"/>
                <c:y val="0.10407672554980969"/>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77744321785181869"/>
          <c:h val="9.8968304285131231E-2"/>
        </c:manualLayout>
      </c:layout>
      <c:overlay val="0"/>
    </c:legend>
    <c:plotVisOnly val="1"/>
    <c:dispBlanksAs val="span"/>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92846729049"/>
          <c:y val="4.5571217491948535E-2"/>
          <c:w val="0.75117215989594222"/>
          <c:h val="0.77112632107427248"/>
        </c:manualLayout>
      </c:layout>
      <c:lineChart>
        <c:grouping val="standard"/>
        <c:varyColors val="0"/>
        <c:ser>
          <c:idx val="0"/>
          <c:order val="0"/>
          <c:tx>
            <c:strRef>
              <c:f>'AIDS Spending by source'!$A$6</c:f>
              <c:strCache>
                <c:ptCount val="1"/>
                <c:pt idx="0">
                  <c:v>Total AIDS spending</c:v>
                </c:pt>
              </c:strCache>
            </c:strRef>
          </c:tx>
          <c:spPr>
            <a:ln w="38100">
              <a:solidFill>
                <a:srgbClr val="00AEEF"/>
              </a:solidFill>
            </a:ln>
          </c:spPr>
          <c:marker>
            <c:symbol val="diamond"/>
            <c:size val="11"/>
            <c:spPr>
              <a:solidFill>
                <a:srgbClr val="00AEEF"/>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source'!$B$6:$H$6</c:f>
              <c:numCache>
                <c:formatCode>_(* #,##0_);_(* \(#,##0\);_(* "-"??_);_(@_)</c:formatCode>
                <c:ptCount val="7"/>
                <c:pt idx="0">
                  <c:v>199644528</c:v>
                </c:pt>
                <c:pt idx="1">
                  <c:v>209123120</c:v>
                </c:pt>
                <c:pt idx="2">
                  <c:v>209106528</c:v>
                </c:pt>
                <c:pt idx="3">
                  <c:v>236177680</c:v>
                </c:pt>
                <c:pt idx="4">
                  <c:v>315804992</c:v>
                </c:pt>
                <c:pt idx="5">
                  <c:v>282635840</c:v>
                </c:pt>
                <c:pt idx="6">
                  <c:v>287202400</c:v>
                </c:pt>
              </c:numCache>
            </c:numRef>
          </c:val>
          <c:smooth val="0"/>
          <c:extLst>
            <c:ext xmlns:c16="http://schemas.microsoft.com/office/drawing/2014/chart" uri="{C3380CC4-5D6E-409C-BE32-E72D297353CC}">
              <c16:uniqueId val="{00000001-0778-487E-9235-701828A2AE32}"/>
            </c:ext>
          </c:extLst>
        </c:ser>
        <c:ser>
          <c:idx val="1"/>
          <c:order val="1"/>
          <c:tx>
            <c:strRef>
              <c:f>'AIDS Spending by source'!$A$7</c:f>
              <c:strCache>
                <c:ptCount val="1"/>
                <c:pt idx="0">
                  <c:v>Bilateral</c:v>
                </c:pt>
              </c:strCache>
            </c:strRef>
          </c:tx>
          <c:spPr>
            <a:ln w="38100">
              <a:solidFill>
                <a:srgbClr val="E31837"/>
              </a:solidFill>
            </a:ln>
          </c:spPr>
          <c:marker>
            <c:symbol val="square"/>
            <c:size val="11"/>
            <c:spPr>
              <a:solidFill>
                <a:srgbClr val="E31837"/>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source'!$B$7:$H$7</c:f>
              <c:numCache>
                <c:formatCode>_(* #,##0_);_(* \(#,##0\);_(* "-"??_);_(@_)</c:formatCode>
                <c:ptCount val="7"/>
                <c:pt idx="0">
                  <c:v>1086062</c:v>
                </c:pt>
                <c:pt idx="1">
                  <c:v>2424729</c:v>
                </c:pt>
                <c:pt idx="2">
                  <c:v>1942389</c:v>
                </c:pt>
                <c:pt idx="3">
                  <c:v>7071757</c:v>
                </c:pt>
                <c:pt idx="4">
                  <c:v>8140869</c:v>
                </c:pt>
                <c:pt idx="5">
                  <c:v>1028559</c:v>
                </c:pt>
                <c:pt idx="6">
                  <c:v>1863515</c:v>
                </c:pt>
              </c:numCache>
            </c:numRef>
          </c:val>
          <c:smooth val="0"/>
          <c:extLst>
            <c:ext xmlns:c16="http://schemas.microsoft.com/office/drawing/2014/chart" uri="{C3380CC4-5D6E-409C-BE32-E72D297353CC}">
              <c16:uniqueId val="{00000003-0778-487E-9235-701828A2AE32}"/>
            </c:ext>
          </c:extLst>
        </c:ser>
        <c:ser>
          <c:idx val="2"/>
          <c:order val="2"/>
          <c:tx>
            <c:strRef>
              <c:f>'AIDS Spending by source'!$A$8</c:f>
              <c:strCache>
                <c:ptCount val="1"/>
                <c:pt idx="0">
                  <c:v>Global Funding</c:v>
                </c:pt>
              </c:strCache>
            </c:strRef>
          </c:tx>
          <c:spPr>
            <a:ln w="38100">
              <a:solidFill>
                <a:srgbClr val="88C540"/>
              </a:solidFill>
            </a:ln>
          </c:spPr>
          <c:marker>
            <c:symbol val="triangle"/>
            <c:size val="11"/>
            <c:spPr>
              <a:solidFill>
                <a:srgbClr val="88C540"/>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source'!$B$8:$H$8</c:f>
              <c:numCache>
                <c:formatCode>_(* #,##0_);_(* \(#,##0\);_(* "-"??_);_(@_)</c:formatCode>
                <c:ptCount val="7"/>
                <c:pt idx="0">
                  <c:v>31868075.260000002</c:v>
                </c:pt>
                <c:pt idx="1">
                  <c:v>27052046.68</c:v>
                </c:pt>
                <c:pt idx="2">
                  <c:v>10735811.970000001</c:v>
                </c:pt>
                <c:pt idx="3">
                  <c:v>26021888.149999999</c:v>
                </c:pt>
                <c:pt idx="4">
                  <c:v>35522189.969999999</c:v>
                </c:pt>
                <c:pt idx="5">
                  <c:v>26966164.09</c:v>
                </c:pt>
                <c:pt idx="6">
                  <c:v>27326826.399999999</c:v>
                </c:pt>
              </c:numCache>
            </c:numRef>
          </c:val>
          <c:smooth val="0"/>
          <c:extLst>
            <c:ext xmlns:c16="http://schemas.microsoft.com/office/drawing/2014/chart" uri="{C3380CC4-5D6E-409C-BE32-E72D297353CC}">
              <c16:uniqueId val="{00000005-0778-487E-9235-701828A2AE32}"/>
            </c:ext>
          </c:extLst>
        </c:ser>
        <c:ser>
          <c:idx val="3"/>
          <c:order val="3"/>
          <c:tx>
            <c:strRef>
              <c:f>'AIDS Spending by source'!$A$9</c:f>
              <c:strCache>
                <c:ptCount val="1"/>
                <c:pt idx="0">
                  <c:v>Domestic Funding</c:v>
                </c:pt>
              </c:strCache>
            </c:strRef>
          </c:tx>
          <c:spPr>
            <a:ln w="38100">
              <a:solidFill>
                <a:srgbClr val="F78E1E"/>
              </a:solidFill>
            </a:ln>
          </c:spPr>
          <c:marker>
            <c:spPr>
              <a:solidFill>
                <a:srgbClr val="F78E1E"/>
              </a:solidFill>
              <a:ln>
                <a:solidFill>
                  <a:sysClr val="window" lastClr="FFFFF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78-487E-9235-701828A2AE32}"/>
                </c:ext>
              </c:extLst>
            </c:dLbl>
            <c:numFmt formatCode="[$$-409]#,##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source'!$B$5:$H$5</c:f>
              <c:strCache>
                <c:ptCount val="7"/>
                <c:pt idx="0">
                  <c:v>2007</c:v>
                </c:pt>
                <c:pt idx="1">
                  <c:v>2008</c:v>
                </c:pt>
                <c:pt idx="2">
                  <c:v>2009</c:v>
                </c:pt>
                <c:pt idx="3">
                  <c:v>2010</c:v>
                </c:pt>
                <c:pt idx="4">
                  <c:v>2011</c:v>
                </c:pt>
                <c:pt idx="5">
                  <c:v>2012</c:v>
                </c:pt>
                <c:pt idx="6">
                  <c:v>2013</c:v>
                </c:pt>
              </c:strCache>
            </c:strRef>
          </c:cat>
          <c:val>
            <c:numRef>
              <c:f>'AIDS Spending by source'!$B$9:$H$9</c:f>
              <c:numCache>
                <c:formatCode>_(* #,##0_);_(* \(#,##0\);_(* "-"??_);_(@_)</c:formatCode>
                <c:ptCount val="7"/>
                <c:pt idx="0">
                  <c:v>165100509.40000001</c:v>
                </c:pt>
                <c:pt idx="1">
                  <c:v>178614123</c:v>
                </c:pt>
                <c:pt idx="2">
                  <c:v>195119742.69999999</c:v>
                </c:pt>
                <c:pt idx="3">
                  <c:v>200251008.59999999</c:v>
                </c:pt>
                <c:pt idx="4">
                  <c:v>269161585.60000002</c:v>
                </c:pt>
                <c:pt idx="5">
                  <c:v>253666819.19999999</c:v>
                </c:pt>
                <c:pt idx="6">
                  <c:v>256685665.90000001</c:v>
                </c:pt>
              </c:numCache>
            </c:numRef>
          </c:val>
          <c:smooth val="0"/>
          <c:extLst>
            <c:ext xmlns:c16="http://schemas.microsoft.com/office/drawing/2014/chart" uri="{C3380CC4-5D6E-409C-BE32-E72D297353CC}">
              <c16:uniqueId val="{00000007-0778-487E-9235-701828A2AE32}"/>
            </c:ext>
          </c:extLst>
        </c:ser>
        <c:dLbls>
          <c:showLegendKey val="0"/>
          <c:showVal val="0"/>
          <c:showCatName val="0"/>
          <c:showSerName val="0"/>
          <c:showPercent val="0"/>
          <c:showBubbleSize val="0"/>
        </c:dLbls>
        <c:marker val="1"/>
        <c:smooth val="0"/>
        <c:axId val="138520448"/>
        <c:axId val="138521984"/>
      </c:lineChart>
      <c:catAx>
        <c:axId val="138520448"/>
        <c:scaling>
          <c:orientation val="minMax"/>
        </c:scaling>
        <c:delete val="0"/>
        <c:axPos val="b"/>
        <c:numFmt formatCode="General" sourceLinked="0"/>
        <c:majorTickMark val="out"/>
        <c:minorTickMark val="none"/>
        <c:tickLblPos val="nextTo"/>
        <c:crossAx val="138521984"/>
        <c:crosses val="autoZero"/>
        <c:auto val="1"/>
        <c:lblAlgn val="ctr"/>
        <c:lblOffset val="100"/>
        <c:noMultiLvlLbl val="0"/>
      </c:catAx>
      <c:valAx>
        <c:axId val="1385219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8520448"/>
        <c:crosses val="autoZero"/>
        <c:crossBetween val="between"/>
      </c:valAx>
    </c:plotArea>
    <c:legend>
      <c:legendPos val="b"/>
      <c:layout>
        <c:manualLayout>
          <c:xMode val="edge"/>
          <c:yMode val="edge"/>
          <c:x val="4.5045039719438732E-4"/>
          <c:y val="0.91820350581177357"/>
          <c:w val="0.99954954960280562"/>
          <c:h val="6.393935133108361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2766324905776"/>
          <c:y val="9.5317772518593719E-2"/>
          <c:w val="0.75547188866375292"/>
          <c:h val="0.60909308372906223"/>
        </c:manualLayout>
      </c:layout>
      <c:barChart>
        <c:barDir val="col"/>
        <c:grouping val="clustered"/>
        <c:varyColors val="0"/>
        <c:ser>
          <c:idx val="0"/>
          <c:order val="0"/>
          <c:tx>
            <c:strRef>
              <c:f>knowledge_KP!$A$4</c:f>
              <c:strCache>
                <c:ptCount val="1"/>
                <c:pt idx="0">
                  <c:v>Total</c:v>
                </c:pt>
              </c:strCache>
            </c:strRef>
          </c:tx>
          <c:spPr>
            <a:solidFill>
              <a:srgbClr val="00CCFF"/>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knowledge_KP!$B$2:$F$3</c:f>
              <c:multiLvlStrCache>
                <c:ptCount val="5"/>
                <c:lvl>
                  <c:pt idx="0">
                    <c:v>2007</c:v>
                  </c:pt>
                  <c:pt idx="1">
                    <c:v>2007</c:v>
                  </c:pt>
                  <c:pt idx="2">
                    <c:v>2009</c:v>
                  </c:pt>
                  <c:pt idx="3">
                    <c:v>2007</c:v>
                  </c:pt>
                  <c:pt idx="4">
                    <c:v>2009</c:v>
                  </c:pt>
                </c:lvl>
                <c:lvl>
                  <c:pt idx="0">
                    <c:v>PWID</c:v>
                  </c:pt>
                  <c:pt idx="1">
                    <c:v>SW</c:v>
                  </c:pt>
                  <c:pt idx="3">
                    <c:v>MSM</c:v>
                  </c:pt>
                </c:lvl>
              </c:multiLvlStrCache>
            </c:multiLvlStrRef>
          </c:cat>
          <c:val>
            <c:numRef>
              <c:f>knowledge_KP!$B$4:$F$4</c:f>
              <c:numCache>
                <c:formatCode>General</c:formatCode>
                <c:ptCount val="5"/>
                <c:pt idx="0">
                  <c:v>49.1</c:v>
                </c:pt>
                <c:pt idx="1">
                  <c:v>28.4</c:v>
                </c:pt>
                <c:pt idx="2">
                  <c:v>38.299999999999997</c:v>
                </c:pt>
                <c:pt idx="3">
                  <c:v>25.3</c:v>
                </c:pt>
                <c:pt idx="4">
                  <c:v>25.5</c:v>
                </c:pt>
              </c:numCache>
            </c:numRef>
          </c:val>
          <c:extLst>
            <c:ext xmlns:c16="http://schemas.microsoft.com/office/drawing/2014/chart" uri="{C3380CC4-5D6E-409C-BE32-E72D297353CC}">
              <c16:uniqueId val="{00000000-4712-47FA-BC75-662197BA5800}"/>
            </c:ext>
          </c:extLst>
        </c:ser>
        <c:dLbls>
          <c:showLegendKey val="0"/>
          <c:showVal val="0"/>
          <c:showCatName val="0"/>
          <c:showSerName val="0"/>
          <c:showPercent val="0"/>
          <c:showBubbleSize val="0"/>
        </c:dLbls>
        <c:gapWidth val="150"/>
        <c:overlap val="100"/>
        <c:axId val="138685824"/>
        <c:axId val="138708096"/>
      </c:barChart>
      <c:lineChart>
        <c:grouping val="standard"/>
        <c:varyColors val="0"/>
        <c:ser>
          <c:idx val="1"/>
          <c:order val="1"/>
          <c:tx>
            <c:strRef>
              <c:f>knowledge_KP!$A$5</c:f>
              <c:strCache>
                <c:ptCount val="1"/>
                <c:pt idx="0">
                  <c:v>MSW</c:v>
                </c:pt>
              </c:strCache>
            </c:strRef>
          </c:tx>
          <c:spPr>
            <a:ln>
              <a:noFill/>
            </a:ln>
          </c:spPr>
          <c:marker>
            <c:symbol val="square"/>
            <c:size val="14"/>
            <c:spPr>
              <a:solidFill>
                <a:srgbClr val="E31837"/>
              </a:solidFill>
              <a:ln>
                <a:noFill/>
              </a:ln>
            </c:spPr>
          </c:marker>
          <c:dLbls>
            <c:spPr>
              <a:noFill/>
              <a:ln>
                <a:noFill/>
              </a:ln>
              <a:effectLst/>
            </c:spPr>
            <c:txPr>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knowledge_KP!$B$2:$F$3</c:f>
              <c:multiLvlStrCache>
                <c:ptCount val="5"/>
                <c:lvl>
                  <c:pt idx="0">
                    <c:v>2007</c:v>
                  </c:pt>
                  <c:pt idx="1">
                    <c:v>2007</c:v>
                  </c:pt>
                  <c:pt idx="2">
                    <c:v>2009</c:v>
                  </c:pt>
                  <c:pt idx="3">
                    <c:v>2007</c:v>
                  </c:pt>
                  <c:pt idx="4">
                    <c:v>2009</c:v>
                  </c:pt>
                </c:lvl>
                <c:lvl>
                  <c:pt idx="0">
                    <c:v>PWID</c:v>
                  </c:pt>
                  <c:pt idx="1">
                    <c:v>SW</c:v>
                  </c:pt>
                  <c:pt idx="3">
                    <c:v>MSM</c:v>
                  </c:pt>
                </c:lvl>
              </c:multiLvlStrCache>
            </c:multiLvlStrRef>
          </c:cat>
          <c:val>
            <c:numRef>
              <c:f>knowledge_KP!$B$5:$F$5</c:f>
              <c:numCache>
                <c:formatCode>General</c:formatCode>
                <c:ptCount val="5"/>
                <c:pt idx="1">
                  <c:v>23</c:v>
                </c:pt>
                <c:pt idx="2">
                  <c:v>29</c:v>
                </c:pt>
              </c:numCache>
            </c:numRef>
          </c:val>
          <c:smooth val="0"/>
          <c:extLst>
            <c:ext xmlns:c16="http://schemas.microsoft.com/office/drawing/2014/chart" uri="{C3380CC4-5D6E-409C-BE32-E72D297353CC}">
              <c16:uniqueId val="{00000001-4712-47FA-BC75-662197BA5800}"/>
            </c:ext>
          </c:extLst>
        </c:ser>
        <c:ser>
          <c:idx val="2"/>
          <c:order val="2"/>
          <c:tx>
            <c:strRef>
              <c:f>knowledge_KP!$A$6</c:f>
              <c:strCache>
                <c:ptCount val="1"/>
                <c:pt idx="0">
                  <c:v>FSW</c:v>
                </c:pt>
              </c:strCache>
            </c:strRef>
          </c:tx>
          <c:spPr>
            <a:ln>
              <a:noFill/>
            </a:ln>
          </c:spPr>
          <c:marker>
            <c:symbol val="circle"/>
            <c:size val="14"/>
            <c:spPr>
              <a:solidFill>
                <a:srgbClr val="F78E1E"/>
              </a:solidFill>
              <a:ln>
                <a:noFill/>
              </a:ln>
            </c:spPr>
          </c:marker>
          <c:dLbls>
            <c:spPr>
              <a:noFill/>
              <a:ln>
                <a:noFill/>
              </a:ln>
              <a:effectLst/>
            </c:spPr>
            <c:txPr>
              <a:bodyPr/>
              <a:lstStyle/>
              <a:p>
                <a:pPr>
                  <a:defRPr>
                    <a:solidFill>
                      <a:srgbClr val="F78E1E"/>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knowledge_KP!$B$2:$F$3</c:f>
              <c:multiLvlStrCache>
                <c:ptCount val="5"/>
                <c:lvl>
                  <c:pt idx="0">
                    <c:v>2007</c:v>
                  </c:pt>
                  <c:pt idx="1">
                    <c:v>2007</c:v>
                  </c:pt>
                  <c:pt idx="2">
                    <c:v>2009</c:v>
                  </c:pt>
                  <c:pt idx="3">
                    <c:v>2007</c:v>
                  </c:pt>
                  <c:pt idx="4">
                    <c:v>2009</c:v>
                  </c:pt>
                </c:lvl>
                <c:lvl>
                  <c:pt idx="0">
                    <c:v>PWID</c:v>
                  </c:pt>
                  <c:pt idx="1">
                    <c:v>SW</c:v>
                  </c:pt>
                  <c:pt idx="3">
                    <c:v>MSM</c:v>
                  </c:pt>
                </c:lvl>
              </c:multiLvlStrCache>
            </c:multiLvlStrRef>
          </c:cat>
          <c:val>
            <c:numRef>
              <c:f>knowledge_KP!$B$6:$F$6</c:f>
              <c:numCache>
                <c:formatCode>General</c:formatCode>
                <c:ptCount val="5"/>
                <c:pt idx="1">
                  <c:v>29</c:v>
                </c:pt>
                <c:pt idx="2">
                  <c:v>41</c:v>
                </c:pt>
              </c:numCache>
            </c:numRef>
          </c:val>
          <c:smooth val="0"/>
          <c:extLst>
            <c:ext xmlns:c16="http://schemas.microsoft.com/office/drawing/2014/chart" uri="{C3380CC4-5D6E-409C-BE32-E72D297353CC}">
              <c16:uniqueId val="{00000002-4712-47FA-BC75-662197BA5800}"/>
            </c:ext>
          </c:extLst>
        </c:ser>
        <c:dLbls>
          <c:showLegendKey val="0"/>
          <c:showVal val="0"/>
          <c:showCatName val="0"/>
          <c:showSerName val="0"/>
          <c:showPercent val="0"/>
          <c:showBubbleSize val="0"/>
        </c:dLbls>
        <c:marker val="1"/>
        <c:smooth val="0"/>
        <c:axId val="138685824"/>
        <c:axId val="138708096"/>
      </c:lineChart>
      <c:catAx>
        <c:axId val="138685824"/>
        <c:scaling>
          <c:orientation val="minMax"/>
        </c:scaling>
        <c:delete val="0"/>
        <c:axPos val="b"/>
        <c:numFmt formatCode="General" sourceLinked="1"/>
        <c:majorTickMark val="out"/>
        <c:minorTickMark val="none"/>
        <c:tickLblPos val="nextTo"/>
        <c:crossAx val="138708096"/>
        <c:crosses val="autoZero"/>
        <c:auto val="1"/>
        <c:lblAlgn val="ctr"/>
        <c:lblOffset val="100"/>
        <c:noMultiLvlLbl val="0"/>
      </c:catAx>
      <c:valAx>
        <c:axId val="138708096"/>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2.654866948311738E-2"/>
              <c:y val="5.7220677149633213E-2"/>
            </c:manualLayout>
          </c:layout>
          <c:overlay val="0"/>
        </c:title>
        <c:numFmt formatCode="General" sourceLinked="1"/>
        <c:majorTickMark val="out"/>
        <c:minorTickMark val="none"/>
        <c:tickLblPos val="nextTo"/>
        <c:crossAx val="138685824"/>
        <c:crosses val="autoZero"/>
        <c:crossBetween val="between"/>
        <c:majorUnit val="20"/>
      </c:valAx>
    </c:plotArea>
    <c:legend>
      <c:legendPos val="b"/>
      <c:layout>
        <c:manualLayout>
          <c:xMode val="edge"/>
          <c:yMode val="edge"/>
          <c:x val="0.12302370066851315"/>
          <c:y val="0.93187203702714161"/>
          <c:w val="0.73477855959183336"/>
          <c:h val="6.812796297285837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1562500000001"/>
          <c:y val="4.9980491479642224E-2"/>
          <c:w val="0.6601305555555555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1862</c:v>
                </c:pt>
                <c:pt idx="1">
                  <c:v>5965</c:v>
                </c:pt>
                <c:pt idx="2">
                  <c:v>11895</c:v>
                </c:pt>
                <c:pt idx="3">
                  <c:v>19043</c:v>
                </c:pt>
                <c:pt idx="4">
                  <c:v>27154</c:v>
                </c:pt>
                <c:pt idx="5">
                  <c:v>35378</c:v>
                </c:pt>
                <c:pt idx="6">
                  <c:v>43252</c:v>
                </c:pt>
                <c:pt idx="7">
                  <c:v>50236</c:v>
                </c:pt>
                <c:pt idx="8">
                  <c:v>56404</c:v>
                </c:pt>
                <c:pt idx="9">
                  <c:v>62089</c:v>
                </c:pt>
                <c:pt idx="10">
                  <c:v>65524</c:v>
                </c:pt>
                <c:pt idx="11">
                  <c:v>67385</c:v>
                </c:pt>
                <c:pt idx="12">
                  <c:v>67457</c:v>
                </c:pt>
                <c:pt idx="13">
                  <c:v>65282</c:v>
                </c:pt>
                <c:pt idx="14">
                  <c:v>60829</c:v>
                </c:pt>
                <c:pt idx="15">
                  <c:v>50972</c:v>
                </c:pt>
                <c:pt idx="16">
                  <c:v>41355</c:v>
                </c:pt>
                <c:pt idx="17">
                  <c:v>37822</c:v>
                </c:pt>
                <c:pt idx="18">
                  <c:v>36778</c:v>
                </c:pt>
                <c:pt idx="19">
                  <c:v>35432</c:v>
                </c:pt>
                <c:pt idx="20">
                  <c:v>34462</c:v>
                </c:pt>
                <c:pt idx="21">
                  <c:v>32569</c:v>
                </c:pt>
                <c:pt idx="22">
                  <c:v>31370</c:v>
                </c:pt>
                <c:pt idx="23">
                  <c:v>32348</c:v>
                </c:pt>
                <c:pt idx="24">
                  <c:v>31010</c:v>
                </c:pt>
                <c:pt idx="25">
                  <c:v>29769</c:v>
                </c:pt>
                <c:pt idx="26">
                  <c:v>28930</c:v>
                </c:pt>
                <c:pt idx="27">
                  <c:v>26400</c:v>
                </c:pt>
                <c:pt idx="28">
                  <c:v>22972</c:v>
                </c:pt>
                <c:pt idx="29">
                  <c:v>18634</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559</c:v>
                </c:pt>
                <c:pt idx="1">
                  <c:v>1741</c:v>
                </c:pt>
                <c:pt idx="2">
                  <c:v>3986</c:v>
                </c:pt>
                <c:pt idx="3">
                  <c:v>7442</c:v>
                </c:pt>
                <c:pt idx="4">
                  <c:v>12136</c:v>
                </c:pt>
                <c:pt idx="5">
                  <c:v>18058</c:v>
                </c:pt>
                <c:pt idx="6">
                  <c:v>24184</c:v>
                </c:pt>
                <c:pt idx="7">
                  <c:v>30526</c:v>
                </c:pt>
                <c:pt idx="8">
                  <c:v>36829</c:v>
                </c:pt>
                <c:pt idx="9">
                  <c:v>42696</c:v>
                </c:pt>
                <c:pt idx="10">
                  <c:v>47764</c:v>
                </c:pt>
                <c:pt idx="11">
                  <c:v>51434</c:v>
                </c:pt>
                <c:pt idx="12">
                  <c:v>52816</c:v>
                </c:pt>
                <c:pt idx="13">
                  <c:v>49698</c:v>
                </c:pt>
                <c:pt idx="14">
                  <c:v>44619</c:v>
                </c:pt>
                <c:pt idx="15">
                  <c:v>33602</c:v>
                </c:pt>
                <c:pt idx="16">
                  <c:v>23960</c:v>
                </c:pt>
                <c:pt idx="17">
                  <c:v>20032</c:v>
                </c:pt>
                <c:pt idx="18">
                  <c:v>18389</c:v>
                </c:pt>
                <c:pt idx="19">
                  <c:v>17480</c:v>
                </c:pt>
                <c:pt idx="20">
                  <c:v>17003</c:v>
                </c:pt>
                <c:pt idx="21">
                  <c:v>16555</c:v>
                </c:pt>
                <c:pt idx="22">
                  <c:v>15553</c:v>
                </c:pt>
                <c:pt idx="23">
                  <c:v>15297</c:v>
                </c:pt>
                <c:pt idx="24">
                  <c:v>14874</c:v>
                </c:pt>
                <c:pt idx="25">
                  <c:v>14035</c:v>
                </c:pt>
                <c:pt idx="26">
                  <c:v>13663</c:v>
                </c:pt>
                <c:pt idx="27">
                  <c:v>13183</c:v>
                </c:pt>
                <c:pt idx="28">
                  <c:v>12198</c:v>
                </c:pt>
                <c:pt idx="29">
                  <c:v>10498</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161472"/>
        <c:axId val="45167360"/>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14,000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C1E-44C7-A9E4-3A369EE20C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1307</c:v>
                </c:pt>
                <c:pt idx="1">
                  <c:v>4149</c:v>
                </c:pt>
                <c:pt idx="2">
                  <c:v>8258</c:v>
                </c:pt>
                <c:pt idx="3">
                  <c:v>13589</c:v>
                </c:pt>
                <c:pt idx="4">
                  <c:v>19740</c:v>
                </c:pt>
                <c:pt idx="5">
                  <c:v>26566</c:v>
                </c:pt>
                <c:pt idx="6">
                  <c:v>33673</c:v>
                </c:pt>
                <c:pt idx="7">
                  <c:v>40618</c:v>
                </c:pt>
                <c:pt idx="8">
                  <c:v>46977</c:v>
                </c:pt>
                <c:pt idx="9">
                  <c:v>52416</c:v>
                </c:pt>
                <c:pt idx="10">
                  <c:v>56670</c:v>
                </c:pt>
                <c:pt idx="11">
                  <c:v>59351</c:v>
                </c:pt>
                <c:pt idx="12">
                  <c:v>59590</c:v>
                </c:pt>
                <c:pt idx="13">
                  <c:v>56650</c:v>
                </c:pt>
                <c:pt idx="14">
                  <c:v>51971</c:v>
                </c:pt>
                <c:pt idx="15">
                  <c:v>42131</c:v>
                </c:pt>
                <c:pt idx="16">
                  <c:v>32357</c:v>
                </c:pt>
                <c:pt idx="17">
                  <c:v>28116</c:v>
                </c:pt>
                <c:pt idx="18">
                  <c:v>26516</c:v>
                </c:pt>
                <c:pt idx="19">
                  <c:v>25695</c:v>
                </c:pt>
                <c:pt idx="20">
                  <c:v>25085</c:v>
                </c:pt>
                <c:pt idx="21">
                  <c:v>23684</c:v>
                </c:pt>
                <c:pt idx="22">
                  <c:v>22524</c:v>
                </c:pt>
                <c:pt idx="23">
                  <c:v>22604</c:v>
                </c:pt>
                <c:pt idx="24">
                  <c:v>21532</c:v>
                </c:pt>
                <c:pt idx="25">
                  <c:v>20381</c:v>
                </c:pt>
                <c:pt idx="26">
                  <c:v>19794</c:v>
                </c:pt>
                <c:pt idx="27">
                  <c:v>18284</c:v>
                </c:pt>
                <c:pt idx="28">
                  <c:v>16308</c:v>
                </c:pt>
                <c:pt idx="29">
                  <c:v>13937</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161472"/>
        <c:axId val="45167360"/>
      </c:lineChart>
      <c:catAx>
        <c:axId val="4516147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167360"/>
        <c:crosses val="autoZero"/>
        <c:auto val="1"/>
        <c:lblAlgn val="ctr"/>
        <c:lblOffset val="100"/>
        <c:tickMarkSkip val="1"/>
        <c:noMultiLvlLbl val="0"/>
      </c:catAx>
      <c:valAx>
        <c:axId val="4516736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16147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088703197814563E-2"/>
          <c:y val="0.13376049868766499"/>
          <c:w val="0.82809885371471426"/>
          <c:h val="0.562232283464567"/>
        </c:manualLayout>
      </c:layout>
      <c:barChart>
        <c:barDir val="col"/>
        <c:grouping val="clustered"/>
        <c:varyColors val="0"/>
        <c:ser>
          <c:idx val="0"/>
          <c:order val="0"/>
          <c:tx>
            <c:strRef>
              <c:f>Vulner!$D$49</c:f>
              <c:strCache>
                <c:ptCount val="1"/>
                <c:pt idx="0">
                  <c:v>2007</c:v>
                </c:pt>
              </c:strCache>
            </c:strRef>
          </c:tx>
          <c:spPr>
            <a:solidFill>
              <a:srgbClr val="FF5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Vulner!$B$50:$C$53</c:f>
              <c:multiLvlStrCache>
                <c:ptCount val="4"/>
                <c:lvl>
                  <c:pt idx="0">
                    <c:v>&lt;25</c:v>
                  </c:pt>
                  <c:pt idx="1">
                    <c:v>25+</c:v>
                  </c:pt>
                  <c:pt idx="2">
                    <c:v>&lt;25</c:v>
                  </c:pt>
                  <c:pt idx="3">
                    <c:v>25+</c:v>
                  </c:pt>
                </c:lvl>
                <c:lvl>
                  <c:pt idx="0">
                    <c:v>SWs</c:v>
                  </c:pt>
                  <c:pt idx="2">
                    <c:v>MSM</c:v>
                  </c:pt>
                </c:lvl>
              </c:multiLvlStrCache>
            </c:multiLvlStrRef>
          </c:cat>
          <c:val>
            <c:numRef>
              <c:f>Vulner!$D$50:$D$53</c:f>
              <c:numCache>
                <c:formatCode>0</c:formatCode>
                <c:ptCount val="4"/>
                <c:pt idx="0">
                  <c:v>21.1</c:v>
                </c:pt>
                <c:pt idx="1">
                  <c:v>33.200000000000003</c:v>
                </c:pt>
                <c:pt idx="2">
                  <c:v>20.6</c:v>
                </c:pt>
                <c:pt idx="3">
                  <c:v>30.4</c:v>
                </c:pt>
              </c:numCache>
            </c:numRef>
          </c:val>
          <c:extLst>
            <c:ext xmlns:c16="http://schemas.microsoft.com/office/drawing/2014/chart" uri="{C3380CC4-5D6E-409C-BE32-E72D297353CC}">
              <c16:uniqueId val="{00000000-70E1-4435-B9C8-A5892579395F}"/>
            </c:ext>
          </c:extLst>
        </c:ser>
        <c:ser>
          <c:idx val="1"/>
          <c:order val="1"/>
          <c:tx>
            <c:strRef>
              <c:f>Vulner!$E$49</c:f>
              <c:strCache>
                <c:ptCount val="1"/>
                <c:pt idx="0">
                  <c:v>2009</c:v>
                </c:pt>
              </c:strCache>
            </c:strRef>
          </c:tx>
          <c:spPr>
            <a:solidFill>
              <a:srgbClr val="00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Vulner!$B$50:$C$53</c:f>
              <c:multiLvlStrCache>
                <c:ptCount val="4"/>
                <c:lvl>
                  <c:pt idx="0">
                    <c:v>&lt;25</c:v>
                  </c:pt>
                  <c:pt idx="1">
                    <c:v>25+</c:v>
                  </c:pt>
                  <c:pt idx="2">
                    <c:v>&lt;25</c:v>
                  </c:pt>
                  <c:pt idx="3">
                    <c:v>25+</c:v>
                  </c:pt>
                </c:lvl>
                <c:lvl>
                  <c:pt idx="0">
                    <c:v>SWs</c:v>
                  </c:pt>
                  <c:pt idx="2">
                    <c:v>MSM</c:v>
                  </c:pt>
                </c:lvl>
              </c:multiLvlStrCache>
            </c:multiLvlStrRef>
          </c:cat>
          <c:val>
            <c:numRef>
              <c:f>Vulner!$E$50:$E$53</c:f>
              <c:numCache>
                <c:formatCode>0</c:formatCode>
                <c:ptCount val="4"/>
                <c:pt idx="0">
                  <c:v>29.439999999999987</c:v>
                </c:pt>
                <c:pt idx="1">
                  <c:v>44.74</c:v>
                </c:pt>
                <c:pt idx="2">
                  <c:v>18.809999999999999</c:v>
                </c:pt>
                <c:pt idx="3">
                  <c:v>34.870000000000005</c:v>
                </c:pt>
              </c:numCache>
            </c:numRef>
          </c:val>
          <c:extLst>
            <c:ext xmlns:c16="http://schemas.microsoft.com/office/drawing/2014/chart" uri="{C3380CC4-5D6E-409C-BE32-E72D297353CC}">
              <c16:uniqueId val="{00000001-70E1-4435-B9C8-A5892579395F}"/>
            </c:ext>
          </c:extLst>
        </c:ser>
        <c:dLbls>
          <c:showLegendKey val="0"/>
          <c:showVal val="0"/>
          <c:showCatName val="0"/>
          <c:showSerName val="0"/>
          <c:showPercent val="0"/>
          <c:showBubbleSize val="0"/>
        </c:dLbls>
        <c:gapWidth val="150"/>
        <c:overlap val="-10"/>
        <c:axId val="138754304"/>
        <c:axId val="138756096"/>
      </c:barChart>
      <c:catAx>
        <c:axId val="138754304"/>
        <c:scaling>
          <c:orientation val="minMax"/>
        </c:scaling>
        <c:delete val="0"/>
        <c:axPos val="b"/>
        <c:numFmt formatCode="General" sourceLinked="0"/>
        <c:majorTickMark val="out"/>
        <c:minorTickMark val="none"/>
        <c:tickLblPos val="nextTo"/>
        <c:crossAx val="138756096"/>
        <c:crosses val="autoZero"/>
        <c:auto val="1"/>
        <c:lblAlgn val="ctr"/>
        <c:lblOffset val="100"/>
        <c:noMultiLvlLbl val="0"/>
      </c:catAx>
      <c:valAx>
        <c:axId val="138756096"/>
        <c:scaling>
          <c:orientation val="minMax"/>
          <c:max val="100"/>
        </c:scaling>
        <c:delete val="0"/>
        <c:axPos val="l"/>
        <c:title>
          <c:tx>
            <c:rich>
              <a:bodyPr rot="0" vert="horz"/>
              <a:lstStyle/>
              <a:p>
                <a:pPr>
                  <a:defRPr/>
                </a:pPr>
                <a:r>
                  <a:rPr lang="en-US"/>
                  <a:t>%</a:t>
                </a:r>
              </a:p>
            </c:rich>
          </c:tx>
          <c:layout>
            <c:manualLayout>
              <c:xMode val="edge"/>
              <c:yMode val="edge"/>
              <c:x val="1.0150516899673255E-4"/>
              <c:y val="6.9394529161170726E-2"/>
            </c:manualLayout>
          </c:layout>
          <c:overlay val="0"/>
        </c:title>
        <c:numFmt formatCode="0" sourceLinked="1"/>
        <c:majorTickMark val="out"/>
        <c:minorTickMark val="none"/>
        <c:tickLblPos val="nextTo"/>
        <c:crossAx val="138754304"/>
        <c:crosses val="autoZero"/>
        <c:crossBetween val="between"/>
        <c:majorUnit val="20"/>
      </c:valAx>
    </c:plotArea>
    <c:legend>
      <c:legendPos val="r"/>
      <c:layout>
        <c:manualLayout>
          <c:xMode val="edge"/>
          <c:yMode val="edge"/>
          <c:x val="0.58177419786812368"/>
          <c:y val="4.9798525453638019E-2"/>
          <c:w val="0.41822580213187638"/>
          <c:h val="8.414472746069659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61702847458E-2"/>
          <c:y val="7.4905660377358491E-2"/>
          <c:w val="0.88591435139080299"/>
          <c:h val="0.75314465408805031"/>
        </c:manualLayout>
      </c:layout>
      <c:barChart>
        <c:barDir val="col"/>
        <c:grouping val="clustered"/>
        <c:varyColors val="0"/>
        <c:ser>
          <c:idx val="0"/>
          <c:order val="0"/>
          <c:spPr>
            <a:solidFill>
              <a:srgbClr val="00CCF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'Knowledge_young people'!$B$4:$E$5</c:f>
              <c:multiLvlStrCache>
                <c:ptCount val="4"/>
                <c:lvl>
                  <c:pt idx="0">
                    <c:v>15-19</c:v>
                  </c:pt>
                  <c:pt idx="1">
                    <c:v>20-24</c:v>
                  </c:pt>
                  <c:pt idx="2">
                    <c:v>Female</c:v>
                  </c:pt>
                  <c:pt idx="3">
                    <c:v>Male</c:v>
                  </c:pt>
                </c:lvl>
                <c:lvl>
                  <c:pt idx="0">
                    <c:v>Age group</c:v>
                  </c:pt>
                  <c:pt idx="2">
                    <c:v>Gender</c:v>
                  </c:pt>
                </c:lvl>
              </c:multiLvlStrCache>
            </c:multiLvlStrRef>
          </c:cat>
          <c:val>
            <c:numRef>
              <c:f>'Knowledge_young people'!$B$6:$E$6</c:f>
              <c:numCache>
                <c:formatCode>General</c:formatCode>
                <c:ptCount val="4"/>
                <c:pt idx="0">
                  <c:v>29.4</c:v>
                </c:pt>
                <c:pt idx="1">
                  <c:v>40.5</c:v>
                </c:pt>
              </c:numCache>
            </c:numRef>
          </c:val>
          <c:extLst>
            <c:ext xmlns:c16="http://schemas.microsoft.com/office/drawing/2014/chart" uri="{C3380CC4-5D6E-409C-BE32-E72D297353CC}">
              <c16:uniqueId val="{00000000-9D5D-48E7-9AFE-CD23D885EB73}"/>
            </c:ext>
          </c:extLst>
        </c:ser>
        <c:ser>
          <c:idx val="1"/>
          <c:order val="1"/>
          <c:spPr>
            <a:solidFill>
              <a:srgbClr val="FF8F5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'Knowledge_young people'!$B$4:$E$5</c:f>
              <c:multiLvlStrCache>
                <c:ptCount val="4"/>
                <c:lvl>
                  <c:pt idx="0">
                    <c:v>15-19</c:v>
                  </c:pt>
                  <c:pt idx="1">
                    <c:v>20-24</c:v>
                  </c:pt>
                  <c:pt idx="2">
                    <c:v>Female</c:v>
                  </c:pt>
                  <c:pt idx="3">
                    <c:v>Male</c:v>
                  </c:pt>
                </c:lvl>
                <c:lvl>
                  <c:pt idx="0">
                    <c:v>Age group</c:v>
                  </c:pt>
                  <c:pt idx="2">
                    <c:v>Gender</c:v>
                  </c:pt>
                </c:lvl>
              </c:multiLvlStrCache>
            </c:multiLvlStrRef>
          </c:cat>
          <c:val>
            <c:numRef>
              <c:f>'Knowledge_young people'!$B$7:$E$7</c:f>
              <c:numCache>
                <c:formatCode>General</c:formatCode>
                <c:ptCount val="4"/>
                <c:pt idx="2">
                  <c:v>30.5</c:v>
                </c:pt>
                <c:pt idx="3">
                  <c:v>44.4</c:v>
                </c:pt>
              </c:numCache>
            </c:numRef>
          </c:val>
          <c:extLst>
            <c:ext xmlns:c16="http://schemas.microsoft.com/office/drawing/2014/chart" uri="{C3380CC4-5D6E-409C-BE32-E72D297353CC}">
              <c16:uniqueId val="{00000001-9D5D-48E7-9AFE-CD23D885EB73}"/>
            </c:ext>
          </c:extLst>
        </c:ser>
        <c:dLbls>
          <c:showLegendKey val="0"/>
          <c:showVal val="0"/>
          <c:showCatName val="0"/>
          <c:showSerName val="0"/>
          <c:showPercent val="0"/>
          <c:showBubbleSize val="0"/>
        </c:dLbls>
        <c:gapWidth val="150"/>
        <c:overlap val="100"/>
        <c:axId val="139595776"/>
        <c:axId val="139597312"/>
      </c:barChart>
      <c:catAx>
        <c:axId val="139595776"/>
        <c:scaling>
          <c:orientation val="minMax"/>
        </c:scaling>
        <c:delete val="0"/>
        <c:axPos val="b"/>
        <c:numFmt formatCode="General" sourceLinked="0"/>
        <c:majorTickMark val="out"/>
        <c:minorTickMark val="none"/>
        <c:tickLblPos val="nextTo"/>
        <c:crossAx val="139597312"/>
        <c:crosses val="autoZero"/>
        <c:auto val="1"/>
        <c:lblAlgn val="ctr"/>
        <c:lblOffset val="100"/>
        <c:noMultiLvlLbl val="0"/>
      </c:catAx>
      <c:valAx>
        <c:axId val="139597312"/>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47492608239541E-3"/>
              <c:y val="5.6666666666666698E-2"/>
            </c:manualLayout>
          </c:layout>
          <c:overlay val="0"/>
        </c:title>
        <c:numFmt formatCode="General" sourceLinked="1"/>
        <c:majorTickMark val="out"/>
        <c:minorTickMark val="none"/>
        <c:tickLblPos val="nextTo"/>
        <c:crossAx val="13959577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0.11275543656552267"/>
          <c:w val="0.89019685039370078"/>
          <c:h val="0.66807551773168028"/>
        </c:manualLayout>
      </c:layout>
      <c:barChart>
        <c:barDir val="col"/>
        <c:grouping val="clustered"/>
        <c:varyColors val="0"/>
        <c:ser>
          <c:idx val="0"/>
          <c:order val="0"/>
          <c:tx>
            <c:strRef>
              <c:f>'Prevtn &amp; cd use'!$U$18</c:f>
              <c:strCache>
                <c:ptCount val="1"/>
                <c:pt idx="0">
                  <c:v>2015</c:v>
                </c:pt>
              </c:strCache>
            </c:strRef>
          </c:tx>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'Prevtn &amp; cd use'!$V$18</c:f>
              <c:numCache>
                <c:formatCode>0</c:formatCode>
                <c:ptCount val="1"/>
                <c:pt idx="0">
                  <c:v>6.3</c:v>
                </c:pt>
              </c:numCache>
            </c:numRef>
          </c:val>
          <c:extLst>
            <c:ext xmlns:c16="http://schemas.microsoft.com/office/drawing/2014/chart" uri="{C3380CC4-5D6E-409C-BE32-E72D297353CC}">
              <c16:uniqueId val="{00000000-F5D1-4999-9AB4-48885EE9084F}"/>
            </c:ext>
          </c:extLst>
        </c:ser>
        <c:ser>
          <c:idx val="1"/>
          <c:order val="1"/>
          <c:tx>
            <c:strRef>
              <c:f>'Prevtn &amp; cd use'!$U$19</c:f>
              <c:strCache>
                <c:ptCount val="1"/>
                <c:pt idx="0">
                  <c:v>2016</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'Prevtn &amp; cd use'!$V$19</c:f>
              <c:numCache>
                <c:formatCode>0</c:formatCode>
                <c:ptCount val="1"/>
                <c:pt idx="0">
                  <c:v>13.413</c:v>
                </c:pt>
              </c:numCache>
            </c:numRef>
          </c:val>
          <c:extLst>
            <c:ext xmlns:c16="http://schemas.microsoft.com/office/drawing/2014/chart" uri="{C3380CC4-5D6E-409C-BE32-E72D297353CC}">
              <c16:uniqueId val="{00000001-F5D1-4999-9AB4-48885EE9084F}"/>
            </c:ext>
          </c:extLst>
        </c:ser>
        <c:ser>
          <c:idx val="2"/>
          <c:order val="2"/>
          <c:tx>
            <c:strRef>
              <c:f>'Prevtn &amp; cd use'!$U$20</c:f>
              <c:strCache>
                <c:ptCount val="1"/>
                <c:pt idx="0">
                  <c:v>2017</c:v>
                </c:pt>
              </c:strCache>
            </c:strRef>
          </c:tx>
          <c:spPr>
            <a:solidFill>
              <a:srgbClr val="00CC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'Prevtn &amp; cd use'!$V$20</c:f>
              <c:numCache>
                <c:formatCode>0</c:formatCode>
                <c:ptCount val="1"/>
                <c:pt idx="0">
                  <c:v>12.794</c:v>
                </c:pt>
              </c:numCache>
            </c:numRef>
          </c:val>
          <c:extLst>
            <c:ext xmlns:c16="http://schemas.microsoft.com/office/drawing/2014/chart" uri="{C3380CC4-5D6E-409C-BE32-E72D297353CC}">
              <c16:uniqueId val="{00000002-F5D1-4999-9AB4-48885EE9084F}"/>
            </c:ext>
          </c:extLst>
        </c:ser>
        <c:ser>
          <c:idx val="3"/>
          <c:order val="3"/>
          <c:tx>
            <c:strRef>
              <c:f>'Prevtn &amp; cd use'!$U$21</c:f>
              <c:strCache>
                <c:ptCount val="1"/>
                <c:pt idx="0">
                  <c:v>2018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'Prevtn &amp; cd use'!$V$21</c:f>
              <c:numCache>
                <c:formatCode>0</c:formatCode>
                <c:ptCount val="1"/>
                <c:pt idx="0">
                  <c:v>10.254</c:v>
                </c:pt>
              </c:numCache>
            </c:numRef>
          </c:val>
          <c:extLst>
            <c:ext xmlns:c16="http://schemas.microsoft.com/office/drawing/2014/chart" uri="{C3380CC4-5D6E-409C-BE32-E72D297353CC}">
              <c16:uniqueId val="{00000003-F5D1-4999-9AB4-48885EE9084F}"/>
            </c:ext>
          </c:extLst>
        </c:ser>
        <c:ser>
          <c:idx val="4"/>
          <c:order val="4"/>
          <c:tx>
            <c:strRef>
              <c:f>'Prevtn &amp; cd use'!$U$22</c:f>
              <c:strCache>
                <c:ptCount val="1"/>
                <c:pt idx="0">
                  <c:v>2019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Cond" panose="020B0506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'Prevtn &amp; cd use'!$V$22</c:f>
              <c:numCache>
                <c:formatCode>General</c:formatCode>
                <c:ptCount val="1"/>
                <c:pt idx="0">
                  <c:v>11</c:v>
                </c:pt>
              </c:numCache>
            </c:numRef>
          </c:val>
          <c:extLst>
            <c:ext xmlns:c16="http://schemas.microsoft.com/office/drawing/2014/chart" uri="{C3380CC4-5D6E-409C-BE32-E72D297353CC}">
              <c16:uniqueId val="{00000004-F5D1-4999-9AB4-48885EE9084F}"/>
            </c:ext>
          </c:extLst>
        </c:ser>
        <c:dLbls>
          <c:showLegendKey val="0"/>
          <c:showVal val="0"/>
          <c:showCatName val="0"/>
          <c:showSerName val="0"/>
          <c:showPercent val="0"/>
          <c:showBubbleSize val="0"/>
        </c:dLbls>
        <c:gapWidth val="219"/>
        <c:overlap val="-27"/>
        <c:axId val="770627096"/>
        <c:axId val="773145600"/>
      </c:barChart>
      <c:catAx>
        <c:axId val="770627096"/>
        <c:scaling>
          <c:orientation val="minMax"/>
        </c:scaling>
        <c:delete val="1"/>
        <c:axPos val="b"/>
        <c:numFmt formatCode="General" sourceLinked="1"/>
        <c:majorTickMark val="none"/>
        <c:minorTickMark val="none"/>
        <c:tickLblPos val="nextTo"/>
        <c:crossAx val="773145600"/>
        <c:crosses val="autoZero"/>
        <c:auto val="1"/>
        <c:lblAlgn val="ctr"/>
        <c:lblOffset val="100"/>
        <c:noMultiLvlLbl val="0"/>
      </c:catAx>
      <c:valAx>
        <c:axId val="773145600"/>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crossAx val="770627096"/>
        <c:crosses val="autoZero"/>
        <c:crossBetween val="between"/>
        <c:majorUnit val="100"/>
      </c:valAx>
      <c:spPr>
        <a:noFill/>
        <a:ln>
          <a:noFill/>
        </a:ln>
        <a:effectLst/>
      </c:spPr>
    </c:plotArea>
    <c:legend>
      <c:legendPos val="b"/>
      <c:layout>
        <c:manualLayout>
          <c:xMode val="edge"/>
          <c:yMode val="edge"/>
          <c:x val="0.2096146106736658"/>
          <c:y val="0.85808662902529143"/>
          <c:w val="0.6925342665500146"/>
          <c:h val="0.109788893007199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Cond" panose="020B05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Cond" panose="020B0506020202020204" pitchFamily="34"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817204071868768E-2"/>
          <c:y val="0.11467423825607125"/>
          <c:w val="0.88237718313461899"/>
          <c:h val="0.70194404532820853"/>
        </c:manualLayout>
      </c:layout>
      <c:barChart>
        <c:barDir val="col"/>
        <c:grouping val="clustered"/>
        <c:varyColors val="0"/>
        <c:ser>
          <c:idx val="1"/>
          <c:order val="1"/>
          <c:tx>
            <c:strRef>
              <c:f>'prevention coverage'!$A$79:$B$79</c:f>
              <c:strCache>
                <c:ptCount val="2"/>
                <c:pt idx="0">
                  <c:v>&lt;25 yr</c:v>
                </c:pt>
              </c:strCache>
            </c:strRef>
          </c:tx>
          <c:spPr>
            <a:solidFill>
              <a:srgbClr val="CDC884"/>
            </a:solidFill>
            <a:ln w="25400">
              <a:solidFill>
                <a:sysClr val="window" lastClr="FFFFFF"/>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coverage'!$C$77:$F$77</c:f>
              <c:strCache>
                <c:ptCount val="4"/>
                <c:pt idx="0">
                  <c:v>FSW *
(2019)</c:v>
                </c:pt>
                <c:pt idx="1">
                  <c:v>MSW
(2018)</c:v>
                </c:pt>
                <c:pt idx="2">
                  <c:v>MSM
(2018)</c:v>
                </c:pt>
                <c:pt idx="3">
                  <c:v>TG
(2018)</c:v>
                </c:pt>
              </c:strCache>
            </c:strRef>
          </c:cat>
          <c:val>
            <c:numRef>
              <c:f>'prevention coverage'!$C$79:$F$79</c:f>
              <c:numCache>
                <c:formatCode>0</c:formatCode>
                <c:ptCount val="4"/>
                <c:pt idx="0">
                  <c:v>84.3</c:v>
                </c:pt>
                <c:pt idx="1">
                  <c:v>69.87</c:v>
                </c:pt>
                <c:pt idx="2">
                  <c:v>52.79</c:v>
                </c:pt>
                <c:pt idx="3">
                  <c:v>46.8</c:v>
                </c:pt>
              </c:numCache>
            </c:numRef>
          </c:val>
          <c:extLst>
            <c:ext xmlns:c16="http://schemas.microsoft.com/office/drawing/2014/chart" uri="{C3380CC4-5D6E-409C-BE32-E72D297353CC}">
              <c16:uniqueId val="{00000000-4E2A-444D-BDFC-1B84B4666565}"/>
            </c:ext>
          </c:extLst>
        </c:ser>
        <c:ser>
          <c:idx val="2"/>
          <c:order val="2"/>
          <c:tx>
            <c:strRef>
              <c:f>'prevention coverage'!$A$80:$B$80</c:f>
              <c:strCache>
                <c:ptCount val="2"/>
                <c:pt idx="0">
                  <c:v>25+ yr</c:v>
                </c:pt>
              </c:strCache>
            </c:strRef>
          </c:tx>
          <c:spPr>
            <a:solidFill>
              <a:srgbClr val="F26B73"/>
            </a:solidFill>
            <a:ln w="25400">
              <a:solidFill>
                <a:sysClr val="window" lastClr="FFFFFF"/>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coverage'!$C$77:$F$77</c:f>
              <c:strCache>
                <c:ptCount val="4"/>
                <c:pt idx="0">
                  <c:v>FSW *
(2019)</c:v>
                </c:pt>
                <c:pt idx="1">
                  <c:v>MSW
(2018)</c:v>
                </c:pt>
                <c:pt idx="2">
                  <c:v>MSM
(2018)</c:v>
                </c:pt>
                <c:pt idx="3">
                  <c:v>TG
(2018)</c:v>
                </c:pt>
              </c:strCache>
            </c:strRef>
          </c:cat>
          <c:val>
            <c:numRef>
              <c:f>'prevention coverage'!$C$80:$F$80</c:f>
              <c:numCache>
                <c:formatCode>0</c:formatCode>
                <c:ptCount val="4"/>
                <c:pt idx="0">
                  <c:v>81.099999999999994</c:v>
                </c:pt>
                <c:pt idx="1">
                  <c:v>76.459999999999994</c:v>
                </c:pt>
                <c:pt idx="2">
                  <c:v>61.19</c:v>
                </c:pt>
                <c:pt idx="3">
                  <c:v>54.45</c:v>
                </c:pt>
              </c:numCache>
            </c:numRef>
          </c:val>
          <c:extLst>
            <c:ext xmlns:c16="http://schemas.microsoft.com/office/drawing/2014/chart" uri="{C3380CC4-5D6E-409C-BE32-E72D297353CC}">
              <c16:uniqueId val="{00000001-4E2A-444D-BDFC-1B84B4666565}"/>
            </c:ext>
          </c:extLst>
        </c:ser>
        <c:ser>
          <c:idx val="3"/>
          <c:order val="3"/>
          <c:tx>
            <c:strRef>
              <c:f>'prevention coverage'!$B$83</c:f>
              <c:strCache>
                <c:ptCount val="1"/>
              </c:strCache>
            </c:strRef>
          </c:tx>
          <c:invertIfNegative val="0"/>
          <c:cat>
            <c:strRef>
              <c:f>'prevention coverage'!$C$77:$F$77</c:f>
              <c:strCache>
                <c:ptCount val="4"/>
                <c:pt idx="0">
                  <c:v>FSW *
(2019)</c:v>
                </c:pt>
                <c:pt idx="1">
                  <c:v>MSW
(2018)</c:v>
                </c:pt>
                <c:pt idx="2">
                  <c:v>MSM
(2018)</c:v>
                </c:pt>
                <c:pt idx="3">
                  <c:v>TG
(2018)</c:v>
                </c:pt>
              </c:strCache>
            </c:strRef>
          </c:cat>
          <c:val>
            <c:numRef>
              <c:f>'prevention coverage'!$B$84:$B$85</c:f>
            </c:numRef>
          </c:val>
          <c:extLst>
            <c:ext xmlns:c16="http://schemas.microsoft.com/office/drawing/2014/chart" uri="{C3380CC4-5D6E-409C-BE32-E72D297353CC}">
              <c16:uniqueId val="{00000002-4E2A-444D-BDFC-1B84B4666565}"/>
            </c:ext>
          </c:extLst>
        </c:ser>
        <c:dLbls>
          <c:showLegendKey val="0"/>
          <c:showVal val="0"/>
          <c:showCatName val="0"/>
          <c:showSerName val="0"/>
          <c:showPercent val="0"/>
          <c:showBubbleSize val="0"/>
        </c:dLbls>
        <c:gapWidth val="170"/>
        <c:axId val="133465216"/>
        <c:axId val="133485312"/>
      </c:barChart>
      <c:lineChart>
        <c:grouping val="standard"/>
        <c:varyColors val="0"/>
        <c:ser>
          <c:idx val="0"/>
          <c:order val="0"/>
          <c:tx>
            <c:strRef>
              <c:f>'prevention coverage'!$A$78:$B$78</c:f>
              <c:strCache>
                <c:ptCount val="2"/>
                <c:pt idx="0">
                  <c:v>All ages</c:v>
                </c:pt>
              </c:strCache>
            </c:strRef>
          </c:tx>
          <c:spPr>
            <a:ln>
              <a:noFill/>
            </a:ln>
          </c:spPr>
          <c:marker>
            <c:symbol val="circle"/>
            <c:size val="25"/>
            <c:spPr>
              <a:noFill/>
              <a:ln w="76200">
                <a:solidFill>
                  <a:srgbClr val="00A99A"/>
                </a:solidFill>
              </a:ln>
            </c:spPr>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'prevention coverage'!$C$77:$F$77</c:f>
              <c:strCache>
                <c:ptCount val="4"/>
                <c:pt idx="0">
                  <c:v>FSW *
(2019)</c:v>
                </c:pt>
                <c:pt idx="1">
                  <c:v>MSW
(2018)</c:v>
                </c:pt>
                <c:pt idx="2">
                  <c:v>MSM
(2018)</c:v>
                </c:pt>
                <c:pt idx="3">
                  <c:v>TG
(2018)</c:v>
                </c:pt>
              </c:strCache>
            </c:strRef>
          </c:cat>
          <c:val>
            <c:numRef>
              <c:f>'prevention coverage'!$C$78:$F$78</c:f>
              <c:numCache>
                <c:formatCode>0</c:formatCode>
                <c:ptCount val="4"/>
                <c:pt idx="0">
                  <c:v>82.09</c:v>
                </c:pt>
                <c:pt idx="1">
                  <c:v>74.33</c:v>
                </c:pt>
                <c:pt idx="2">
                  <c:v>57.88</c:v>
                </c:pt>
                <c:pt idx="3">
                  <c:v>49.96</c:v>
                </c:pt>
              </c:numCache>
            </c:numRef>
          </c:val>
          <c:smooth val="0"/>
          <c:extLst>
            <c:ext xmlns:c16="http://schemas.microsoft.com/office/drawing/2014/chart" uri="{C3380CC4-5D6E-409C-BE32-E72D297353CC}">
              <c16:uniqueId val="{00000003-4E2A-444D-BDFC-1B84B4666565}"/>
            </c:ext>
          </c:extLst>
        </c:ser>
        <c:dLbls>
          <c:showLegendKey val="0"/>
          <c:showVal val="0"/>
          <c:showCatName val="0"/>
          <c:showSerName val="0"/>
          <c:showPercent val="0"/>
          <c:showBubbleSize val="0"/>
        </c:dLbls>
        <c:marker val="1"/>
        <c:smooth val="0"/>
        <c:axId val="133465216"/>
        <c:axId val="133485312"/>
      </c:lineChart>
      <c:scatterChart>
        <c:scatterStyle val="smoothMarker"/>
        <c:varyColors val="0"/>
        <c:ser>
          <c:idx val="4"/>
          <c:order val="4"/>
          <c:tx>
            <c:strRef>
              <c:f>'prevention coverage'!$C$83</c:f>
              <c:strCache>
                <c:ptCount val="1"/>
                <c:pt idx="0">
                  <c:v>Target</c:v>
                </c:pt>
              </c:strCache>
            </c:strRef>
          </c:tx>
          <c:spPr>
            <a:ln w="15875">
              <a:solidFill>
                <a:srgbClr val="E31837"/>
              </a:solidFill>
              <a:prstDash val="dash"/>
            </a:ln>
          </c:spPr>
          <c:marker>
            <c:symbol val="none"/>
          </c:marker>
          <c:xVal>
            <c:numRef>
              <c:f>'prevention coverage'!$A$84:$A$85</c:f>
              <c:numCache>
                <c:formatCode>General</c:formatCode>
                <c:ptCount val="2"/>
                <c:pt idx="0">
                  <c:v>0</c:v>
                </c:pt>
                <c:pt idx="1">
                  <c:v>1</c:v>
                </c:pt>
              </c:numCache>
            </c:numRef>
          </c:xVal>
          <c:yVal>
            <c:numRef>
              <c:f>'prevention coverage'!$C$84:$C$85</c:f>
              <c:numCache>
                <c:formatCode>General</c:formatCode>
                <c:ptCount val="2"/>
                <c:pt idx="0">
                  <c:v>90</c:v>
                </c:pt>
                <c:pt idx="1">
                  <c:v>90</c:v>
                </c:pt>
              </c:numCache>
            </c:numRef>
          </c:yVal>
          <c:smooth val="1"/>
          <c:extLst>
            <c:ext xmlns:c16="http://schemas.microsoft.com/office/drawing/2014/chart" uri="{C3380CC4-5D6E-409C-BE32-E72D297353CC}">
              <c16:uniqueId val="{00000004-4E2A-444D-BDFC-1B84B4666565}"/>
            </c:ext>
          </c:extLst>
        </c:ser>
        <c:dLbls>
          <c:showLegendKey val="0"/>
          <c:showVal val="0"/>
          <c:showCatName val="0"/>
          <c:showSerName val="0"/>
          <c:showPercent val="0"/>
          <c:showBubbleSize val="0"/>
        </c:dLbls>
        <c:axId val="931426648"/>
        <c:axId val="931449280"/>
      </c:scatterChart>
      <c:catAx>
        <c:axId val="133465216"/>
        <c:scaling>
          <c:orientation val="minMax"/>
        </c:scaling>
        <c:delete val="0"/>
        <c:axPos val="b"/>
        <c:majorGridlines>
          <c:spPr>
            <a:ln>
              <a:solidFill>
                <a:srgbClr val="CDE6FF"/>
              </a:solidFill>
              <a:prstDash val="sysDash"/>
            </a:ln>
          </c:spPr>
        </c:majorGridlines>
        <c:numFmt formatCode="General" sourceLinked="1"/>
        <c:majorTickMark val="out"/>
        <c:minorTickMark val="none"/>
        <c:tickLblPos val="nextTo"/>
        <c:spPr>
          <a:ln w="15875">
            <a:solidFill>
              <a:sysClr val="window" lastClr="FFFFFF">
                <a:lumMod val="50000"/>
              </a:sysClr>
            </a:solidFill>
          </a:ln>
        </c:spPr>
        <c:crossAx val="133485312"/>
        <c:crosses val="autoZero"/>
        <c:auto val="1"/>
        <c:lblAlgn val="ctr"/>
        <c:lblOffset val="100"/>
        <c:noMultiLvlLbl val="0"/>
      </c:catAx>
      <c:valAx>
        <c:axId val="133485312"/>
        <c:scaling>
          <c:orientation val="minMax"/>
          <c:max val="100"/>
          <c:min val="0"/>
        </c:scaling>
        <c:delete val="0"/>
        <c:axPos val="l"/>
        <c:title>
          <c:tx>
            <c:rich>
              <a:bodyPr rot="0" vert="horz"/>
              <a:lstStyle/>
              <a:p>
                <a:pPr>
                  <a:defRPr/>
                </a:pPr>
                <a:r>
                  <a:rPr lang="en-US"/>
                  <a:t>%</a:t>
                </a:r>
              </a:p>
            </c:rich>
          </c:tx>
          <c:layout>
            <c:manualLayout>
              <c:xMode val="edge"/>
              <c:yMode val="edge"/>
              <c:x val="6.2073490813648296E-4"/>
              <c:y val="7.9756325094693784E-2"/>
            </c:manualLayout>
          </c:layout>
          <c:overlay val="0"/>
        </c:title>
        <c:numFmt formatCode="0" sourceLinked="1"/>
        <c:majorTickMark val="out"/>
        <c:minorTickMark val="none"/>
        <c:tickLblPos val="nextTo"/>
        <c:spPr>
          <a:ln w="15875">
            <a:solidFill>
              <a:sysClr val="window" lastClr="FFFFFF">
                <a:lumMod val="50000"/>
              </a:sysClr>
            </a:solidFill>
          </a:ln>
        </c:spPr>
        <c:crossAx val="133465216"/>
        <c:crosses val="autoZero"/>
        <c:crossBetween val="between"/>
        <c:majorUnit val="10"/>
        <c:minorUnit val="10"/>
      </c:valAx>
      <c:valAx>
        <c:axId val="931449280"/>
        <c:scaling>
          <c:orientation val="minMax"/>
        </c:scaling>
        <c:delete val="1"/>
        <c:axPos val="r"/>
        <c:numFmt formatCode="General" sourceLinked="1"/>
        <c:majorTickMark val="out"/>
        <c:minorTickMark val="none"/>
        <c:tickLblPos val="nextTo"/>
        <c:crossAx val="931426648"/>
        <c:crosses val="max"/>
        <c:crossBetween val="midCat"/>
      </c:valAx>
      <c:valAx>
        <c:axId val="931426648"/>
        <c:scaling>
          <c:orientation val="minMax"/>
          <c:max val="1"/>
        </c:scaling>
        <c:delete val="1"/>
        <c:axPos val="t"/>
        <c:numFmt formatCode="General" sourceLinked="1"/>
        <c:majorTickMark val="out"/>
        <c:minorTickMark val="none"/>
        <c:tickLblPos val="nextTo"/>
        <c:crossAx val="931449280"/>
        <c:crosses val="max"/>
        <c:crossBetween val="midCat"/>
      </c:valAx>
    </c:plotArea>
    <c:legend>
      <c:legendPos val="b"/>
      <c:legendEntry>
        <c:idx val="3"/>
        <c:delete val="1"/>
      </c:legendEntry>
      <c:layout>
        <c:manualLayout>
          <c:xMode val="edge"/>
          <c:yMode val="edge"/>
          <c:x val="0.59227718410198726"/>
          <c:y val="3.563475618179307E-2"/>
          <c:w val="0.25379086989126359"/>
          <c:h val="8.28258953791903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6779456018518522"/>
        </c:manualLayout>
      </c:layout>
      <c:barChart>
        <c:barDir val="col"/>
        <c:grouping val="clustered"/>
        <c:varyColors val="0"/>
        <c:ser>
          <c:idx val="0"/>
          <c:order val="0"/>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THA!$E$5:$M$5</c:f>
              <c:strCache>
                <c:ptCount val="9"/>
                <c:pt idx="0">
                  <c:v>2011</c:v>
                </c:pt>
                <c:pt idx="1">
                  <c:v>2012</c:v>
                </c:pt>
                <c:pt idx="2">
                  <c:v>2013</c:v>
                </c:pt>
                <c:pt idx="3">
                  <c:v>2014</c:v>
                </c:pt>
                <c:pt idx="4">
                  <c:v>2015</c:v>
                </c:pt>
                <c:pt idx="5">
                  <c:v>2016</c:v>
                </c:pt>
                <c:pt idx="6">
                  <c:v>2017</c:v>
                </c:pt>
                <c:pt idx="7">
                  <c:v>2018</c:v>
                </c:pt>
                <c:pt idx="8">
                  <c:v>2019</c:v>
                </c:pt>
              </c:strCache>
            </c:strRef>
          </c:cat>
          <c:val>
            <c:numRef>
              <c:f>THA!$E$6:$M$6</c:f>
              <c:numCache>
                <c:formatCode>General</c:formatCode>
                <c:ptCount val="9"/>
                <c:pt idx="0">
                  <c:v>10</c:v>
                </c:pt>
                <c:pt idx="1">
                  <c:v>12</c:v>
                </c:pt>
                <c:pt idx="2">
                  <c:v>12</c:v>
                </c:pt>
                <c:pt idx="3">
                  <c:v>14</c:v>
                </c:pt>
                <c:pt idx="4">
                  <c:v>6</c:v>
                </c:pt>
                <c:pt idx="5">
                  <c:v>13</c:v>
                </c:pt>
                <c:pt idx="6">
                  <c:v>13</c:v>
                </c:pt>
                <c:pt idx="7">
                  <c:v>10</c:v>
                </c:pt>
                <c:pt idx="8">
                  <c:v>11</c:v>
                </c:pt>
              </c:numCache>
            </c:numRef>
          </c:val>
          <c:extLst>
            <c:ext xmlns:c16="http://schemas.microsoft.com/office/drawing/2014/chart" uri="{C3380CC4-5D6E-409C-BE32-E72D297353CC}">
              <c16:uniqueId val="{00000000-CC05-4119-9799-F05E67E3D4FE}"/>
            </c:ext>
          </c:extLst>
        </c:ser>
        <c:dLbls>
          <c:showLegendKey val="0"/>
          <c:showVal val="0"/>
          <c:showCatName val="0"/>
          <c:showSerName val="0"/>
          <c:showPercent val="0"/>
          <c:showBubbleSize val="0"/>
        </c:dLbls>
        <c:gapWidth val="90"/>
        <c:axId val="158648960"/>
        <c:axId val="158671232"/>
      </c:barChart>
      <c:scatterChart>
        <c:scatterStyle val="lineMarker"/>
        <c:varyColors val="0"/>
        <c:ser>
          <c:idx val="1"/>
          <c:order val="1"/>
          <c:tx>
            <c:strRef>
              <c:f>THA!$P$1</c:f>
              <c:strCache>
                <c:ptCount val="1"/>
                <c:pt idx="0">
                  <c:v>t1</c:v>
                </c:pt>
              </c:strCache>
            </c:strRef>
          </c:tx>
          <c:spPr>
            <a:ln w="25400">
              <a:solidFill>
                <a:srgbClr val="F78E1E"/>
              </a:solidFill>
              <a:prstDash val="dash"/>
            </a:ln>
          </c:spPr>
          <c:marker>
            <c:symbol val="none"/>
          </c:marker>
          <c:xVal>
            <c:numRef>
              <c:f>THA!$O$2:$O$3</c:f>
              <c:numCache>
                <c:formatCode>General</c:formatCode>
                <c:ptCount val="2"/>
                <c:pt idx="0">
                  <c:v>0</c:v>
                </c:pt>
                <c:pt idx="1">
                  <c:v>1</c:v>
                </c:pt>
              </c:numCache>
            </c:numRef>
          </c:xVal>
          <c:yVal>
            <c:numRef>
              <c:f>THA!$P$2:$P$3</c:f>
              <c:numCache>
                <c:formatCode>General</c:formatCode>
                <c:ptCount val="2"/>
                <c:pt idx="0">
                  <c:v>100</c:v>
                </c:pt>
                <c:pt idx="1">
                  <c:v>100</c:v>
                </c:pt>
              </c:numCache>
            </c:numRef>
          </c:yVal>
          <c:smooth val="0"/>
          <c:extLst>
            <c:ext xmlns:c16="http://schemas.microsoft.com/office/drawing/2014/chart" uri="{C3380CC4-5D6E-409C-BE32-E72D297353CC}">
              <c16:uniqueId val="{00000001-CC05-4119-9799-F05E67E3D4FE}"/>
            </c:ext>
          </c:extLst>
        </c:ser>
        <c:ser>
          <c:idx val="2"/>
          <c:order val="2"/>
          <c:tx>
            <c:strRef>
              <c:f>THA!$Q$1</c:f>
              <c:strCache>
                <c:ptCount val="1"/>
                <c:pt idx="0">
                  <c:v>t2</c:v>
                </c:pt>
              </c:strCache>
            </c:strRef>
          </c:tx>
          <c:spPr>
            <a:ln w="25400">
              <a:solidFill>
                <a:srgbClr val="00A99A"/>
              </a:solidFill>
              <a:prstDash val="dash"/>
            </a:ln>
          </c:spPr>
          <c:marker>
            <c:symbol val="none"/>
          </c:marker>
          <c:xVal>
            <c:numRef>
              <c:f>THA!$O$2:$O$3</c:f>
              <c:numCache>
                <c:formatCode>General</c:formatCode>
                <c:ptCount val="2"/>
                <c:pt idx="0">
                  <c:v>0</c:v>
                </c:pt>
                <c:pt idx="1">
                  <c:v>1</c:v>
                </c:pt>
              </c:numCache>
            </c:numRef>
          </c:xVal>
          <c:yVal>
            <c:numRef>
              <c:f>THA!$Q$2:$Q$3</c:f>
              <c:numCache>
                <c:formatCode>General</c:formatCode>
                <c:ptCount val="2"/>
                <c:pt idx="0">
                  <c:v>200</c:v>
                </c:pt>
                <c:pt idx="1">
                  <c:v>200</c:v>
                </c:pt>
              </c:numCache>
            </c:numRef>
          </c:yVal>
          <c:smooth val="0"/>
          <c:extLst>
            <c:ext xmlns:c16="http://schemas.microsoft.com/office/drawing/2014/chart" uri="{C3380CC4-5D6E-409C-BE32-E72D297353CC}">
              <c16:uniqueId val="{00000002-CC05-4119-9799-F05E67E3D4FE}"/>
            </c:ext>
          </c:extLst>
        </c:ser>
        <c:dLbls>
          <c:showLegendKey val="0"/>
          <c:showVal val="0"/>
          <c:showCatName val="0"/>
          <c:showSerName val="0"/>
          <c:showPercent val="0"/>
          <c:showBubbleSize val="0"/>
        </c:dLbls>
        <c:axId val="158674944"/>
        <c:axId val="158673152"/>
      </c:scatterChart>
      <c:catAx>
        <c:axId val="158648960"/>
        <c:scaling>
          <c:orientation val="minMax"/>
        </c:scaling>
        <c:delete val="0"/>
        <c:axPos val="b"/>
        <c:numFmt formatCode="General" sourceLinked="0"/>
        <c:majorTickMark val="out"/>
        <c:minorTickMark val="none"/>
        <c:tickLblPos val="nextTo"/>
        <c:txPr>
          <a:bodyPr rot="-2700000"/>
          <a:lstStyle/>
          <a:p>
            <a:pPr>
              <a:defRPr/>
            </a:pPr>
            <a:endParaRPr lang="en-US"/>
          </a:p>
        </c:txPr>
        <c:crossAx val="158671232"/>
        <c:crosses val="autoZero"/>
        <c:auto val="1"/>
        <c:lblAlgn val="ctr"/>
        <c:lblOffset val="100"/>
        <c:noMultiLvlLbl val="0"/>
      </c:catAx>
      <c:valAx>
        <c:axId val="158671232"/>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General" sourceLinked="1"/>
        <c:majorTickMark val="out"/>
        <c:minorTickMark val="none"/>
        <c:tickLblPos val="nextTo"/>
        <c:crossAx val="158648960"/>
        <c:crosses val="autoZero"/>
        <c:crossBetween val="between"/>
        <c:majorUnit val="100"/>
      </c:valAx>
      <c:valAx>
        <c:axId val="158673152"/>
        <c:scaling>
          <c:orientation val="minMax"/>
          <c:max val="400"/>
          <c:min val="0"/>
        </c:scaling>
        <c:delete val="1"/>
        <c:axPos val="r"/>
        <c:numFmt formatCode="General" sourceLinked="1"/>
        <c:majorTickMark val="out"/>
        <c:minorTickMark val="none"/>
        <c:tickLblPos val="nextTo"/>
        <c:crossAx val="158674944"/>
        <c:crosses val="max"/>
        <c:crossBetween val="midCat"/>
        <c:majorUnit val="100"/>
      </c:valAx>
      <c:valAx>
        <c:axId val="158674944"/>
        <c:scaling>
          <c:orientation val="minMax"/>
          <c:max val="1"/>
          <c:min val="0"/>
        </c:scaling>
        <c:delete val="1"/>
        <c:axPos val="t"/>
        <c:numFmt formatCode="General" sourceLinked="1"/>
        <c:majorTickMark val="out"/>
        <c:minorTickMark val="none"/>
        <c:tickLblPos val="nextTo"/>
        <c:crossAx val="15867315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7003944678205"/>
          <c:y val="0.16154352335110639"/>
          <c:w val="0.6183253282387593"/>
          <c:h val="0.66057971953872685"/>
        </c:manualLayout>
      </c:layout>
      <c:barChart>
        <c:barDir val="col"/>
        <c:grouping val="clustered"/>
        <c:varyColors val="0"/>
        <c:ser>
          <c:idx val="0"/>
          <c:order val="0"/>
          <c:spPr>
            <a:solidFill>
              <a:srgbClr val="00CCFF"/>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OST!$B$4:$F$4</c:f>
              <c:strCache>
                <c:ptCount val="5"/>
                <c:pt idx="0">
                  <c:v>2015</c:v>
                </c:pt>
                <c:pt idx="1">
                  <c:v>2016</c:v>
                </c:pt>
                <c:pt idx="2">
                  <c:v>2017</c:v>
                </c:pt>
                <c:pt idx="3">
                  <c:v>2018</c:v>
                </c:pt>
                <c:pt idx="4">
                  <c:v>2019</c:v>
                </c:pt>
              </c:strCache>
            </c:strRef>
          </c:cat>
          <c:val>
            <c:numRef>
              <c:f>OST!$B$5:$F$5</c:f>
              <c:numCache>
                <c:formatCode>0.00</c:formatCode>
                <c:ptCount val="5"/>
                <c:pt idx="0">
                  <c:v>12.7</c:v>
                </c:pt>
                <c:pt idx="1">
                  <c:v>15.5</c:v>
                </c:pt>
                <c:pt idx="2">
                  <c:v>4.0999999999999996</c:v>
                </c:pt>
                <c:pt idx="3">
                  <c:v>5.3</c:v>
                </c:pt>
                <c:pt idx="4">
                  <c:v>7.4</c:v>
                </c:pt>
              </c:numCache>
            </c:numRef>
          </c:val>
          <c:extLst>
            <c:ext xmlns:c16="http://schemas.microsoft.com/office/drawing/2014/chart" uri="{C3380CC4-5D6E-409C-BE32-E72D297353CC}">
              <c16:uniqueId val="{00000000-3DB7-43E9-8FD5-0314FE07ED0D}"/>
            </c:ext>
          </c:extLst>
        </c:ser>
        <c:dLbls>
          <c:showLegendKey val="0"/>
          <c:showVal val="0"/>
          <c:showCatName val="0"/>
          <c:showSerName val="0"/>
          <c:showPercent val="0"/>
          <c:showBubbleSize val="0"/>
        </c:dLbls>
        <c:gapWidth val="200"/>
        <c:axId val="158821760"/>
        <c:axId val="158827648"/>
      </c:barChart>
      <c:scatterChart>
        <c:scatterStyle val="lineMarker"/>
        <c:varyColors val="0"/>
        <c:ser>
          <c:idx val="1"/>
          <c:order val="1"/>
          <c:tx>
            <c:strRef>
              <c:f>OST!$M$1</c:f>
              <c:strCache>
                <c:ptCount val="1"/>
                <c:pt idx="0">
                  <c:v>t1</c:v>
                </c:pt>
              </c:strCache>
            </c:strRef>
          </c:tx>
          <c:spPr>
            <a:ln w="19050">
              <a:solidFill>
                <a:srgbClr val="F78E1E"/>
              </a:solidFill>
              <a:prstDash val="dash"/>
            </a:ln>
          </c:spPr>
          <c:marker>
            <c:symbol val="none"/>
          </c:marker>
          <c:xVal>
            <c:numRef>
              <c:f>OST!$L$2:$L$3</c:f>
              <c:numCache>
                <c:formatCode>General</c:formatCode>
                <c:ptCount val="2"/>
                <c:pt idx="0">
                  <c:v>0</c:v>
                </c:pt>
                <c:pt idx="1">
                  <c:v>1</c:v>
                </c:pt>
              </c:numCache>
            </c:numRef>
          </c:xVal>
          <c:yVal>
            <c:numRef>
              <c:f>OST!$M$2:$M$3</c:f>
              <c:numCache>
                <c:formatCode>General</c:formatCode>
                <c:ptCount val="2"/>
                <c:pt idx="0">
                  <c:v>20</c:v>
                </c:pt>
                <c:pt idx="1">
                  <c:v>20</c:v>
                </c:pt>
              </c:numCache>
            </c:numRef>
          </c:yVal>
          <c:smooth val="0"/>
          <c:extLst>
            <c:ext xmlns:c16="http://schemas.microsoft.com/office/drawing/2014/chart" uri="{C3380CC4-5D6E-409C-BE32-E72D297353CC}">
              <c16:uniqueId val="{00000001-3DB7-43E9-8FD5-0314FE07ED0D}"/>
            </c:ext>
          </c:extLst>
        </c:ser>
        <c:ser>
          <c:idx val="2"/>
          <c:order val="2"/>
          <c:tx>
            <c:strRef>
              <c:f>OST!$N$1</c:f>
              <c:strCache>
                <c:ptCount val="1"/>
                <c:pt idx="0">
                  <c:v>t2</c:v>
                </c:pt>
              </c:strCache>
            </c:strRef>
          </c:tx>
          <c:spPr>
            <a:ln w="19050">
              <a:solidFill>
                <a:srgbClr val="88C540"/>
              </a:solidFill>
              <a:prstDash val="dash"/>
            </a:ln>
          </c:spPr>
          <c:marker>
            <c:symbol val="none"/>
          </c:marker>
          <c:xVal>
            <c:numRef>
              <c:f>OST!$L$2:$L$3</c:f>
              <c:numCache>
                <c:formatCode>General</c:formatCode>
                <c:ptCount val="2"/>
                <c:pt idx="0">
                  <c:v>0</c:v>
                </c:pt>
                <c:pt idx="1">
                  <c:v>1</c:v>
                </c:pt>
              </c:numCache>
            </c:numRef>
          </c:xVal>
          <c:yVal>
            <c:numRef>
              <c:f>OST!$N$2:$N$3</c:f>
              <c:numCache>
                <c:formatCode>General</c:formatCode>
                <c:ptCount val="2"/>
                <c:pt idx="0">
                  <c:v>40</c:v>
                </c:pt>
                <c:pt idx="1">
                  <c:v>40</c:v>
                </c:pt>
              </c:numCache>
            </c:numRef>
          </c:yVal>
          <c:smooth val="0"/>
          <c:extLst>
            <c:ext xmlns:c16="http://schemas.microsoft.com/office/drawing/2014/chart" uri="{C3380CC4-5D6E-409C-BE32-E72D297353CC}">
              <c16:uniqueId val="{00000002-3DB7-43E9-8FD5-0314FE07ED0D}"/>
            </c:ext>
          </c:extLst>
        </c:ser>
        <c:dLbls>
          <c:showLegendKey val="0"/>
          <c:showVal val="0"/>
          <c:showCatName val="0"/>
          <c:showSerName val="0"/>
          <c:showPercent val="0"/>
          <c:showBubbleSize val="0"/>
        </c:dLbls>
        <c:axId val="158831360"/>
        <c:axId val="158829568"/>
      </c:scatterChart>
      <c:catAx>
        <c:axId val="158821760"/>
        <c:scaling>
          <c:orientation val="minMax"/>
        </c:scaling>
        <c:delete val="0"/>
        <c:axPos val="b"/>
        <c:numFmt formatCode="General" sourceLinked="0"/>
        <c:majorTickMark val="out"/>
        <c:minorTickMark val="none"/>
        <c:tickLblPos val="nextTo"/>
        <c:crossAx val="158827648"/>
        <c:crosses val="autoZero"/>
        <c:auto val="1"/>
        <c:lblAlgn val="ctr"/>
        <c:lblOffset val="100"/>
        <c:noMultiLvlLbl val="0"/>
      </c:catAx>
      <c:valAx>
        <c:axId val="158827648"/>
        <c:scaling>
          <c:orientation val="minMax"/>
          <c:max val="60"/>
          <c:min val="0"/>
        </c:scaling>
        <c:delete val="0"/>
        <c:axPos val="l"/>
        <c:title>
          <c:tx>
            <c:rich>
              <a:bodyPr rot="-5400000" vert="horz"/>
              <a:lstStyle/>
              <a:p>
                <a:pPr>
                  <a:defRPr/>
                </a:pPr>
                <a:r>
                  <a:rPr lang="en-US"/>
                  <a:t>Number of needles/syringes</a:t>
                </a:r>
              </a:p>
            </c:rich>
          </c:tx>
          <c:layout>
            <c:manualLayout>
              <c:xMode val="edge"/>
              <c:yMode val="edge"/>
              <c:x val="3.1699749390064196E-2"/>
              <c:y val="0.16233354187567869"/>
            </c:manualLayout>
          </c:layout>
          <c:overlay val="0"/>
        </c:title>
        <c:numFmt formatCode="0" sourceLinked="0"/>
        <c:majorTickMark val="out"/>
        <c:minorTickMark val="none"/>
        <c:tickLblPos val="nextTo"/>
        <c:crossAx val="158821760"/>
        <c:crosses val="autoZero"/>
        <c:crossBetween val="between"/>
        <c:majorUnit val="20"/>
      </c:valAx>
      <c:valAx>
        <c:axId val="158829568"/>
        <c:scaling>
          <c:orientation val="minMax"/>
          <c:max val="300"/>
          <c:min val="0"/>
        </c:scaling>
        <c:delete val="1"/>
        <c:axPos val="r"/>
        <c:numFmt formatCode="General" sourceLinked="1"/>
        <c:majorTickMark val="out"/>
        <c:minorTickMark val="none"/>
        <c:tickLblPos val="nextTo"/>
        <c:crossAx val="158831360"/>
        <c:crosses val="max"/>
        <c:crossBetween val="midCat"/>
      </c:valAx>
      <c:valAx>
        <c:axId val="158831360"/>
        <c:scaling>
          <c:orientation val="minMax"/>
          <c:max val="1"/>
          <c:min val="0"/>
        </c:scaling>
        <c:delete val="1"/>
        <c:axPos val="t"/>
        <c:numFmt formatCode="General" sourceLinked="1"/>
        <c:majorTickMark val="out"/>
        <c:minorTickMark val="none"/>
        <c:tickLblPos val="nextTo"/>
        <c:crossAx val="158829568"/>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4002624671915"/>
          <c:y val="0.1376622407493181"/>
          <c:w val="0.7497283933258343"/>
          <c:h val="0.58748829190468843"/>
        </c:manualLayout>
      </c:layout>
      <c:barChart>
        <c:barDir val="col"/>
        <c:grouping val="clustered"/>
        <c:varyColors val="0"/>
        <c:ser>
          <c:idx val="0"/>
          <c:order val="0"/>
          <c:tx>
            <c:strRef>
              <c:f>'OST_pple vs sites'!$A$4</c:f>
              <c:strCache>
                <c:ptCount val="1"/>
                <c:pt idx="0">
                  <c:v>Number of OST sites</c:v>
                </c:pt>
              </c:strCache>
            </c:strRef>
          </c:tx>
          <c:spPr>
            <a:solidFill>
              <a:srgbClr val="00AEEF"/>
            </a:solidFill>
            <a:ln w="12700">
              <a:solidFill>
                <a:sysClr val="window" lastClr="FFFFFF"/>
              </a:solidFill>
            </a:ln>
          </c:spPr>
          <c:invertIfNegative val="0"/>
          <c:dLbls>
            <c:dLbl>
              <c:idx val="1"/>
              <c:layout>
                <c:manualLayout>
                  <c:x val="-1.488095238095238E-3"/>
                  <c:y val="6.5359477124183009E-3"/>
                </c:manualLayout>
              </c:layout>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62-4365-A818-BAA24C4E4A12}"/>
                </c:ext>
              </c:extLst>
            </c:dLbl>
            <c:dLbl>
              <c:idx val="6"/>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62-4365-A818-BAA24C4E4A12}"/>
                </c:ext>
              </c:extLst>
            </c:dLbl>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'OST_pple vs sites'!$B$3:$J$3</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'OST_pple vs sites'!$B$4:$J$4</c:f>
              <c:numCache>
                <c:formatCode>General</c:formatCode>
                <c:ptCount val="9"/>
                <c:pt idx="0">
                  <c:v>49</c:v>
                </c:pt>
                <c:pt idx="1">
                  <c:v>0</c:v>
                </c:pt>
                <c:pt idx="2">
                  <c:v>147</c:v>
                </c:pt>
                <c:pt idx="3">
                  <c:v>147</c:v>
                </c:pt>
                <c:pt idx="4">
                  <c:v>147</c:v>
                </c:pt>
                <c:pt idx="5">
                  <c:v>140</c:v>
                </c:pt>
                <c:pt idx="7">
                  <c:v>147</c:v>
                </c:pt>
                <c:pt idx="8">
                  <c:v>131</c:v>
                </c:pt>
              </c:numCache>
            </c:numRef>
          </c:val>
          <c:extLst>
            <c:ext xmlns:c16="http://schemas.microsoft.com/office/drawing/2014/chart" uri="{C3380CC4-5D6E-409C-BE32-E72D297353CC}">
              <c16:uniqueId val="{00000002-C062-4365-A818-BAA24C4E4A12}"/>
            </c:ext>
          </c:extLst>
        </c:ser>
        <c:dLbls>
          <c:showLegendKey val="0"/>
          <c:showVal val="0"/>
          <c:showCatName val="0"/>
          <c:showSerName val="0"/>
          <c:showPercent val="0"/>
          <c:showBubbleSize val="0"/>
        </c:dLbls>
        <c:gapWidth val="150"/>
        <c:axId val="158953856"/>
        <c:axId val="158955392"/>
      </c:barChart>
      <c:lineChart>
        <c:grouping val="standard"/>
        <c:varyColors val="0"/>
        <c:ser>
          <c:idx val="1"/>
          <c:order val="1"/>
          <c:tx>
            <c:strRef>
              <c:f>'OST_pple vs sites'!$A$5</c:f>
              <c:strCache>
                <c:ptCount val="1"/>
                <c:pt idx="0">
                  <c:v>Number of people on OST</c:v>
                </c:pt>
              </c:strCache>
            </c:strRef>
          </c:tx>
          <c:spPr>
            <a:ln w="38100">
              <a:solidFill>
                <a:srgbClr val="88C540"/>
              </a:solidFill>
            </a:ln>
          </c:spPr>
          <c:marker>
            <c:symbol val="circle"/>
            <c:size val="15"/>
            <c:spPr>
              <a:solidFill>
                <a:srgbClr val="88C540"/>
              </a:solidFill>
              <a:ln>
                <a:noFill/>
              </a:ln>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62-4365-A818-BAA24C4E4A12}"/>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62-4365-A818-BAA24C4E4A12}"/>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'OST_pple vs sites'!$B$3:$J$3</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'OST_pple vs sites'!$B$5:$J$5</c:f>
              <c:numCache>
                <c:formatCode>General</c:formatCode>
                <c:ptCount val="9"/>
                <c:pt idx="1">
                  <c:v>2201</c:v>
                </c:pt>
                <c:pt idx="2">
                  <c:v>2612</c:v>
                </c:pt>
                <c:pt idx="3">
                  <c:v>3735</c:v>
                </c:pt>
                <c:pt idx="4">
                  <c:v>4068</c:v>
                </c:pt>
                <c:pt idx="5">
                  <c:v>3646</c:v>
                </c:pt>
                <c:pt idx="6">
                  <c:v>5956</c:v>
                </c:pt>
                <c:pt idx="7">
                  <c:v>5258</c:v>
                </c:pt>
                <c:pt idx="8">
                  <c:v>6803</c:v>
                </c:pt>
              </c:numCache>
            </c:numRef>
          </c:val>
          <c:smooth val="0"/>
          <c:extLst>
            <c:ext xmlns:c16="http://schemas.microsoft.com/office/drawing/2014/chart" uri="{C3380CC4-5D6E-409C-BE32-E72D297353CC}">
              <c16:uniqueId val="{00000005-C062-4365-A818-BAA24C4E4A12}"/>
            </c:ext>
          </c:extLst>
        </c:ser>
        <c:dLbls>
          <c:showLegendKey val="0"/>
          <c:showVal val="0"/>
          <c:showCatName val="0"/>
          <c:showSerName val="0"/>
          <c:showPercent val="0"/>
          <c:showBubbleSize val="0"/>
        </c:dLbls>
        <c:marker val="1"/>
        <c:smooth val="0"/>
        <c:axId val="158975872"/>
        <c:axId val="158973952"/>
      </c:lineChart>
      <c:catAx>
        <c:axId val="158953856"/>
        <c:scaling>
          <c:orientation val="minMax"/>
        </c:scaling>
        <c:delete val="0"/>
        <c:axPos val="b"/>
        <c:majorGridlines>
          <c:spPr>
            <a:ln w="12700">
              <a:solidFill>
                <a:srgbClr val="F79646">
                  <a:lumMod val="20000"/>
                  <a:lumOff val="80000"/>
                </a:srgbClr>
              </a:solidFill>
              <a:prstDash val="sysDash"/>
            </a:ln>
          </c:spPr>
        </c:majorGridlines>
        <c:numFmt formatCode="General" sourceLinked="1"/>
        <c:majorTickMark val="out"/>
        <c:minorTickMark val="none"/>
        <c:tickLblPos val="nextTo"/>
        <c:crossAx val="158955392"/>
        <c:crosses val="autoZero"/>
        <c:auto val="1"/>
        <c:lblAlgn val="ctr"/>
        <c:lblOffset val="100"/>
        <c:noMultiLvlLbl val="0"/>
      </c:catAx>
      <c:valAx>
        <c:axId val="158955392"/>
        <c:scaling>
          <c:orientation val="minMax"/>
          <c:max val="250"/>
          <c:min val="0"/>
        </c:scaling>
        <c:delete val="0"/>
        <c:axPos val="l"/>
        <c:majorGridlines>
          <c:spPr>
            <a:ln w="12700">
              <a:solidFill>
                <a:srgbClr val="F79646">
                  <a:lumMod val="20000"/>
                  <a:lumOff val="80000"/>
                </a:srgbClr>
              </a:solidFill>
              <a:prstDash val="sysDash"/>
            </a:ln>
          </c:spPr>
        </c:majorGridlines>
        <c:title>
          <c:tx>
            <c:rich>
              <a:bodyPr rot="-5400000" vert="horz"/>
              <a:lstStyle/>
              <a:p>
                <a:pPr>
                  <a:defRPr>
                    <a:solidFill>
                      <a:srgbClr val="00AEEF"/>
                    </a:solidFill>
                  </a:defRPr>
                </a:pPr>
                <a:r>
                  <a:rPr lang="en-US">
                    <a:solidFill>
                      <a:srgbClr val="00AEEF"/>
                    </a:solidFill>
                  </a:rPr>
                  <a:t>Number of OST sites</a:t>
                </a:r>
              </a:p>
            </c:rich>
          </c:tx>
          <c:layout>
            <c:manualLayout>
              <c:xMode val="edge"/>
              <c:yMode val="edge"/>
              <c:x val="1.1799410029498525E-2"/>
              <c:y val="0.13008851834697133"/>
            </c:manualLayout>
          </c:layout>
          <c:overlay val="0"/>
        </c:title>
        <c:numFmt formatCode="#,##0" sourceLinked="0"/>
        <c:majorTickMark val="out"/>
        <c:minorTickMark val="none"/>
        <c:tickLblPos val="nextTo"/>
        <c:spPr>
          <a:ln>
            <a:noFill/>
          </a:ln>
        </c:spPr>
        <c:txPr>
          <a:bodyPr/>
          <a:lstStyle/>
          <a:p>
            <a:pPr>
              <a:defRPr>
                <a:solidFill>
                  <a:srgbClr val="00AEEF"/>
                </a:solidFill>
              </a:defRPr>
            </a:pPr>
            <a:endParaRPr lang="en-US"/>
          </a:p>
        </c:txPr>
        <c:crossAx val="158953856"/>
        <c:crosses val="autoZero"/>
        <c:crossBetween val="between"/>
        <c:majorUnit val="50"/>
      </c:valAx>
      <c:valAx>
        <c:axId val="158973952"/>
        <c:scaling>
          <c:orientation val="minMax"/>
          <c:max val="10000"/>
        </c:scaling>
        <c:delete val="0"/>
        <c:axPos val="r"/>
        <c:title>
          <c:tx>
            <c:rich>
              <a:bodyPr rot="-5400000" vert="horz"/>
              <a:lstStyle/>
              <a:p>
                <a:pPr>
                  <a:defRPr/>
                </a:pPr>
                <a:r>
                  <a:rPr lang="en-US" dirty="0"/>
                  <a:t>People</a:t>
                </a:r>
                <a:r>
                  <a:rPr lang="en-US" baseline="0" dirty="0"/>
                  <a:t> on OST</a:t>
                </a:r>
                <a:endParaRPr lang="en-GB" dirty="0"/>
              </a:p>
            </c:rich>
          </c:tx>
          <c:layout>
            <c:manualLayout>
              <c:xMode val="edge"/>
              <c:yMode val="edge"/>
              <c:x val="0.95607365485564311"/>
              <c:y val="0.19519710771447688"/>
            </c:manualLayout>
          </c:layout>
          <c:overlay val="0"/>
        </c:title>
        <c:numFmt formatCode="General" sourceLinked="1"/>
        <c:majorTickMark val="out"/>
        <c:minorTickMark val="none"/>
        <c:tickLblPos val="nextTo"/>
        <c:spPr>
          <a:ln>
            <a:noFill/>
          </a:ln>
        </c:spPr>
        <c:crossAx val="158975872"/>
        <c:crosses val="max"/>
        <c:crossBetween val="between"/>
        <c:majorUnit val="2000"/>
      </c:valAx>
      <c:catAx>
        <c:axId val="158975872"/>
        <c:scaling>
          <c:orientation val="minMax"/>
        </c:scaling>
        <c:delete val="1"/>
        <c:axPos val="b"/>
        <c:numFmt formatCode="General" sourceLinked="1"/>
        <c:majorTickMark val="out"/>
        <c:minorTickMark val="none"/>
        <c:tickLblPos val="nextTo"/>
        <c:crossAx val="158973952"/>
        <c:crosses val="autoZero"/>
        <c:auto val="1"/>
        <c:lblAlgn val="ctr"/>
        <c:lblOffset val="100"/>
        <c:noMultiLvlLbl val="0"/>
      </c:catAx>
    </c:plotArea>
    <c:legend>
      <c:legendPos val="b"/>
      <c:layout>
        <c:manualLayout>
          <c:xMode val="edge"/>
          <c:yMode val="edge"/>
          <c:x val="0.16150426509186352"/>
          <c:y val="0.88077247696979066"/>
          <c:w val="0.6412771841019872"/>
          <c:h val="9.96196798929545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'OST and NSP'!$A$4</c:f>
              <c:strCache>
                <c:ptCount val="1"/>
                <c:pt idx="0">
                  <c:v>NSP sites</c:v>
                </c:pt>
              </c:strCache>
            </c:strRef>
          </c:tx>
          <c:spPr>
            <a:solidFill>
              <a:srgbClr val="E31837"/>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NSP'!$B$3:$J$3</c:f>
              <c:strCache>
                <c:ptCount val="9"/>
                <c:pt idx="0">
                  <c:v>2009</c:v>
                </c:pt>
                <c:pt idx="1">
                  <c:v>2010</c:v>
                </c:pt>
                <c:pt idx="2">
                  <c:v>2011</c:v>
                </c:pt>
                <c:pt idx="3">
                  <c:v>2012</c:v>
                </c:pt>
                <c:pt idx="4">
                  <c:v>2013</c:v>
                </c:pt>
                <c:pt idx="5">
                  <c:v>2014</c:v>
                </c:pt>
                <c:pt idx="6">
                  <c:v>2015</c:v>
                </c:pt>
                <c:pt idx="7">
                  <c:v>2016</c:v>
                </c:pt>
                <c:pt idx="8">
                  <c:v>2017</c:v>
                </c:pt>
              </c:strCache>
            </c:strRef>
          </c:cat>
          <c:val>
            <c:numRef>
              <c:f>'OST and NSP'!$B$4:$J$4</c:f>
              <c:numCache>
                <c:formatCode>General</c:formatCode>
                <c:ptCount val="9"/>
                <c:pt idx="0">
                  <c:v>39</c:v>
                </c:pt>
                <c:pt idx="1">
                  <c:v>49</c:v>
                </c:pt>
                <c:pt idx="2">
                  <c:v>42</c:v>
                </c:pt>
                <c:pt idx="3">
                  <c:v>36</c:v>
                </c:pt>
                <c:pt idx="4">
                  <c:v>38</c:v>
                </c:pt>
                <c:pt idx="5">
                  <c:v>42</c:v>
                </c:pt>
                <c:pt idx="7">
                  <c:v>17</c:v>
                </c:pt>
                <c:pt idx="8">
                  <c:v>30</c:v>
                </c:pt>
              </c:numCache>
            </c:numRef>
          </c:val>
          <c:extLst>
            <c:ext xmlns:c16="http://schemas.microsoft.com/office/drawing/2014/chart" uri="{C3380CC4-5D6E-409C-BE32-E72D297353CC}">
              <c16:uniqueId val="{00000000-F623-44A6-9754-BDD8B4929459}"/>
            </c:ext>
          </c:extLst>
        </c:ser>
        <c:ser>
          <c:idx val="1"/>
          <c:order val="1"/>
          <c:tx>
            <c:strRef>
              <c:f>'OST and NSP'!$A$5</c:f>
              <c:strCache>
                <c:ptCount val="1"/>
                <c:pt idx="0">
                  <c:v>OST sites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NSP'!$B$3:$J$3</c:f>
              <c:strCache>
                <c:ptCount val="9"/>
                <c:pt idx="0">
                  <c:v>2009</c:v>
                </c:pt>
                <c:pt idx="1">
                  <c:v>2010</c:v>
                </c:pt>
                <c:pt idx="2">
                  <c:v>2011</c:v>
                </c:pt>
                <c:pt idx="3">
                  <c:v>2012</c:v>
                </c:pt>
                <c:pt idx="4">
                  <c:v>2013</c:v>
                </c:pt>
                <c:pt idx="5">
                  <c:v>2014</c:v>
                </c:pt>
                <c:pt idx="6">
                  <c:v>2015</c:v>
                </c:pt>
                <c:pt idx="7">
                  <c:v>2016</c:v>
                </c:pt>
                <c:pt idx="8">
                  <c:v>2017</c:v>
                </c:pt>
              </c:strCache>
            </c:strRef>
          </c:cat>
          <c:val>
            <c:numRef>
              <c:f>'OST and NSP'!$B$5:$J$5</c:f>
              <c:numCache>
                <c:formatCode>General</c:formatCode>
                <c:ptCount val="9"/>
                <c:pt idx="0">
                  <c:v>49</c:v>
                </c:pt>
                <c:pt idx="2">
                  <c:v>147</c:v>
                </c:pt>
                <c:pt idx="3">
                  <c:v>147</c:v>
                </c:pt>
                <c:pt idx="4">
                  <c:v>147</c:v>
                </c:pt>
                <c:pt idx="5">
                  <c:v>140</c:v>
                </c:pt>
                <c:pt idx="7">
                  <c:v>147</c:v>
                </c:pt>
                <c:pt idx="8">
                  <c:v>131</c:v>
                </c:pt>
              </c:numCache>
            </c:numRef>
          </c:val>
          <c:extLst>
            <c:ext xmlns:c16="http://schemas.microsoft.com/office/drawing/2014/chart" uri="{C3380CC4-5D6E-409C-BE32-E72D297353CC}">
              <c16:uniqueId val="{00000001-F623-44A6-9754-BDD8B4929459}"/>
            </c:ext>
          </c:extLst>
        </c:ser>
        <c:dLbls>
          <c:showLegendKey val="0"/>
          <c:showVal val="0"/>
          <c:showCatName val="0"/>
          <c:showSerName val="0"/>
          <c:showPercent val="0"/>
          <c:showBubbleSize val="0"/>
        </c:dLbls>
        <c:gapWidth val="150"/>
        <c:axId val="147761792"/>
        <c:axId val="147767680"/>
      </c:barChart>
      <c:catAx>
        <c:axId val="147761792"/>
        <c:scaling>
          <c:orientation val="minMax"/>
        </c:scaling>
        <c:delete val="0"/>
        <c:axPos val="b"/>
        <c:numFmt formatCode="General" sourceLinked="0"/>
        <c:majorTickMark val="out"/>
        <c:minorTickMark val="none"/>
        <c:tickLblPos val="nextTo"/>
        <c:crossAx val="147767680"/>
        <c:crosses val="autoZero"/>
        <c:auto val="1"/>
        <c:lblAlgn val="ctr"/>
        <c:lblOffset val="100"/>
        <c:noMultiLvlLbl val="0"/>
      </c:catAx>
      <c:valAx>
        <c:axId val="1477676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overlay val="0"/>
        </c:title>
        <c:numFmt formatCode="General" sourceLinked="1"/>
        <c:majorTickMark val="out"/>
        <c:minorTickMark val="none"/>
        <c:tickLblPos val="nextTo"/>
        <c:crossAx val="147761792"/>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'ever outreached and tested'!$A$3</c:f>
              <c:strCache>
                <c:ptCount val="1"/>
                <c:pt idx="0">
                  <c:v>Ever reached with outreach programmes</c:v>
                </c:pt>
              </c:strCache>
            </c:strRef>
          </c:tx>
          <c:spPr>
            <a:solidFill>
              <a:srgbClr val="FFCC66"/>
            </a:solidFill>
            <a:ln>
              <a:solidFill>
                <a:sysClr val="window" lastClr="FFFFFF"/>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outreached and tested'!$B$2:$C$2</c:f>
              <c:numCache>
                <c:formatCode>General</c:formatCode>
                <c:ptCount val="2"/>
                <c:pt idx="0">
                  <c:v>2007</c:v>
                </c:pt>
                <c:pt idx="1">
                  <c:v>2013</c:v>
                </c:pt>
              </c:numCache>
            </c:numRef>
          </c:cat>
          <c:val>
            <c:numRef>
              <c:f>'ever outreached and tested'!$B$3:$C$3</c:f>
              <c:numCache>
                <c:formatCode>General</c:formatCode>
                <c:ptCount val="2"/>
                <c:pt idx="0">
                  <c:v>61</c:v>
                </c:pt>
                <c:pt idx="1">
                  <c:v>60.4</c:v>
                </c:pt>
              </c:numCache>
            </c:numRef>
          </c:val>
          <c:extLst>
            <c:ext xmlns:c16="http://schemas.microsoft.com/office/drawing/2014/chart" uri="{C3380CC4-5D6E-409C-BE32-E72D297353CC}">
              <c16:uniqueId val="{00000000-7366-43BC-9FB7-0257CC425A46}"/>
            </c:ext>
          </c:extLst>
        </c:ser>
        <c:ser>
          <c:idx val="1"/>
          <c:order val="1"/>
          <c:tx>
            <c:strRef>
              <c:f>'ever outreached and tested'!$A$4</c:f>
              <c:strCache>
                <c:ptCount val="1"/>
                <c:pt idx="0">
                  <c:v>Ever received and HIV test</c:v>
                </c:pt>
              </c:strCache>
            </c:strRef>
          </c:tx>
          <c:spPr>
            <a:solidFill>
              <a:srgbClr val="33CCCC"/>
            </a:solidFill>
            <a:ln>
              <a:solidFill>
                <a:sysClr val="window" lastClr="FFFFFF"/>
              </a:solid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'ever outreached and tested'!$B$2:$C$2</c:f>
              <c:numCache>
                <c:formatCode>General</c:formatCode>
                <c:ptCount val="2"/>
                <c:pt idx="0">
                  <c:v>2007</c:v>
                </c:pt>
                <c:pt idx="1">
                  <c:v>2013</c:v>
                </c:pt>
              </c:numCache>
            </c:numRef>
          </c:cat>
          <c:val>
            <c:numRef>
              <c:f>'ever outreached and tested'!$B$4:$C$4</c:f>
              <c:numCache>
                <c:formatCode>General</c:formatCode>
                <c:ptCount val="2"/>
                <c:pt idx="0">
                  <c:v>67</c:v>
                </c:pt>
                <c:pt idx="1">
                  <c:v>48.8</c:v>
                </c:pt>
              </c:numCache>
            </c:numRef>
          </c:val>
          <c:extLst>
            <c:ext xmlns:c16="http://schemas.microsoft.com/office/drawing/2014/chart" uri="{C3380CC4-5D6E-409C-BE32-E72D297353CC}">
              <c16:uniqueId val="{00000001-7366-43BC-9FB7-0257CC425A46}"/>
            </c:ext>
          </c:extLst>
        </c:ser>
        <c:dLbls>
          <c:showLegendKey val="0"/>
          <c:showVal val="0"/>
          <c:showCatName val="0"/>
          <c:showSerName val="0"/>
          <c:showPercent val="0"/>
          <c:showBubbleSize val="0"/>
        </c:dLbls>
        <c:gapWidth val="150"/>
        <c:overlap val="-10"/>
        <c:axId val="159095808"/>
        <c:axId val="159453952"/>
      </c:barChart>
      <c:scatterChart>
        <c:scatterStyle val="lineMarker"/>
        <c:varyColors val="0"/>
        <c:ser>
          <c:idx val="2"/>
          <c:order val="2"/>
          <c:tx>
            <c:strRef>
              <c:f>'ever outreached and tested'!$H$2</c:f>
              <c:strCache>
                <c:ptCount val="1"/>
                <c:pt idx="0">
                  <c:v>tar</c:v>
                </c:pt>
              </c:strCache>
            </c:strRef>
          </c:tx>
          <c:spPr>
            <a:ln w="19050">
              <a:solidFill>
                <a:srgbClr val="E31837"/>
              </a:solidFill>
              <a:prstDash val="dash"/>
            </a:ln>
          </c:spPr>
          <c:marker>
            <c:symbol val="none"/>
          </c:marker>
          <c:xVal>
            <c:numRef>
              <c:f>'ever outreached and tested'!$G$3:$G$4</c:f>
              <c:numCache>
                <c:formatCode>General</c:formatCode>
                <c:ptCount val="2"/>
                <c:pt idx="0">
                  <c:v>0</c:v>
                </c:pt>
                <c:pt idx="1">
                  <c:v>1</c:v>
                </c:pt>
              </c:numCache>
            </c:numRef>
          </c:xVal>
          <c:yVal>
            <c:numRef>
              <c:f>'ever outreached and tested'!$H$3:$H$4</c:f>
              <c:numCache>
                <c:formatCode>General</c:formatCode>
                <c:ptCount val="2"/>
                <c:pt idx="0">
                  <c:v>90</c:v>
                </c:pt>
                <c:pt idx="1">
                  <c:v>90</c:v>
                </c:pt>
              </c:numCache>
            </c:numRef>
          </c:yVal>
          <c:smooth val="0"/>
          <c:extLst>
            <c:ext xmlns:c16="http://schemas.microsoft.com/office/drawing/2014/chart" uri="{C3380CC4-5D6E-409C-BE32-E72D297353CC}">
              <c16:uniqueId val="{00000002-7366-43BC-9FB7-0257CC425A46}"/>
            </c:ext>
          </c:extLst>
        </c:ser>
        <c:dLbls>
          <c:showLegendKey val="0"/>
          <c:showVal val="0"/>
          <c:showCatName val="0"/>
          <c:showSerName val="0"/>
          <c:showPercent val="0"/>
          <c:showBubbleSize val="0"/>
        </c:dLbls>
        <c:axId val="159461760"/>
        <c:axId val="159455872"/>
      </c:scatterChart>
      <c:catAx>
        <c:axId val="159095808"/>
        <c:scaling>
          <c:orientation val="minMax"/>
        </c:scaling>
        <c:delete val="0"/>
        <c:axPos val="b"/>
        <c:numFmt formatCode="General" sourceLinked="1"/>
        <c:majorTickMark val="out"/>
        <c:minorTickMark val="none"/>
        <c:tickLblPos val="nextTo"/>
        <c:crossAx val="159453952"/>
        <c:crosses val="autoZero"/>
        <c:auto val="1"/>
        <c:lblAlgn val="ctr"/>
        <c:lblOffset val="100"/>
        <c:noMultiLvlLbl val="0"/>
      </c:catAx>
      <c:valAx>
        <c:axId val="159453952"/>
        <c:scaling>
          <c:orientation val="minMax"/>
          <c:max val="100"/>
          <c:min val="0"/>
        </c:scaling>
        <c:delete val="0"/>
        <c:axPos val="l"/>
        <c:title>
          <c:tx>
            <c:rich>
              <a:bodyPr rot="0" vert="horz"/>
              <a:lstStyle/>
              <a:p>
                <a:pPr>
                  <a:defRPr/>
                </a:pPr>
                <a:r>
                  <a:rPr lang="en-US"/>
                  <a:t>%</a:t>
                </a:r>
              </a:p>
            </c:rich>
          </c:tx>
          <c:layout>
            <c:manualLayout>
              <c:xMode val="edge"/>
              <c:yMode val="edge"/>
              <c:x val="9.3485238257619181E-3"/>
              <c:y val="2.2333484176546885E-2"/>
            </c:manualLayout>
          </c:layout>
          <c:overlay val="0"/>
        </c:title>
        <c:numFmt formatCode="General" sourceLinked="1"/>
        <c:majorTickMark val="out"/>
        <c:minorTickMark val="none"/>
        <c:tickLblPos val="nextTo"/>
        <c:crossAx val="159095808"/>
        <c:crosses val="autoZero"/>
        <c:crossBetween val="between"/>
      </c:valAx>
      <c:valAx>
        <c:axId val="159455872"/>
        <c:scaling>
          <c:orientation val="minMax"/>
          <c:max val="100"/>
          <c:min val="0"/>
        </c:scaling>
        <c:delete val="1"/>
        <c:axPos val="r"/>
        <c:numFmt formatCode="General" sourceLinked="1"/>
        <c:majorTickMark val="out"/>
        <c:minorTickMark val="none"/>
        <c:tickLblPos val="nextTo"/>
        <c:crossAx val="159461760"/>
        <c:crosses val="max"/>
        <c:crossBetween val="midCat"/>
        <c:majorUnit val="10"/>
      </c:valAx>
      <c:valAx>
        <c:axId val="159461760"/>
        <c:scaling>
          <c:orientation val="minMax"/>
          <c:max val="1"/>
          <c:min val="0"/>
        </c:scaling>
        <c:delete val="1"/>
        <c:axPos val="t"/>
        <c:numFmt formatCode="General" sourceLinked="1"/>
        <c:majorTickMark val="out"/>
        <c:minorTickMark val="none"/>
        <c:tickLblPos val="nextTo"/>
        <c:crossAx val="159455872"/>
        <c:crosses val="max"/>
        <c:crossBetween val="midCat"/>
        <c:majorUnit val="0.2"/>
      </c:valAx>
    </c:plotArea>
    <c:legend>
      <c:legendPos val="b"/>
      <c:legendEntry>
        <c:idx val="2"/>
        <c:delete val="1"/>
      </c:legendEntry>
      <c:layout>
        <c:manualLayout>
          <c:xMode val="edge"/>
          <c:yMode val="edge"/>
          <c:x val="0.12181426395774603"/>
          <c:y val="0.85844251968503937"/>
          <c:w val="0.87571303587051619"/>
          <c:h val="0.138224146981627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704258435087"/>
          <c:y val="8.5898561446773533E-2"/>
          <c:w val="0.78926095515234496"/>
          <c:h val="0.6050899286627633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86A3-45C1-9F34-F591C91780A0}"/>
                </c:ext>
              </c:extLst>
            </c:dLbl>
            <c:dLbl>
              <c:idx val="6"/>
              <c:delete val="1"/>
              <c:extLst>
                <c:ext xmlns:c15="http://schemas.microsoft.com/office/drawing/2012/chart" uri="{CE6537A1-D6FC-4f65-9D91-7224C49458BB}"/>
                <c:ext xmlns:c16="http://schemas.microsoft.com/office/drawing/2014/chart" uri="{C3380CC4-5D6E-409C-BE32-E72D297353CC}">
                  <c16:uniqueId val="{00000001-86A3-45C1-9F34-F591C91780A0}"/>
                </c:ext>
              </c:extLst>
            </c:dLbl>
            <c:dLbl>
              <c:idx val="7"/>
              <c:delete val="1"/>
              <c:extLst>
                <c:ext xmlns:c15="http://schemas.microsoft.com/office/drawing/2012/chart" uri="{CE6537A1-D6FC-4f65-9D91-7224C49458BB}"/>
                <c:ext xmlns:c16="http://schemas.microsoft.com/office/drawing/2014/chart" uri="{C3380CC4-5D6E-409C-BE32-E72D297353CC}">
                  <c16:uniqueId val="{00000002-86A3-45C1-9F34-F591C91780A0}"/>
                </c:ext>
              </c:extLst>
            </c:dLbl>
            <c:dLbl>
              <c:idx val="8"/>
              <c:delete val="1"/>
              <c:extLst>
                <c:ext xmlns:c15="http://schemas.microsoft.com/office/drawing/2012/chart" uri="{CE6537A1-D6FC-4f65-9D91-7224C49458BB}"/>
                <c:ext xmlns:c16="http://schemas.microsoft.com/office/drawing/2014/chart" uri="{C3380CC4-5D6E-409C-BE32-E72D297353CC}">
                  <c16:uniqueId val="{00000003-86A3-45C1-9F34-F591C91780A0}"/>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1</c:v>
                </c:pt>
                <c:pt idx="2">
                  <c:v>2</c:v>
                </c:pt>
                <c:pt idx="3">
                  <c:v>4</c:v>
                </c:pt>
                <c:pt idx="4">
                  <c:v>9</c:v>
                </c:pt>
                <c:pt idx="5">
                  <c:v>16</c:v>
                </c:pt>
                <c:pt idx="6">
                  <c:v>20</c:v>
                </c:pt>
                <c:pt idx="7">
                  <c:v>25</c:v>
                </c:pt>
                <c:pt idx="8">
                  <c:v>28</c:v>
                </c:pt>
                <c:pt idx="9">
                  <c:v>32</c:v>
                </c:pt>
                <c:pt idx="10">
                  <c:v>36</c:v>
                </c:pt>
                <c:pt idx="11">
                  <c:v>39</c:v>
                </c:pt>
                <c:pt idx="12">
                  <c:v>43</c:v>
                </c:pt>
                <c:pt idx="13">
                  <c:v>47</c:v>
                </c:pt>
                <c:pt idx="14">
                  <c:v>51</c:v>
                </c:pt>
                <c:pt idx="15">
                  <c:v>56</c:v>
                </c:pt>
                <c:pt idx="16">
                  <c:v>62</c:v>
                </c:pt>
                <c:pt idx="17">
                  <c:v>68</c:v>
                </c:pt>
                <c:pt idx="18">
                  <c:v>75</c:v>
                </c:pt>
                <c:pt idx="19">
                  <c:v>80</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62738560"/>
        <c:axId val="162720000"/>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6.6425120772946863E-2"/>
                  <c:y val="-3.0193317181506158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A3-45C1-9F34-F591C91780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1733</c:v>
                </c:pt>
                <c:pt idx="1">
                  <c:v>5260</c:v>
                </c:pt>
                <c:pt idx="2">
                  <c:v>14129</c:v>
                </c:pt>
                <c:pt idx="3">
                  <c:v>25156</c:v>
                </c:pt>
                <c:pt idx="4">
                  <c:v>55465</c:v>
                </c:pt>
                <c:pt idx="5">
                  <c:v>99402</c:v>
                </c:pt>
                <c:pt idx="6">
                  <c:v>125169</c:v>
                </c:pt>
                <c:pt idx="7">
                  <c:v>148755</c:v>
                </c:pt>
                <c:pt idx="8">
                  <c:v>169159</c:v>
                </c:pt>
                <c:pt idx="9">
                  <c:v>186975</c:v>
                </c:pt>
                <c:pt idx="10">
                  <c:v>207707</c:v>
                </c:pt>
                <c:pt idx="11">
                  <c:v>224721</c:v>
                </c:pt>
                <c:pt idx="12">
                  <c:v>238731</c:v>
                </c:pt>
                <c:pt idx="13">
                  <c:v>255125</c:v>
                </c:pt>
                <c:pt idx="14">
                  <c:v>271652</c:v>
                </c:pt>
                <c:pt idx="15">
                  <c:v>288120</c:v>
                </c:pt>
                <c:pt idx="16">
                  <c:v>312667</c:v>
                </c:pt>
                <c:pt idx="17">
                  <c:v>333784</c:v>
                </c:pt>
                <c:pt idx="18">
                  <c:v>358606</c:v>
                </c:pt>
                <c:pt idx="19">
                  <c:v>375332</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62704000"/>
        <c:axId val="162718080"/>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1</c:v>
                </c:pt>
                <c:pt idx="2">
                  <c:v>2</c:v>
                </c:pt>
                <c:pt idx="3">
                  <c:v>3</c:v>
                </c:pt>
                <c:pt idx="4">
                  <c:v>7</c:v>
                </c:pt>
                <c:pt idx="5">
                  <c:v>13</c:v>
                </c:pt>
                <c:pt idx="6">
                  <c:v>17</c:v>
                </c:pt>
                <c:pt idx="7">
                  <c:v>20</c:v>
                </c:pt>
                <c:pt idx="8">
                  <c:v>24</c:v>
                </c:pt>
                <c:pt idx="9">
                  <c:v>27</c:v>
                </c:pt>
                <c:pt idx="10">
                  <c:v>30</c:v>
                </c:pt>
                <c:pt idx="11">
                  <c:v>34</c:v>
                </c:pt>
                <c:pt idx="12">
                  <c:v>37</c:v>
                </c:pt>
                <c:pt idx="13">
                  <c:v>41</c:v>
                </c:pt>
                <c:pt idx="14">
                  <c:v>45</c:v>
                </c:pt>
                <c:pt idx="15">
                  <c:v>49</c:v>
                </c:pt>
                <c:pt idx="16">
                  <c:v>54</c:v>
                </c:pt>
                <c:pt idx="17">
                  <c:v>59</c:v>
                </c:pt>
                <c:pt idx="18">
                  <c:v>65</c:v>
                </c:pt>
                <c:pt idx="19">
                  <c:v>70</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1</c:v>
                </c:pt>
                <c:pt idx="2">
                  <c:v>3</c:v>
                </c:pt>
                <c:pt idx="3">
                  <c:v>5</c:v>
                </c:pt>
                <c:pt idx="4">
                  <c:v>11</c:v>
                </c:pt>
                <c:pt idx="5">
                  <c:v>20</c:v>
                </c:pt>
                <c:pt idx="6">
                  <c:v>25</c:v>
                </c:pt>
                <c:pt idx="7">
                  <c:v>30</c:v>
                </c:pt>
                <c:pt idx="8">
                  <c:v>34</c:v>
                </c:pt>
                <c:pt idx="9">
                  <c:v>38</c:v>
                </c:pt>
                <c:pt idx="10">
                  <c:v>43</c:v>
                </c:pt>
                <c:pt idx="11">
                  <c:v>47</c:v>
                </c:pt>
                <c:pt idx="12">
                  <c:v>51</c:v>
                </c:pt>
                <c:pt idx="13">
                  <c:v>55</c:v>
                </c:pt>
                <c:pt idx="14">
                  <c:v>60</c:v>
                </c:pt>
                <c:pt idx="15">
                  <c:v>65</c:v>
                </c:pt>
                <c:pt idx="16">
                  <c:v>72</c:v>
                </c:pt>
                <c:pt idx="17">
                  <c:v>78</c:v>
                </c:pt>
                <c:pt idx="18">
                  <c:v>86</c:v>
                </c:pt>
                <c:pt idx="19">
                  <c:v>91</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62738560"/>
        <c:axId val="162720000"/>
      </c:lineChart>
      <c:catAx>
        <c:axId val="162704000"/>
        <c:scaling>
          <c:orientation val="minMax"/>
        </c:scaling>
        <c:delete val="0"/>
        <c:axPos val="b"/>
        <c:numFmt formatCode="General" sourceLinked="1"/>
        <c:majorTickMark val="out"/>
        <c:minorTickMark val="none"/>
        <c:tickLblPos val="nextTo"/>
        <c:txPr>
          <a:bodyPr rot="-2700000"/>
          <a:lstStyle/>
          <a:p>
            <a:pPr>
              <a:defRPr/>
            </a:pPr>
            <a:endParaRPr lang="en-US"/>
          </a:p>
        </c:txPr>
        <c:crossAx val="162718080"/>
        <c:crosses val="autoZero"/>
        <c:auto val="1"/>
        <c:lblAlgn val="ctr"/>
        <c:lblOffset val="100"/>
        <c:noMultiLvlLbl val="0"/>
      </c:catAx>
      <c:valAx>
        <c:axId val="16271808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62704000"/>
        <c:crosses val="autoZero"/>
        <c:crossBetween val="between"/>
      </c:valAx>
      <c:valAx>
        <c:axId val="16272000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62738560"/>
        <c:crosses val="max"/>
        <c:crossBetween val="between"/>
        <c:majorUnit val="20"/>
      </c:valAx>
      <c:catAx>
        <c:axId val="162738560"/>
        <c:scaling>
          <c:orientation val="minMax"/>
        </c:scaling>
        <c:delete val="1"/>
        <c:axPos val="b"/>
        <c:numFmt formatCode="General" sourceLinked="1"/>
        <c:majorTickMark val="out"/>
        <c:minorTickMark val="none"/>
        <c:tickLblPos val="nextTo"/>
        <c:crossAx val="162720000"/>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8871-4A5D-9FA7-F984B0CD53FE}"/>
                </c:ext>
              </c:extLst>
            </c:dLbl>
            <c:dLbl>
              <c:idx val="1"/>
              <c:delete val="1"/>
              <c:extLst>
                <c:ext xmlns:c15="http://schemas.microsoft.com/office/drawing/2012/chart" uri="{CE6537A1-D6FC-4f65-9D91-7224C49458BB}"/>
                <c:ext xmlns:c16="http://schemas.microsoft.com/office/drawing/2014/chart" uri="{C3380CC4-5D6E-409C-BE32-E72D297353CC}">
                  <c16:uniqueId val="{00000001-8871-4A5D-9FA7-F984B0CD53FE}"/>
                </c:ext>
              </c:extLst>
            </c:dLbl>
            <c:dLbl>
              <c:idx val="2"/>
              <c:delete val="1"/>
              <c:extLst>
                <c:ext xmlns:c15="http://schemas.microsoft.com/office/drawing/2012/chart" uri="{CE6537A1-D6FC-4f65-9D91-7224C49458BB}"/>
                <c:ext xmlns:c16="http://schemas.microsoft.com/office/drawing/2014/chart" uri="{C3380CC4-5D6E-409C-BE32-E72D297353CC}">
                  <c16:uniqueId val="{00000002-8871-4A5D-9FA7-F984B0CD53FE}"/>
                </c:ext>
              </c:extLst>
            </c:dLbl>
            <c:dLbl>
              <c:idx val="3"/>
              <c:delete val="1"/>
              <c:extLst>
                <c:ext xmlns:c15="http://schemas.microsoft.com/office/drawing/2012/chart" uri="{CE6537A1-D6FC-4f65-9D91-7224C49458BB}"/>
                <c:ext xmlns:c16="http://schemas.microsoft.com/office/drawing/2014/chart" uri="{C3380CC4-5D6E-409C-BE32-E72D297353CC}">
                  <c16:uniqueId val="{00000003-8871-4A5D-9FA7-F984B0CD53FE}"/>
                </c:ext>
              </c:extLst>
            </c:dLbl>
            <c:dLbl>
              <c:idx val="4"/>
              <c:delete val="1"/>
              <c:extLst>
                <c:ext xmlns:c15="http://schemas.microsoft.com/office/drawing/2012/chart" uri="{CE6537A1-D6FC-4f65-9D91-7224C49458BB}"/>
                <c:ext xmlns:c16="http://schemas.microsoft.com/office/drawing/2014/chart" uri="{C3380CC4-5D6E-409C-BE32-E72D297353CC}">
                  <c16:uniqueId val="{00000004-8871-4A5D-9FA7-F984B0CD53FE}"/>
                </c:ext>
              </c:extLst>
            </c:dLbl>
            <c:dLbl>
              <c:idx val="5"/>
              <c:delete val="1"/>
              <c:extLst>
                <c:ext xmlns:c15="http://schemas.microsoft.com/office/drawing/2012/chart" uri="{CE6537A1-D6FC-4f65-9D91-7224C49458BB}"/>
                <c:ext xmlns:c16="http://schemas.microsoft.com/office/drawing/2014/chart" uri="{C3380CC4-5D6E-409C-BE32-E72D297353CC}">
                  <c16:uniqueId val="{00000005-8871-4A5D-9FA7-F984B0CD53FE}"/>
                </c:ext>
              </c:extLst>
            </c:dLbl>
            <c:dLbl>
              <c:idx val="6"/>
              <c:delete val="1"/>
              <c:extLst>
                <c:ext xmlns:c15="http://schemas.microsoft.com/office/drawing/2012/chart" uri="{CE6537A1-D6FC-4f65-9D91-7224C49458BB}"/>
                <c:ext xmlns:c16="http://schemas.microsoft.com/office/drawing/2014/chart" uri="{C3380CC4-5D6E-409C-BE32-E72D297353CC}">
                  <c16:uniqueId val="{00000006-8871-4A5D-9FA7-F984B0CD53FE}"/>
                </c:ext>
              </c:extLst>
            </c:dLbl>
            <c:dLbl>
              <c:idx val="7"/>
              <c:delete val="1"/>
              <c:extLst>
                <c:ext xmlns:c15="http://schemas.microsoft.com/office/drawing/2012/chart" uri="{CE6537A1-D6FC-4f65-9D91-7224C49458BB}"/>
                <c:ext xmlns:c16="http://schemas.microsoft.com/office/drawing/2014/chart" uri="{C3380CC4-5D6E-409C-BE32-E72D297353CC}">
                  <c16:uniqueId val="{00000007-8871-4A5D-9FA7-F984B0CD53FE}"/>
                </c:ext>
              </c:extLst>
            </c:dLbl>
            <c:dLbl>
              <c:idx val="8"/>
              <c:delete val="1"/>
              <c:extLst>
                <c:ext xmlns:c15="http://schemas.microsoft.com/office/drawing/2012/chart" uri="{CE6537A1-D6FC-4f65-9D91-7224C49458BB}"/>
                <c:ext xmlns:c16="http://schemas.microsoft.com/office/drawing/2014/chart" uri="{C3380CC4-5D6E-409C-BE32-E72D297353CC}">
                  <c16:uniqueId val="{00000008-8871-4A5D-9FA7-F984B0CD53FE}"/>
                </c:ext>
              </c:extLst>
            </c:dLbl>
            <c:dLbl>
              <c:idx val="9"/>
              <c:delete val="1"/>
              <c:extLst>
                <c:ext xmlns:c15="http://schemas.microsoft.com/office/drawing/2012/chart" uri="{CE6537A1-D6FC-4f65-9D91-7224C49458BB}"/>
                <c:ext xmlns:c16="http://schemas.microsoft.com/office/drawing/2014/chart" uri="{C3380CC4-5D6E-409C-BE32-E72D297353CC}">
                  <c16:uniqueId val="{00000009-8871-4A5D-9FA7-F984B0CD53FE}"/>
                </c:ext>
              </c:extLst>
            </c:dLbl>
            <c:dLbl>
              <c:idx val="10"/>
              <c:delete val="1"/>
              <c:extLst>
                <c:ext xmlns:c15="http://schemas.microsoft.com/office/drawing/2012/chart" uri="{CE6537A1-D6FC-4f65-9D91-7224C49458BB}"/>
                <c:ext xmlns:c16="http://schemas.microsoft.com/office/drawing/2014/chart" uri="{C3380CC4-5D6E-409C-BE32-E72D297353CC}">
                  <c16:uniqueId val="{0000000A-8871-4A5D-9FA7-F984B0CD53FE}"/>
                </c:ext>
              </c:extLst>
            </c:dLbl>
            <c:dLbl>
              <c:idx val="11"/>
              <c:delete val="1"/>
              <c:extLst>
                <c:ext xmlns:c15="http://schemas.microsoft.com/office/drawing/2012/chart" uri="{CE6537A1-D6FC-4f65-9D91-7224C49458BB}"/>
                <c:ext xmlns:c16="http://schemas.microsoft.com/office/drawing/2014/chart" uri="{C3380CC4-5D6E-409C-BE32-E72D297353CC}">
                  <c16:uniqueId val="{0000000B-8871-4A5D-9FA7-F984B0CD53FE}"/>
                </c:ext>
              </c:extLst>
            </c:dLbl>
            <c:dLbl>
              <c:idx val="12"/>
              <c:delete val="1"/>
              <c:extLst>
                <c:ext xmlns:c15="http://schemas.microsoft.com/office/drawing/2012/chart" uri="{CE6537A1-D6FC-4f65-9D91-7224C49458BB}"/>
                <c:ext xmlns:c16="http://schemas.microsoft.com/office/drawing/2014/chart" uri="{C3380CC4-5D6E-409C-BE32-E72D297353CC}">
                  <c16:uniqueId val="{0000000C-8871-4A5D-9FA7-F984B0CD53FE}"/>
                </c:ext>
              </c:extLst>
            </c:dLbl>
            <c:dLbl>
              <c:idx val="13"/>
              <c:delete val="1"/>
              <c:extLst>
                <c:ext xmlns:c15="http://schemas.microsoft.com/office/drawing/2012/chart" uri="{CE6537A1-D6FC-4f65-9D91-7224C49458BB}"/>
                <c:ext xmlns:c16="http://schemas.microsoft.com/office/drawing/2014/chart" uri="{C3380CC4-5D6E-409C-BE32-E72D297353CC}">
                  <c16:uniqueId val="{0000000D-8871-4A5D-9FA7-F984B0CD53FE}"/>
                </c:ext>
              </c:extLst>
            </c:dLbl>
            <c:dLbl>
              <c:idx val="14"/>
              <c:delete val="1"/>
              <c:extLst>
                <c:ext xmlns:c15="http://schemas.microsoft.com/office/drawing/2012/chart" uri="{CE6537A1-D6FC-4f65-9D91-7224C49458BB}"/>
                <c:ext xmlns:c16="http://schemas.microsoft.com/office/drawing/2014/chart" uri="{C3380CC4-5D6E-409C-BE32-E72D297353CC}">
                  <c16:uniqueId val="{0000000E-8871-4A5D-9FA7-F984B0CD53FE}"/>
                </c:ext>
              </c:extLst>
            </c:dLbl>
            <c:dLbl>
              <c:idx val="15"/>
              <c:delete val="1"/>
              <c:extLst>
                <c:ext xmlns:c15="http://schemas.microsoft.com/office/drawing/2012/chart" uri="{CE6537A1-D6FC-4f65-9D91-7224C49458BB}"/>
                <c:ext xmlns:c16="http://schemas.microsoft.com/office/drawing/2014/chart" uri="{C3380CC4-5D6E-409C-BE32-E72D297353CC}">
                  <c16:uniqueId val="{0000000F-8871-4A5D-9FA7-F984B0CD53FE}"/>
                </c:ext>
              </c:extLst>
            </c:dLbl>
            <c:dLbl>
              <c:idx val="16"/>
              <c:delete val="1"/>
              <c:extLst>
                <c:ext xmlns:c15="http://schemas.microsoft.com/office/drawing/2012/chart" uri="{CE6537A1-D6FC-4f65-9D91-7224C49458BB}"/>
                <c:ext xmlns:c16="http://schemas.microsoft.com/office/drawing/2014/chart" uri="{C3380CC4-5D6E-409C-BE32-E72D297353CC}">
                  <c16:uniqueId val="{00000010-8871-4A5D-9FA7-F984B0CD53FE}"/>
                </c:ext>
              </c:extLst>
            </c:dLbl>
            <c:dLbl>
              <c:idx val="17"/>
              <c:delete val="1"/>
              <c:extLst>
                <c:ext xmlns:c15="http://schemas.microsoft.com/office/drawing/2012/chart" uri="{CE6537A1-D6FC-4f65-9D91-7224C49458BB}"/>
                <c:ext xmlns:c16="http://schemas.microsoft.com/office/drawing/2014/chart" uri="{C3380CC4-5D6E-409C-BE32-E72D297353CC}">
                  <c16:uniqueId val="{00000011-8871-4A5D-9FA7-F984B0CD53FE}"/>
                </c:ext>
              </c:extLst>
            </c:dLbl>
            <c:dLbl>
              <c:idx val="18"/>
              <c:delete val="1"/>
              <c:extLst>
                <c:ext xmlns:c15="http://schemas.microsoft.com/office/drawing/2012/chart" uri="{CE6537A1-D6FC-4f65-9D91-7224C49458BB}"/>
                <c:ext xmlns:c16="http://schemas.microsoft.com/office/drawing/2014/chart" uri="{C3380CC4-5D6E-409C-BE32-E72D297353CC}">
                  <c16:uniqueId val="{00000012-8871-4A5D-9FA7-F984B0CD53FE}"/>
                </c:ext>
              </c:extLst>
            </c:dLbl>
            <c:dLbl>
              <c:idx val="19"/>
              <c:delete val="1"/>
              <c:extLst>
                <c:ext xmlns:c15="http://schemas.microsoft.com/office/drawing/2012/chart" uri="{CE6537A1-D6FC-4f65-9D91-7224C49458BB}"/>
                <c:ext xmlns:c16="http://schemas.microsoft.com/office/drawing/2014/chart" uri="{C3380CC4-5D6E-409C-BE32-E72D297353CC}">
                  <c16:uniqueId val="{00000013-8871-4A5D-9FA7-F984B0CD53FE}"/>
                </c:ext>
              </c:extLst>
            </c:dLbl>
            <c:dLbl>
              <c:idx val="20"/>
              <c:delete val="1"/>
              <c:extLst>
                <c:ext xmlns:c15="http://schemas.microsoft.com/office/drawing/2012/chart" uri="{CE6537A1-D6FC-4f65-9D91-7224C49458BB}"/>
                <c:ext xmlns:c16="http://schemas.microsoft.com/office/drawing/2014/chart" uri="{C3380CC4-5D6E-409C-BE32-E72D297353CC}">
                  <c16:uniqueId val="{00000014-8871-4A5D-9FA7-F984B0CD53FE}"/>
                </c:ext>
              </c:extLst>
            </c:dLbl>
            <c:dLbl>
              <c:idx val="21"/>
              <c:delete val="1"/>
              <c:extLst>
                <c:ext xmlns:c15="http://schemas.microsoft.com/office/drawing/2012/chart" uri="{CE6537A1-D6FC-4f65-9D91-7224C49458BB}"/>
                <c:ext xmlns:c16="http://schemas.microsoft.com/office/drawing/2014/chart" uri="{C3380CC4-5D6E-409C-BE32-E72D297353CC}">
                  <c16:uniqueId val="{00000015-8871-4A5D-9FA7-F984B0CD53FE}"/>
                </c:ext>
              </c:extLst>
            </c:dLbl>
            <c:dLbl>
              <c:idx val="22"/>
              <c:delete val="1"/>
              <c:extLst>
                <c:ext xmlns:c15="http://schemas.microsoft.com/office/drawing/2012/chart" uri="{CE6537A1-D6FC-4f65-9D91-7224C49458BB}"/>
                <c:ext xmlns:c16="http://schemas.microsoft.com/office/drawing/2014/chart" uri="{C3380CC4-5D6E-409C-BE32-E72D297353CC}">
                  <c16:uniqueId val="{00000016-8871-4A5D-9FA7-F984B0CD53FE}"/>
                </c:ext>
              </c:extLst>
            </c:dLbl>
            <c:dLbl>
              <c:idx val="23"/>
              <c:delete val="1"/>
              <c:extLst>
                <c:ext xmlns:c15="http://schemas.microsoft.com/office/drawing/2012/chart" uri="{CE6537A1-D6FC-4f65-9D91-7224C49458BB}"/>
                <c:ext xmlns:c16="http://schemas.microsoft.com/office/drawing/2014/chart" uri="{C3380CC4-5D6E-409C-BE32-E72D297353CC}">
                  <c16:uniqueId val="{00000017-8871-4A5D-9FA7-F984B0CD53FE}"/>
                </c:ext>
              </c:extLst>
            </c:dLbl>
            <c:dLbl>
              <c:idx val="24"/>
              <c:delete val="1"/>
              <c:extLst>
                <c:ext xmlns:c15="http://schemas.microsoft.com/office/drawing/2012/chart" uri="{CE6537A1-D6FC-4f65-9D91-7224C49458BB}"/>
                <c:ext xmlns:c16="http://schemas.microsoft.com/office/drawing/2014/chart" uri="{C3380CC4-5D6E-409C-BE32-E72D297353CC}">
                  <c16:uniqueId val="{00000018-8871-4A5D-9FA7-F984B0CD53FE}"/>
                </c:ext>
              </c:extLst>
            </c:dLbl>
            <c:dLbl>
              <c:idx val="25"/>
              <c:delete val="1"/>
              <c:extLst>
                <c:ext xmlns:c15="http://schemas.microsoft.com/office/drawing/2012/chart" uri="{CE6537A1-D6FC-4f65-9D91-7224C49458BB}"/>
                <c:ext xmlns:c16="http://schemas.microsoft.com/office/drawing/2014/chart" uri="{C3380CC4-5D6E-409C-BE32-E72D297353CC}">
                  <c16:uniqueId val="{00000019-8871-4A5D-9FA7-F984B0CD53FE}"/>
                </c:ext>
              </c:extLst>
            </c:dLbl>
            <c:dLbl>
              <c:idx val="26"/>
              <c:delete val="1"/>
              <c:extLst>
                <c:ext xmlns:c15="http://schemas.microsoft.com/office/drawing/2012/chart" uri="{CE6537A1-D6FC-4f65-9D91-7224C49458BB}"/>
                <c:ext xmlns:c16="http://schemas.microsoft.com/office/drawing/2014/chart" uri="{C3380CC4-5D6E-409C-BE32-E72D297353CC}">
                  <c16:uniqueId val="{0000001A-8871-4A5D-9FA7-F984B0CD53FE}"/>
                </c:ext>
              </c:extLst>
            </c:dLbl>
            <c:dLbl>
              <c:idx val="27"/>
              <c:delete val="1"/>
              <c:extLst>
                <c:ext xmlns:c15="http://schemas.microsoft.com/office/drawing/2012/chart" uri="{CE6537A1-D6FC-4f65-9D91-7224C49458BB}"/>
                <c:ext xmlns:c16="http://schemas.microsoft.com/office/drawing/2014/chart" uri="{C3380CC4-5D6E-409C-BE32-E72D297353CC}">
                  <c16:uniqueId val="{0000001B-8871-4A5D-9FA7-F984B0CD53FE}"/>
                </c:ext>
              </c:extLst>
            </c:dLbl>
            <c:dLbl>
              <c:idx val="28"/>
              <c:delete val="1"/>
              <c:extLst>
                <c:ext xmlns:c15="http://schemas.microsoft.com/office/drawing/2012/chart" uri="{CE6537A1-D6FC-4f65-9D91-7224C49458BB}"/>
                <c:ext xmlns:c16="http://schemas.microsoft.com/office/drawing/2014/chart" uri="{C3380CC4-5D6E-409C-BE32-E72D297353CC}">
                  <c16:uniqueId val="{0000001C-8871-4A5D-9FA7-F984B0CD53FE}"/>
                </c:ext>
              </c:extLst>
            </c:dLbl>
            <c:dLbl>
              <c:idx val="29"/>
              <c:tx>
                <c:rich>
                  <a:bodyPr/>
                  <a:lstStyle/>
                  <a:p>
                    <a:r>
                      <a:rPr lang="en-US"/>
                      <a:t>470 000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8871-4A5D-9FA7-F984B0CD53FE}"/>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186188</c:v>
                </c:pt>
                <c:pt idx="1">
                  <c:v>328414</c:v>
                </c:pt>
                <c:pt idx="2">
                  <c:v>465971</c:v>
                </c:pt>
                <c:pt idx="3">
                  <c:v>568022</c:v>
                </c:pt>
                <c:pt idx="4">
                  <c:v>642275</c:v>
                </c:pt>
                <c:pt idx="5">
                  <c:v>689918</c:v>
                </c:pt>
                <c:pt idx="6">
                  <c:v>717032</c:v>
                </c:pt>
                <c:pt idx="7">
                  <c:v>728571</c:v>
                </c:pt>
                <c:pt idx="8">
                  <c:v>729777</c:v>
                </c:pt>
                <c:pt idx="9">
                  <c:v>723269</c:v>
                </c:pt>
                <c:pt idx="10">
                  <c:v>709438</c:v>
                </c:pt>
                <c:pt idx="11">
                  <c:v>690046</c:v>
                </c:pt>
                <c:pt idx="12">
                  <c:v>666699</c:v>
                </c:pt>
                <c:pt idx="13">
                  <c:v>642752</c:v>
                </c:pt>
                <c:pt idx="14">
                  <c:v>620459</c:v>
                </c:pt>
                <c:pt idx="15">
                  <c:v>605697</c:v>
                </c:pt>
                <c:pt idx="16">
                  <c:v>598116</c:v>
                </c:pt>
                <c:pt idx="17">
                  <c:v>592533</c:v>
                </c:pt>
                <c:pt idx="18">
                  <c:v>586223</c:v>
                </c:pt>
                <c:pt idx="19">
                  <c:v>578353</c:v>
                </c:pt>
                <c:pt idx="20">
                  <c:v>568746</c:v>
                </c:pt>
                <c:pt idx="21">
                  <c:v>558591</c:v>
                </c:pt>
                <c:pt idx="22">
                  <c:v>547868</c:v>
                </c:pt>
                <c:pt idx="23">
                  <c:v>535614</c:v>
                </c:pt>
                <c:pt idx="24">
                  <c:v>523577</c:v>
                </c:pt>
                <c:pt idx="25">
                  <c:v>511789</c:v>
                </c:pt>
                <c:pt idx="26">
                  <c:v>499450</c:v>
                </c:pt>
                <c:pt idx="27">
                  <c:v>487688</c:v>
                </c:pt>
                <c:pt idx="28">
                  <c:v>477019</c:v>
                </c:pt>
                <c:pt idx="29">
                  <c:v>467718</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162277</c:v>
                </c:pt>
                <c:pt idx="1">
                  <c:v>286866</c:v>
                </c:pt>
                <c:pt idx="2">
                  <c:v>407468</c:v>
                </c:pt>
                <c:pt idx="3">
                  <c:v>498158</c:v>
                </c:pt>
                <c:pt idx="4">
                  <c:v>562975</c:v>
                </c:pt>
                <c:pt idx="5">
                  <c:v>608700</c:v>
                </c:pt>
                <c:pt idx="6">
                  <c:v>625727</c:v>
                </c:pt>
                <c:pt idx="7">
                  <c:v>633227</c:v>
                </c:pt>
                <c:pt idx="8">
                  <c:v>623745</c:v>
                </c:pt>
                <c:pt idx="9">
                  <c:v>608131</c:v>
                </c:pt>
                <c:pt idx="10">
                  <c:v>591887</c:v>
                </c:pt>
                <c:pt idx="11">
                  <c:v>564373</c:v>
                </c:pt>
                <c:pt idx="12">
                  <c:v>538546</c:v>
                </c:pt>
                <c:pt idx="13">
                  <c:v>514010</c:v>
                </c:pt>
                <c:pt idx="14">
                  <c:v>492305</c:v>
                </c:pt>
                <c:pt idx="15">
                  <c:v>483325</c:v>
                </c:pt>
                <c:pt idx="16">
                  <c:v>483325</c:v>
                </c:pt>
                <c:pt idx="17">
                  <c:v>488689</c:v>
                </c:pt>
                <c:pt idx="18">
                  <c:v>487597</c:v>
                </c:pt>
                <c:pt idx="19">
                  <c:v>486673</c:v>
                </c:pt>
                <c:pt idx="20">
                  <c:v>483946</c:v>
                </c:pt>
                <c:pt idx="21">
                  <c:v>479786</c:v>
                </c:pt>
                <c:pt idx="22">
                  <c:v>474298</c:v>
                </c:pt>
                <c:pt idx="23">
                  <c:v>467479</c:v>
                </c:pt>
                <c:pt idx="24">
                  <c:v>458595</c:v>
                </c:pt>
                <c:pt idx="25">
                  <c:v>447859</c:v>
                </c:pt>
                <c:pt idx="26">
                  <c:v>438189</c:v>
                </c:pt>
                <c:pt idx="27">
                  <c:v>426839</c:v>
                </c:pt>
                <c:pt idx="28">
                  <c:v>417552</c:v>
                </c:pt>
                <c:pt idx="29">
                  <c:v>409866</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210720</c:v>
                </c:pt>
                <c:pt idx="1">
                  <c:v>369950</c:v>
                </c:pt>
                <c:pt idx="2">
                  <c:v>525216</c:v>
                </c:pt>
                <c:pt idx="3">
                  <c:v>643334</c:v>
                </c:pt>
                <c:pt idx="4">
                  <c:v>734468</c:v>
                </c:pt>
                <c:pt idx="5">
                  <c:v>797607</c:v>
                </c:pt>
                <c:pt idx="6">
                  <c:v>830674</c:v>
                </c:pt>
                <c:pt idx="7">
                  <c:v>854629</c:v>
                </c:pt>
                <c:pt idx="8">
                  <c:v>861354</c:v>
                </c:pt>
                <c:pt idx="9">
                  <c:v>861935</c:v>
                </c:pt>
                <c:pt idx="10">
                  <c:v>853537</c:v>
                </c:pt>
                <c:pt idx="11">
                  <c:v>836134</c:v>
                </c:pt>
                <c:pt idx="12">
                  <c:v>815313</c:v>
                </c:pt>
                <c:pt idx="13">
                  <c:v>795542</c:v>
                </c:pt>
                <c:pt idx="14">
                  <c:v>767847</c:v>
                </c:pt>
                <c:pt idx="15">
                  <c:v>747745</c:v>
                </c:pt>
                <c:pt idx="16">
                  <c:v>733797</c:v>
                </c:pt>
                <c:pt idx="17">
                  <c:v>726665</c:v>
                </c:pt>
                <c:pt idx="18">
                  <c:v>713079</c:v>
                </c:pt>
                <c:pt idx="19">
                  <c:v>700999</c:v>
                </c:pt>
                <c:pt idx="20">
                  <c:v>686107</c:v>
                </c:pt>
                <c:pt idx="21">
                  <c:v>670042</c:v>
                </c:pt>
                <c:pt idx="22">
                  <c:v>652767</c:v>
                </c:pt>
                <c:pt idx="23">
                  <c:v>634746</c:v>
                </c:pt>
                <c:pt idx="24">
                  <c:v>615623</c:v>
                </c:pt>
                <c:pt idx="25">
                  <c:v>597359</c:v>
                </c:pt>
                <c:pt idx="26">
                  <c:v>581101</c:v>
                </c:pt>
                <c:pt idx="27">
                  <c:v>562911</c:v>
                </c:pt>
                <c:pt idx="28">
                  <c:v>548039</c:v>
                </c:pt>
                <c:pt idx="29">
                  <c:v>536245</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210 000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8871-4A5D-9FA7-F984B0CD53FE}"/>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20870</c:v>
                </c:pt>
                <c:pt idx="1">
                  <c:v>47039</c:v>
                </c:pt>
                <c:pt idx="2">
                  <c:v>80240</c:v>
                </c:pt>
                <c:pt idx="3">
                  <c:v>113631</c:v>
                </c:pt>
                <c:pt idx="4">
                  <c:v>145986</c:v>
                </c:pt>
                <c:pt idx="5">
                  <c:v>174679</c:v>
                </c:pt>
                <c:pt idx="6">
                  <c:v>199103</c:v>
                </c:pt>
                <c:pt idx="7">
                  <c:v>219658</c:v>
                </c:pt>
                <c:pt idx="8">
                  <c:v>236148</c:v>
                </c:pt>
                <c:pt idx="9">
                  <c:v>248383</c:v>
                </c:pt>
                <c:pt idx="10">
                  <c:v>256189</c:v>
                </c:pt>
                <c:pt idx="11">
                  <c:v>259916</c:v>
                </c:pt>
                <c:pt idx="12">
                  <c:v>260327</c:v>
                </c:pt>
                <c:pt idx="13">
                  <c:v>258815</c:v>
                </c:pt>
                <c:pt idx="14">
                  <c:v>256348</c:v>
                </c:pt>
                <c:pt idx="15">
                  <c:v>255303</c:v>
                </c:pt>
                <c:pt idx="16">
                  <c:v>255665</c:v>
                </c:pt>
                <c:pt idx="17">
                  <c:v>256125</c:v>
                </c:pt>
                <c:pt idx="18">
                  <c:v>255737</c:v>
                </c:pt>
                <c:pt idx="19">
                  <c:v>254155</c:v>
                </c:pt>
                <c:pt idx="20">
                  <c:v>251297</c:v>
                </c:pt>
                <c:pt idx="21">
                  <c:v>247643</c:v>
                </c:pt>
                <c:pt idx="22">
                  <c:v>243373</c:v>
                </c:pt>
                <c:pt idx="23">
                  <c:v>238395</c:v>
                </c:pt>
                <c:pt idx="24">
                  <c:v>233143</c:v>
                </c:pt>
                <c:pt idx="25">
                  <c:v>227770</c:v>
                </c:pt>
                <c:pt idx="26">
                  <c:v>222194</c:v>
                </c:pt>
                <c:pt idx="27">
                  <c:v>216668</c:v>
                </c:pt>
                <c:pt idx="28">
                  <c:v>211422</c:v>
                </c:pt>
                <c:pt idx="29">
                  <c:v>206630</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17530</c:v>
                </c:pt>
                <c:pt idx="1">
                  <c:v>40635</c:v>
                </c:pt>
                <c:pt idx="2">
                  <c:v>69525</c:v>
                </c:pt>
                <c:pt idx="3">
                  <c:v>98983</c:v>
                </c:pt>
                <c:pt idx="4">
                  <c:v>127695</c:v>
                </c:pt>
                <c:pt idx="5">
                  <c:v>153092</c:v>
                </c:pt>
                <c:pt idx="6">
                  <c:v>174591</c:v>
                </c:pt>
                <c:pt idx="7">
                  <c:v>191764</c:v>
                </c:pt>
                <c:pt idx="8">
                  <c:v>204902</c:v>
                </c:pt>
                <c:pt idx="9">
                  <c:v>213689</c:v>
                </c:pt>
                <c:pt idx="10">
                  <c:v>219019</c:v>
                </c:pt>
                <c:pt idx="11">
                  <c:v>218670</c:v>
                </c:pt>
                <c:pt idx="12">
                  <c:v>217408</c:v>
                </c:pt>
                <c:pt idx="13">
                  <c:v>215645</c:v>
                </c:pt>
                <c:pt idx="14">
                  <c:v>213377</c:v>
                </c:pt>
                <c:pt idx="15">
                  <c:v>213081</c:v>
                </c:pt>
                <c:pt idx="16">
                  <c:v>215590</c:v>
                </c:pt>
                <c:pt idx="17">
                  <c:v>214989</c:v>
                </c:pt>
                <c:pt idx="18">
                  <c:v>216848</c:v>
                </c:pt>
                <c:pt idx="19">
                  <c:v>216829</c:v>
                </c:pt>
                <c:pt idx="20">
                  <c:v>216566</c:v>
                </c:pt>
                <c:pt idx="21">
                  <c:v>213267</c:v>
                </c:pt>
                <c:pt idx="22">
                  <c:v>210494</c:v>
                </c:pt>
                <c:pt idx="23">
                  <c:v>206937</c:v>
                </c:pt>
                <c:pt idx="24">
                  <c:v>202342</c:v>
                </c:pt>
                <c:pt idx="25">
                  <c:v>198444</c:v>
                </c:pt>
                <c:pt idx="26">
                  <c:v>192501</c:v>
                </c:pt>
                <c:pt idx="27">
                  <c:v>186535</c:v>
                </c:pt>
                <c:pt idx="28">
                  <c:v>182358</c:v>
                </c:pt>
                <c:pt idx="29">
                  <c:v>178354</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24104</c:v>
                </c:pt>
                <c:pt idx="1">
                  <c:v>54332</c:v>
                </c:pt>
                <c:pt idx="2">
                  <c:v>92596</c:v>
                </c:pt>
                <c:pt idx="3">
                  <c:v>129443</c:v>
                </c:pt>
                <c:pt idx="4">
                  <c:v>165351</c:v>
                </c:pt>
                <c:pt idx="5">
                  <c:v>198401</c:v>
                </c:pt>
                <c:pt idx="6">
                  <c:v>226018</c:v>
                </c:pt>
                <c:pt idx="7">
                  <c:v>250733</c:v>
                </c:pt>
                <c:pt idx="8">
                  <c:v>270281</c:v>
                </c:pt>
                <c:pt idx="9">
                  <c:v>287969</c:v>
                </c:pt>
                <c:pt idx="10">
                  <c:v>299027</c:v>
                </c:pt>
                <c:pt idx="11">
                  <c:v>307285</c:v>
                </c:pt>
                <c:pt idx="12">
                  <c:v>310077</c:v>
                </c:pt>
                <c:pt idx="13">
                  <c:v>309536</c:v>
                </c:pt>
                <c:pt idx="14">
                  <c:v>305591</c:v>
                </c:pt>
                <c:pt idx="15">
                  <c:v>305924</c:v>
                </c:pt>
                <c:pt idx="16">
                  <c:v>307424</c:v>
                </c:pt>
                <c:pt idx="17">
                  <c:v>306325</c:v>
                </c:pt>
                <c:pt idx="18">
                  <c:v>304905</c:v>
                </c:pt>
                <c:pt idx="19">
                  <c:v>301329</c:v>
                </c:pt>
                <c:pt idx="20">
                  <c:v>298165</c:v>
                </c:pt>
                <c:pt idx="21">
                  <c:v>292726</c:v>
                </c:pt>
                <c:pt idx="22">
                  <c:v>287061</c:v>
                </c:pt>
                <c:pt idx="23">
                  <c:v>280106</c:v>
                </c:pt>
                <c:pt idx="24">
                  <c:v>271161</c:v>
                </c:pt>
                <c:pt idx="25">
                  <c:v>265204</c:v>
                </c:pt>
                <c:pt idx="26">
                  <c:v>256862</c:v>
                </c:pt>
                <c:pt idx="27">
                  <c:v>249200</c:v>
                </c:pt>
                <c:pt idx="28">
                  <c:v>243072</c:v>
                </c:pt>
                <c:pt idx="29">
                  <c:v>236319</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5323776"/>
        <c:axId val="45325312"/>
      </c:lineChart>
      <c:catAx>
        <c:axId val="453237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325312"/>
        <c:crosses val="autoZero"/>
        <c:auto val="1"/>
        <c:lblAlgn val="ctr"/>
        <c:lblOffset val="100"/>
        <c:tickLblSkip val="1"/>
        <c:noMultiLvlLbl val="0"/>
      </c:catAx>
      <c:valAx>
        <c:axId val="45325312"/>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532377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6</c:v>
                </c:pt>
                <c:pt idx="1">
                  <c:v>11</c:v>
                </c:pt>
                <c:pt idx="2">
                  <c:v>16</c:v>
                </c:pt>
                <c:pt idx="3">
                  <c:v>22</c:v>
                </c:pt>
                <c:pt idx="4">
                  <c:v>27</c:v>
                </c:pt>
                <c:pt idx="5">
                  <c:v>34</c:v>
                </c:pt>
                <c:pt idx="6">
                  <c:v>41</c:v>
                </c:pt>
                <c:pt idx="7">
                  <c:v>49</c:v>
                </c:pt>
                <c:pt idx="8">
                  <c:v>54</c:v>
                </c:pt>
                <c:pt idx="9">
                  <c:v>59</c:v>
                </c:pt>
                <c:pt idx="10">
                  <c:v>62</c:v>
                </c:pt>
                <c:pt idx="11">
                  <c:v>62</c:v>
                </c:pt>
                <c:pt idx="12">
                  <c:v>61</c:v>
                </c:pt>
                <c:pt idx="13">
                  <c:v>59</c:v>
                </c:pt>
                <c:pt idx="14">
                  <c:v>58</c:v>
                </c:pt>
                <c:pt idx="15">
                  <c:v>57</c:v>
                </c:pt>
                <c:pt idx="16">
                  <c:v>60</c:v>
                </c:pt>
                <c:pt idx="17">
                  <c:v>60</c:v>
                </c:pt>
                <c:pt idx="18">
                  <c:v>65</c:v>
                </c:pt>
                <c:pt idx="19">
                  <c:v>66</c:v>
                </c:pt>
              </c:numCache>
            </c:numRef>
          </c:val>
          <c:smooth val="0"/>
          <c:extLst>
            <c:ext xmlns:c16="http://schemas.microsoft.com/office/drawing/2014/chart" uri="{C3380CC4-5D6E-409C-BE32-E72D297353CC}">
              <c16:uniqueId val="{00000000-508C-48E6-B251-F569525E1364}"/>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5</c:v>
                </c:pt>
                <c:pt idx="1">
                  <c:v>9</c:v>
                </c:pt>
                <c:pt idx="2">
                  <c:v>14</c:v>
                </c:pt>
                <c:pt idx="3">
                  <c:v>18</c:v>
                </c:pt>
                <c:pt idx="4">
                  <c:v>23</c:v>
                </c:pt>
                <c:pt idx="5">
                  <c:v>29</c:v>
                </c:pt>
                <c:pt idx="6">
                  <c:v>34</c:v>
                </c:pt>
                <c:pt idx="7">
                  <c:v>41</c:v>
                </c:pt>
                <c:pt idx="8">
                  <c:v>45</c:v>
                </c:pt>
                <c:pt idx="9">
                  <c:v>49</c:v>
                </c:pt>
                <c:pt idx="10">
                  <c:v>52</c:v>
                </c:pt>
                <c:pt idx="11">
                  <c:v>52</c:v>
                </c:pt>
                <c:pt idx="12">
                  <c:v>51</c:v>
                </c:pt>
                <c:pt idx="13">
                  <c:v>49</c:v>
                </c:pt>
                <c:pt idx="14">
                  <c:v>48</c:v>
                </c:pt>
                <c:pt idx="15">
                  <c:v>47</c:v>
                </c:pt>
                <c:pt idx="16">
                  <c:v>50</c:v>
                </c:pt>
                <c:pt idx="17">
                  <c:v>50</c:v>
                </c:pt>
                <c:pt idx="18">
                  <c:v>54</c:v>
                </c:pt>
                <c:pt idx="19">
                  <c:v>55</c:v>
                </c:pt>
              </c:numCache>
            </c:numRef>
          </c:val>
          <c:smooth val="0"/>
          <c:extLst>
            <c:ext xmlns:c16="http://schemas.microsoft.com/office/drawing/2014/chart" uri="{C3380CC4-5D6E-409C-BE32-E72D297353CC}">
              <c16:uniqueId val="{00000001-508C-48E6-B251-F569525E1364}"/>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6</c:v>
                </c:pt>
                <c:pt idx="1">
                  <c:v>13</c:v>
                </c:pt>
                <c:pt idx="2">
                  <c:v>19</c:v>
                </c:pt>
                <c:pt idx="3">
                  <c:v>26</c:v>
                </c:pt>
                <c:pt idx="4">
                  <c:v>32</c:v>
                </c:pt>
                <c:pt idx="5">
                  <c:v>39</c:v>
                </c:pt>
                <c:pt idx="6">
                  <c:v>48</c:v>
                </c:pt>
                <c:pt idx="7">
                  <c:v>57</c:v>
                </c:pt>
                <c:pt idx="8">
                  <c:v>62</c:v>
                </c:pt>
                <c:pt idx="9">
                  <c:v>68</c:v>
                </c:pt>
                <c:pt idx="10">
                  <c:v>72</c:v>
                </c:pt>
                <c:pt idx="11">
                  <c:v>73</c:v>
                </c:pt>
                <c:pt idx="12">
                  <c:v>71</c:v>
                </c:pt>
                <c:pt idx="13">
                  <c:v>69</c:v>
                </c:pt>
                <c:pt idx="14">
                  <c:v>68</c:v>
                </c:pt>
                <c:pt idx="15">
                  <c:v>66</c:v>
                </c:pt>
                <c:pt idx="16">
                  <c:v>71</c:v>
                </c:pt>
                <c:pt idx="17">
                  <c:v>70</c:v>
                </c:pt>
                <c:pt idx="18">
                  <c:v>77</c:v>
                </c:pt>
                <c:pt idx="19">
                  <c:v>78</c:v>
                </c:pt>
              </c:numCache>
            </c:numRef>
          </c:val>
          <c:smooth val="0"/>
          <c:extLst>
            <c:ext xmlns:c16="http://schemas.microsoft.com/office/drawing/2014/chart" uri="{C3380CC4-5D6E-409C-BE32-E72D297353CC}">
              <c16:uniqueId val="{00000002-508C-48E6-B251-F569525E1364}"/>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1</c:v>
                </c:pt>
                <c:pt idx="3">
                  <c:v>3</c:v>
                </c:pt>
                <c:pt idx="4">
                  <c:v>7</c:v>
                </c:pt>
                <c:pt idx="5">
                  <c:v>14</c:v>
                </c:pt>
                <c:pt idx="6">
                  <c:v>18</c:v>
                </c:pt>
                <c:pt idx="7">
                  <c:v>22</c:v>
                </c:pt>
                <c:pt idx="8">
                  <c:v>25</c:v>
                </c:pt>
                <c:pt idx="9">
                  <c:v>28</c:v>
                </c:pt>
                <c:pt idx="10">
                  <c:v>32</c:v>
                </c:pt>
                <c:pt idx="11">
                  <c:v>36</c:v>
                </c:pt>
                <c:pt idx="12">
                  <c:v>39</c:v>
                </c:pt>
                <c:pt idx="13">
                  <c:v>43</c:v>
                </c:pt>
                <c:pt idx="14">
                  <c:v>48</c:v>
                </c:pt>
                <c:pt idx="15">
                  <c:v>52</c:v>
                </c:pt>
                <c:pt idx="16">
                  <c:v>59</c:v>
                </c:pt>
                <c:pt idx="17">
                  <c:v>66</c:v>
                </c:pt>
                <c:pt idx="18">
                  <c:v>73</c:v>
                </c:pt>
                <c:pt idx="19">
                  <c:v>79</c:v>
                </c:pt>
              </c:numCache>
            </c:numRef>
          </c:val>
          <c:smooth val="0"/>
          <c:extLst>
            <c:ext xmlns:c16="http://schemas.microsoft.com/office/drawing/2014/chart" uri="{C3380CC4-5D6E-409C-BE32-E72D297353CC}">
              <c16:uniqueId val="{00000003-508C-48E6-B251-F569525E1364}"/>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1</c:v>
                </c:pt>
                <c:pt idx="3">
                  <c:v>2</c:v>
                </c:pt>
                <c:pt idx="4">
                  <c:v>5</c:v>
                </c:pt>
                <c:pt idx="5">
                  <c:v>11</c:v>
                </c:pt>
                <c:pt idx="6">
                  <c:v>14</c:v>
                </c:pt>
                <c:pt idx="7">
                  <c:v>17</c:v>
                </c:pt>
                <c:pt idx="8">
                  <c:v>21</c:v>
                </c:pt>
                <c:pt idx="9">
                  <c:v>24</c:v>
                </c:pt>
                <c:pt idx="10">
                  <c:v>27</c:v>
                </c:pt>
                <c:pt idx="11">
                  <c:v>31</c:v>
                </c:pt>
                <c:pt idx="12">
                  <c:v>34</c:v>
                </c:pt>
                <c:pt idx="13">
                  <c:v>38</c:v>
                </c:pt>
                <c:pt idx="14">
                  <c:v>42</c:v>
                </c:pt>
                <c:pt idx="15">
                  <c:v>46</c:v>
                </c:pt>
                <c:pt idx="16">
                  <c:v>53</c:v>
                </c:pt>
                <c:pt idx="17">
                  <c:v>58</c:v>
                </c:pt>
                <c:pt idx="18">
                  <c:v>65</c:v>
                </c:pt>
                <c:pt idx="19">
                  <c:v>70</c:v>
                </c:pt>
              </c:numCache>
            </c:numRef>
          </c:val>
          <c:smooth val="0"/>
          <c:extLst>
            <c:ext xmlns:c16="http://schemas.microsoft.com/office/drawing/2014/chart" uri="{C3380CC4-5D6E-409C-BE32-E72D297353CC}">
              <c16:uniqueId val="{00000004-508C-48E6-B251-F569525E1364}"/>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1</c:v>
                </c:pt>
                <c:pt idx="2">
                  <c:v>2</c:v>
                </c:pt>
                <c:pt idx="3">
                  <c:v>4</c:v>
                </c:pt>
                <c:pt idx="4">
                  <c:v>9</c:v>
                </c:pt>
                <c:pt idx="5">
                  <c:v>18</c:v>
                </c:pt>
                <c:pt idx="6">
                  <c:v>23</c:v>
                </c:pt>
                <c:pt idx="7">
                  <c:v>27</c:v>
                </c:pt>
                <c:pt idx="8">
                  <c:v>31</c:v>
                </c:pt>
                <c:pt idx="9">
                  <c:v>35</c:v>
                </c:pt>
                <c:pt idx="10">
                  <c:v>40</c:v>
                </c:pt>
                <c:pt idx="11">
                  <c:v>44</c:v>
                </c:pt>
                <c:pt idx="12">
                  <c:v>47</c:v>
                </c:pt>
                <c:pt idx="13">
                  <c:v>51</c:v>
                </c:pt>
                <c:pt idx="14">
                  <c:v>56</c:v>
                </c:pt>
                <c:pt idx="15">
                  <c:v>61</c:v>
                </c:pt>
                <c:pt idx="16">
                  <c:v>69</c:v>
                </c:pt>
                <c:pt idx="17">
                  <c:v>76</c:v>
                </c:pt>
                <c:pt idx="18">
                  <c:v>85</c:v>
                </c:pt>
                <c:pt idx="19">
                  <c:v>91</c:v>
                </c:pt>
              </c:numCache>
            </c:numRef>
          </c:val>
          <c:smooth val="0"/>
          <c:extLst>
            <c:ext xmlns:c16="http://schemas.microsoft.com/office/drawing/2014/chart" uri="{C3380CC4-5D6E-409C-BE32-E72D297353CC}">
              <c16:uniqueId val="{00000005-508C-48E6-B251-F569525E1364}"/>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1</c:v>
                </c:pt>
                <c:pt idx="2">
                  <c:v>2</c:v>
                </c:pt>
                <c:pt idx="3">
                  <c:v>4</c:v>
                </c:pt>
                <c:pt idx="4">
                  <c:v>10</c:v>
                </c:pt>
                <c:pt idx="5">
                  <c:v>18</c:v>
                </c:pt>
                <c:pt idx="6">
                  <c:v>23</c:v>
                </c:pt>
                <c:pt idx="7">
                  <c:v>27</c:v>
                </c:pt>
                <c:pt idx="8">
                  <c:v>31</c:v>
                </c:pt>
                <c:pt idx="9">
                  <c:v>35</c:v>
                </c:pt>
                <c:pt idx="10">
                  <c:v>39</c:v>
                </c:pt>
                <c:pt idx="11">
                  <c:v>43</c:v>
                </c:pt>
                <c:pt idx="12">
                  <c:v>47</c:v>
                </c:pt>
                <c:pt idx="13">
                  <c:v>51</c:v>
                </c:pt>
                <c:pt idx="14">
                  <c:v>55</c:v>
                </c:pt>
                <c:pt idx="15">
                  <c:v>60</c:v>
                </c:pt>
                <c:pt idx="16">
                  <c:v>65</c:v>
                </c:pt>
                <c:pt idx="17">
                  <c:v>71</c:v>
                </c:pt>
                <c:pt idx="18">
                  <c:v>76</c:v>
                </c:pt>
                <c:pt idx="19">
                  <c:v>80</c:v>
                </c:pt>
              </c:numCache>
            </c:numRef>
          </c:val>
          <c:smooth val="0"/>
          <c:extLst>
            <c:ext xmlns:c16="http://schemas.microsoft.com/office/drawing/2014/chart" uri="{C3380CC4-5D6E-409C-BE32-E72D297353CC}">
              <c16:uniqueId val="{00000006-508C-48E6-B251-F569525E1364}"/>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1</c:v>
                </c:pt>
                <c:pt idx="2">
                  <c:v>2</c:v>
                </c:pt>
                <c:pt idx="3">
                  <c:v>3</c:v>
                </c:pt>
                <c:pt idx="4">
                  <c:v>8</c:v>
                </c:pt>
                <c:pt idx="5">
                  <c:v>15</c:v>
                </c:pt>
                <c:pt idx="6">
                  <c:v>19</c:v>
                </c:pt>
                <c:pt idx="7">
                  <c:v>23</c:v>
                </c:pt>
                <c:pt idx="8">
                  <c:v>26</c:v>
                </c:pt>
                <c:pt idx="9">
                  <c:v>30</c:v>
                </c:pt>
                <c:pt idx="10">
                  <c:v>34</c:v>
                </c:pt>
                <c:pt idx="11">
                  <c:v>37</c:v>
                </c:pt>
                <c:pt idx="12">
                  <c:v>41</c:v>
                </c:pt>
                <c:pt idx="13">
                  <c:v>44</c:v>
                </c:pt>
                <c:pt idx="14">
                  <c:v>48</c:v>
                </c:pt>
                <c:pt idx="15">
                  <c:v>52</c:v>
                </c:pt>
                <c:pt idx="16">
                  <c:v>57</c:v>
                </c:pt>
                <c:pt idx="17">
                  <c:v>61</c:v>
                </c:pt>
                <c:pt idx="18">
                  <c:v>66</c:v>
                </c:pt>
                <c:pt idx="19">
                  <c:v>69</c:v>
                </c:pt>
              </c:numCache>
            </c:numRef>
          </c:val>
          <c:smooth val="0"/>
          <c:extLst>
            <c:ext xmlns:c16="http://schemas.microsoft.com/office/drawing/2014/chart" uri="{C3380CC4-5D6E-409C-BE32-E72D297353CC}">
              <c16:uniqueId val="{00000007-508C-48E6-B251-F569525E1364}"/>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1</c:v>
                </c:pt>
                <c:pt idx="2">
                  <c:v>3</c:v>
                </c:pt>
                <c:pt idx="3">
                  <c:v>5</c:v>
                </c:pt>
                <c:pt idx="4">
                  <c:v>12</c:v>
                </c:pt>
                <c:pt idx="5">
                  <c:v>22</c:v>
                </c:pt>
                <c:pt idx="6">
                  <c:v>28</c:v>
                </c:pt>
                <c:pt idx="7">
                  <c:v>33</c:v>
                </c:pt>
                <c:pt idx="8">
                  <c:v>37</c:v>
                </c:pt>
                <c:pt idx="9">
                  <c:v>41</c:v>
                </c:pt>
                <c:pt idx="10">
                  <c:v>47</c:v>
                </c:pt>
                <c:pt idx="11">
                  <c:v>50</c:v>
                </c:pt>
                <c:pt idx="12">
                  <c:v>55</c:v>
                </c:pt>
                <c:pt idx="13">
                  <c:v>60</c:v>
                </c:pt>
                <c:pt idx="14">
                  <c:v>64</c:v>
                </c:pt>
                <c:pt idx="15">
                  <c:v>69</c:v>
                </c:pt>
                <c:pt idx="16">
                  <c:v>76</c:v>
                </c:pt>
                <c:pt idx="17">
                  <c:v>81</c:v>
                </c:pt>
                <c:pt idx="18">
                  <c:v>88</c:v>
                </c:pt>
                <c:pt idx="19">
                  <c:v>92</c:v>
                </c:pt>
              </c:numCache>
            </c:numRef>
          </c:val>
          <c:smooth val="0"/>
          <c:extLst>
            <c:ext xmlns:c16="http://schemas.microsoft.com/office/drawing/2014/chart" uri="{C3380CC4-5D6E-409C-BE32-E72D297353CC}">
              <c16:uniqueId val="{00000008-508C-48E6-B251-F569525E1364}"/>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1</c:v>
                </c:pt>
                <c:pt idx="2">
                  <c:v>2</c:v>
                </c:pt>
                <c:pt idx="3">
                  <c:v>4</c:v>
                </c:pt>
                <c:pt idx="4">
                  <c:v>9</c:v>
                </c:pt>
                <c:pt idx="5">
                  <c:v>16</c:v>
                </c:pt>
                <c:pt idx="6">
                  <c:v>20</c:v>
                </c:pt>
                <c:pt idx="7">
                  <c:v>25</c:v>
                </c:pt>
                <c:pt idx="8">
                  <c:v>28</c:v>
                </c:pt>
                <c:pt idx="9">
                  <c:v>32</c:v>
                </c:pt>
                <c:pt idx="10">
                  <c:v>36</c:v>
                </c:pt>
                <c:pt idx="11">
                  <c:v>39</c:v>
                </c:pt>
                <c:pt idx="12">
                  <c:v>43</c:v>
                </c:pt>
                <c:pt idx="13">
                  <c:v>47</c:v>
                </c:pt>
                <c:pt idx="14">
                  <c:v>51</c:v>
                </c:pt>
                <c:pt idx="15">
                  <c:v>56</c:v>
                </c:pt>
                <c:pt idx="16">
                  <c:v>62</c:v>
                </c:pt>
                <c:pt idx="17">
                  <c:v>68</c:v>
                </c:pt>
                <c:pt idx="18">
                  <c:v>75</c:v>
                </c:pt>
                <c:pt idx="19">
                  <c:v>80</c:v>
                </c:pt>
              </c:numCache>
            </c:numRef>
          </c:val>
          <c:smooth val="0"/>
          <c:extLst>
            <c:ext xmlns:c16="http://schemas.microsoft.com/office/drawing/2014/chart" uri="{C3380CC4-5D6E-409C-BE32-E72D297353CC}">
              <c16:uniqueId val="{00000009-508C-48E6-B251-F569525E1364}"/>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1</c:v>
                </c:pt>
                <c:pt idx="2">
                  <c:v>2</c:v>
                </c:pt>
                <c:pt idx="3">
                  <c:v>3</c:v>
                </c:pt>
                <c:pt idx="4">
                  <c:v>7</c:v>
                </c:pt>
                <c:pt idx="5">
                  <c:v>13</c:v>
                </c:pt>
                <c:pt idx="6">
                  <c:v>17</c:v>
                </c:pt>
                <c:pt idx="7">
                  <c:v>20</c:v>
                </c:pt>
                <c:pt idx="8">
                  <c:v>24</c:v>
                </c:pt>
                <c:pt idx="9">
                  <c:v>27</c:v>
                </c:pt>
                <c:pt idx="10">
                  <c:v>30</c:v>
                </c:pt>
                <c:pt idx="11">
                  <c:v>34</c:v>
                </c:pt>
                <c:pt idx="12">
                  <c:v>37</c:v>
                </c:pt>
                <c:pt idx="13">
                  <c:v>41</c:v>
                </c:pt>
                <c:pt idx="14">
                  <c:v>45</c:v>
                </c:pt>
                <c:pt idx="15">
                  <c:v>49</c:v>
                </c:pt>
                <c:pt idx="16">
                  <c:v>54</c:v>
                </c:pt>
                <c:pt idx="17">
                  <c:v>59</c:v>
                </c:pt>
                <c:pt idx="18">
                  <c:v>65</c:v>
                </c:pt>
                <c:pt idx="19">
                  <c:v>70</c:v>
                </c:pt>
              </c:numCache>
            </c:numRef>
          </c:val>
          <c:smooth val="0"/>
          <c:extLst>
            <c:ext xmlns:c16="http://schemas.microsoft.com/office/drawing/2014/chart" uri="{C3380CC4-5D6E-409C-BE32-E72D297353CC}">
              <c16:uniqueId val="{0000000A-508C-48E6-B251-F569525E1364}"/>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1</c:v>
                </c:pt>
                <c:pt idx="2">
                  <c:v>3</c:v>
                </c:pt>
                <c:pt idx="3">
                  <c:v>5</c:v>
                </c:pt>
                <c:pt idx="4">
                  <c:v>11</c:v>
                </c:pt>
                <c:pt idx="5">
                  <c:v>20</c:v>
                </c:pt>
                <c:pt idx="6">
                  <c:v>25</c:v>
                </c:pt>
                <c:pt idx="7">
                  <c:v>30</c:v>
                </c:pt>
                <c:pt idx="8">
                  <c:v>34</c:v>
                </c:pt>
                <c:pt idx="9">
                  <c:v>38</c:v>
                </c:pt>
                <c:pt idx="10">
                  <c:v>43</c:v>
                </c:pt>
                <c:pt idx="11">
                  <c:v>47</c:v>
                </c:pt>
                <c:pt idx="12">
                  <c:v>51</c:v>
                </c:pt>
                <c:pt idx="13">
                  <c:v>55</c:v>
                </c:pt>
                <c:pt idx="14">
                  <c:v>60</c:v>
                </c:pt>
                <c:pt idx="15">
                  <c:v>65</c:v>
                </c:pt>
                <c:pt idx="16">
                  <c:v>72</c:v>
                </c:pt>
                <c:pt idx="17">
                  <c:v>78</c:v>
                </c:pt>
                <c:pt idx="18">
                  <c:v>86</c:v>
                </c:pt>
                <c:pt idx="19">
                  <c:v>91</c:v>
                </c:pt>
              </c:numCache>
            </c:numRef>
          </c:val>
          <c:smooth val="0"/>
          <c:extLst>
            <c:ext xmlns:c16="http://schemas.microsoft.com/office/drawing/2014/chart" uri="{C3380CC4-5D6E-409C-BE32-E72D297353CC}">
              <c16:uniqueId val="{0000000B-508C-48E6-B251-F569525E1364}"/>
            </c:ext>
          </c:extLst>
        </c:ser>
        <c:dLbls>
          <c:showLegendKey val="0"/>
          <c:showVal val="0"/>
          <c:showCatName val="0"/>
          <c:showSerName val="0"/>
          <c:showPercent val="0"/>
          <c:showBubbleSize val="0"/>
        </c:dLbls>
        <c:smooth val="0"/>
        <c:axId val="162813056"/>
        <c:axId val="162814592"/>
      </c:lineChart>
      <c:catAx>
        <c:axId val="162813056"/>
        <c:scaling>
          <c:orientation val="minMax"/>
        </c:scaling>
        <c:delete val="0"/>
        <c:axPos val="b"/>
        <c:numFmt formatCode="General" sourceLinked="0"/>
        <c:majorTickMark val="out"/>
        <c:minorTickMark val="none"/>
        <c:tickLblPos val="nextTo"/>
        <c:crossAx val="162814592"/>
        <c:crosses val="autoZero"/>
        <c:auto val="1"/>
        <c:lblAlgn val="ctr"/>
        <c:lblOffset val="100"/>
        <c:noMultiLvlLbl val="0"/>
      </c:catAx>
      <c:valAx>
        <c:axId val="162814592"/>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62813056"/>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THA!$B$5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A31A-4C56-A3F9-365A0E7A6094}"/>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THA!$A$6:$A$9</c:f>
              <c:strCache>
                <c:ptCount val="4"/>
                <c:pt idx="0">
                  <c:v>Children 
0-14 yr</c:v>
                </c:pt>
                <c:pt idx="1">
                  <c:v>Male 
15+ yr</c:v>
                </c:pt>
                <c:pt idx="2">
                  <c:v>Female 
15+ yr</c:v>
                </c:pt>
                <c:pt idx="3">
                  <c:v>All ages</c:v>
                </c:pt>
              </c:strCache>
            </c:strRef>
          </c:cat>
          <c:val>
            <c:numRef>
              <c:f>THA!$B$6:$B$9</c:f>
              <c:numCache>
                <c:formatCode>General</c:formatCode>
                <c:ptCount val="4"/>
                <c:pt idx="0" formatCode="_(* #,##0_);_(* \(#,##0\);_(* &quot;-&quot;??_);_(@_)">
                  <c:v>66</c:v>
                </c:pt>
              </c:numCache>
            </c:numRef>
          </c:val>
          <c:extLst>
            <c:ext xmlns:c16="http://schemas.microsoft.com/office/drawing/2014/chart" uri="{C3380CC4-5D6E-409C-BE32-E72D297353CC}">
              <c16:uniqueId val="{00000002-A31A-4C56-A3F9-365A0E7A6094}"/>
            </c:ext>
          </c:extLst>
        </c:ser>
        <c:ser>
          <c:idx val="3"/>
          <c:order val="3"/>
          <c:tx>
            <c:strRef>
              <c:f>THA!$E$5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THA!$A$6:$A$9</c:f>
              <c:strCache>
                <c:ptCount val="4"/>
                <c:pt idx="0">
                  <c:v>Children 
0-14 yr</c:v>
                </c:pt>
                <c:pt idx="1">
                  <c:v>Male 
15+ yr</c:v>
                </c:pt>
                <c:pt idx="2">
                  <c:v>Female 
15+ yr</c:v>
                </c:pt>
                <c:pt idx="3">
                  <c:v>All ages</c:v>
                </c:pt>
              </c:strCache>
            </c:strRef>
          </c:cat>
          <c:val>
            <c:numRef>
              <c:f>THA!$E$6:$E$9</c:f>
              <c:numCache>
                <c:formatCode>#,##0</c:formatCode>
                <c:ptCount val="4"/>
                <c:pt idx="1">
                  <c:v>79</c:v>
                </c:pt>
              </c:numCache>
            </c:numRef>
          </c:val>
          <c:extLst>
            <c:ext xmlns:c16="http://schemas.microsoft.com/office/drawing/2014/chart" uri="{C3380CC4-5D6E-409C-BE32-E72D297353CC}">
              <c16:uniqueId val="{00000003-A31A-4C56-A3F9-365A0E7A6094}"/>
            </c:ext>
          </c:extLst>
        </c:ser>
        <c:ser>
          <c:idx val="6"/>
          <c:order val="6"/>
          <c:tx>
            <c:strRef>
              <c:f>THA!$H$5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1A-4C56-A3F9-365A0E7A6094}"/>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THA!$A$6:$A$9</c:f>
              <c:strCache>
                <c:ptCount val="4"/>
                <c:pt idx="0">
                  <c:v>Children 
0-14 yr</c:v>
                </c:pt>
                <c:pt idx="1">
                  <c:v>Male 
15+ yr</c:v>
                </c:pt>
                <c:pt idx="2">
                  <c:v>Female 
15+ yr</c:v>
                </c:pt>
                <c:pt idx="3">
                  <c:v>All ages</c:v>
                </c:pt>
              </c:strCache>
            </c:strRef>
          </c:cat>
          <c:val>
            <c:numRef>
              <c:f>THA!$H$6:$H$9</c:f>
              <c:numCache>
                <c:formatCode>General</c:formatCode>
                <c:ptCount val="4"/>
                <c:pt idx="2" formatCode="_(* #,##0_);_(* \(#,##0\);_(* &quot;-&quot;??_);_(@_)">
                  <c:v>80</c:v>
                </c:pt>
              </c:numCache>
            </c:numRef>
          </c:val>
          <c:extLst>
            <c:ext xmlns:c16="http://schemas.microsoft.com/office/drawing/2014/chart" uri="{C3380CC4-5D6E-409C-BE32-E72D297353CC}">
              <c16:uniqueId val="{00000005-A31A-4C56-A3F9-365A0E7A6094}"/>
            </c:ext>
          </c:extLst>
        </c:ser>
        <c:ser>
          <c:idx val="9"/>
          <c:order val="9"/>
          <c:tx>
            <c:strRef>
              <c:f>THA!$K$5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THA!$A$6:$A$9</c:f>
              <c:strCache>
                <c:ptCount val="4"/>
                <c:pt idx="0">
                  <c:v>Children 
0-14 yr</c:v>
                </c:pt>
                <c:pt idx="1">
                  <c:v>Male 
15+ yr</c:v>
                </c:pt>
                <c:pt idx="2">
                  <c:v>Female 
15+ yr</c:v>
                </c:pt>
                <c:pt idx="3">
                  <c:v>All ages</c:v>
                </c:pt>
              </c:strCache>
            </c:strRef>
          </c:cat>
          <c:val>
            <c:numRef>
              <c:f>THA!$K$6:$K$9</c:f>
              <c:numCache>
                <c:formatCode>General</c:formatCode>
                <c:ptCount val="4"/>
                <c:pt idx="3">
                  <c:v>80</c:v>
                </c:pt>
              </c:numCache>
            </c:numRef>
          </c:val>
          <c:extLst>
            <c:ext xmlns:c16="http://schemas.microsoft.com/office/drawing/2014/chart" uri="{C3380CC4-5D6E-409C-BE32-E72D297353CC}">
              <c16:uniqueId val="{00000006-A31A-4C56-A3F9-365A0E7A6094}"/>
            </c:ext>
          </c:extLst>
        </c:ser>
        <c:dLbls>
          <c:showLegendKey val="0"/>
          <c:showVal val="0"/>
          <c:showCatName val="0"/>
          <c:showSerName val="0"/>
          <c:showPercent val="0"/>
          <c:showBubbleSize val="0"/>
        </c:dLbls>
        <c:gapWidth val="150"/>
        <c:overlap val="100"/>
        <c:axId val="163662848"/>
        <c:axId val="163672832"/>
      </c:barChart>
      <c:lineChart>
        <c:grouping val="standard"/>
        <c:varyColors val="0"/>
        <c:ser>
          <c:idx val="1"/>
          <c:order val="1"/>
          <c:tx>
            <c:strRef>
              <c:f>THA!$C$5</c:f>
              <c:strCache>
                <c:ptCount val="1"/>
                <c:pt idx="0">
                  <c:v>Lower </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THA!$C$6:$C$9</c:f>
              <c:numCache>
                <c:formatCode>General</c:formatCode>
                <c:ptCount val="4"/>
                <c:pt idx="0" formatCode="_(* #,##0_);_(* \(#,##0\);_(* &quot;-&quot;??_);_(@_)">
                  <c:v>55</c:v>
                </c:pt>
              </c:numCache>
            </c:numRef>
          </c:val>
          <c:smooth val="0"/>
          <c:extLst>
            <c:ext xmlns:c16="http://schemas.microsoft.com/office/drawing/2014/chart" uri="{C3380CC4-5D6E-409C-BE32-E72D297353CC}">
              <c16:uniqueId val="{00000007-A31A-4C56-A3F9-365A0E7A6094}"/>
            </c:ext>
          </c:extLst>
        </c:ser>
        <c:ser>
          <c:idx val="2"/>
          <c:order val="2"/>
          <c:tx>
            <c:strRef>
              <c:f>THA!$D$5</c:f>
              <c:strCache>
                <c:ptCount val="1"/>
                <c:pt idx="0">
                  <c:v>Upper</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THA!$D$6:$D$9</c:f>
              <c:numCache>
                <c:formatCode>General</c:formatCode>
                <c:ptCount val="4"/>
                <c:pt idx="0" formatCode="_(* #,##0_);_(* \(#,##0\);_(* &quot;-&quot;??_);_(@_)">
                  <c:v>78</c:v>
                </c:pt>
              </c:numCache>
            </c:numRef>
          </c:val>
          <c:smooth val="0"/>
          <c:extLst>
            <c:ext xmlns:c16="http://schemas.microsoft.com/office/drawing/2014/chart" uri="{C3380CC4-5D6E-409C-BE32-E72D297353CC}">
              <c16:uniqueId val="{00000008-A31A-4C56-A3F9-365A0E7A6094}"/>
            </c:ext>
          </c:extLst>
        </c:ser>
        <c:ser>
          <c:idx val="4"/>
          <c:order val="4"/>
          <c:tx>
            <c:strRef>
              <c:f>THA!$F$5</c:f>
              <c:strCache>
                <c:ptCount val="1"/>
                <c:pt idx="0">
                  <c:v>Lower </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THA!$F$6:$F$9</c:f>
              <c:numCache>
                <c:formatCode>#,##0</c:formatCode>
                <c:ptCount val="4"/>
                <c:pt idx="1">
                  <c:v>70</c:v>
                </c:pt>
              </c:numCache>
            </c:numRef>
          </c:val>
          <c:smooth val="0"/>
          <c:extLst>
            <c:ext xmlns:c16="http://schemas.microsoft.com/office/drawing/2014/chart" uri="{C3380CC4-5D6E-409C-BE32-E72D297353CC}">
              <c16:uniqueId val="{00000009-A31A-4C56-A3F9-365A0E7A6094}"/>
            </c:ext>
          </c:extLst>
        </c:ser>
        <c:ser>
          <c:idx val="5"/>
          <c:order val="5"/>
          <c:tx>
            <c:strRef>
              <c:f>THA!$G$5</c:f>
              <c:strCache>
                <c:ptCount val="1"/>
                <c:pt idx="0">
                  <c:v>Upper</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THA!$G$6:$G$9</c:f>
              <c:numCache>
                <c:formatCode>#,##0</c:formatCode>
                <c:ptCount val="4"/>
                <c:pt idx="1">
                  <c:v>91</c:v>
                </c:pt>
              </c:numCache>
            </c:numRef>
          </c:val>
          <c:smooth val="0"/>
          <c:extLst>
            <c:ext xmlns:c16="http://schemas.microsoft.com/office/drawing/2014/chart" uri="{C3380CC4-5D6E-409C-BE32-E72D297353CC}">
              <c16:uniqueId val="{0000000A-A31A-4C56-A3F9-365A0E7A6094}"/>
            </c:ext>
          </c:extLst>
        </c:ser>
        <c:ser>
          <c:idx val="7"/>
          <c:order val="7"/>
          <c:tx>
            <c:strRef>
              <c:f>THA!$I$5</c:f>
              <c:strCache>
                <c:ptCount val="1"/>
                <c:pt idx="0">
                  <c:v>Lower </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THA!$I$6:$I$9</c:f>
              <c:numCache>
                <c:formatCode>General</c:formatCode>
                <c:ptCount val="4"/>
                <c:pt idx="2">
                  <c:v>69</c:v>
                </c:pt>
              </c:numCache>
            </c:numRef>
          </c:val>
          <c:smooth val="0"/>
          <c:extLst>
            <c:ext xmlns:c16="http://schemas.microsoft.com/office/drawing/2014/chart" uri="{C3380CC4-5D6E-409C-BE32-E72D297353CC}">
              <c16:uniqueId val="{0000000B-A31A-4C56-A3F9-365A0E7A6094}"/>
            </c:ext>
          </c:extLst>
        </c:ser>
        <c:ser>
          <c:idx val="8"/>
          <c:order val="8"/>
          <c:tx>
            <c:strRef>
              <c:f>THA!$J$5</c:f>
              <c:strCache>
                <c:ptCount val="1"/>
                <c:pt idx="0">
                  <c:v>Upper</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THA!$J$6:$J$9</c:f>
              <c:numCache>
                <c:formatCode>General</c:formatCode>
                <c:ptCount val="4"/>
                <c:pt idx="2">
                  <c:v>92</c:v>
                </c:pt>
              </c:numCache>
            </c:numRef>
          </c:val>
          <c:smooth val="0"/>
          <c:extLst>
            <c:ext xmlns:c16="http://schemas.microsoft.com/office/drawing/2014/chart" uri="{C3380CC4-5D6E-409C-BE32-E72D297353CC}">
              <c16:uniqueId val="{0000000C-A31A-4C56-A3F9-365A0E7A6094}"/>
            </c:ext>
          </c:extLst>
        </c:ser>
        <c:ser>
          <c:idx val="10"/>
          <c:order val="10"/>
          <c:tx>
            <c:strRef>
              <c:f>THA!$L$5</c:f>
              <c:strCache>
                <c:ptCount val="1"/>
                <c:pt idx="0">
                  <c:v>Lower </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THA!$L$6:$L$9</c:f>
              <c:numCache>
                <c:formatCode>General</c:formatCode>
                <c:ptCount val="4"/>
                <c:pt idx="3">
                  <c:v>70</c:v>
                </c:pt>
              </c:numCache>
            </c:numRef>
          </c:val>
          <c:smooth val="0"/>
          <c:extLst>
            <c:ext xmlns:c16="http://schemas.microsoft.com/office/drawing/2014/chart" uri="{C3380CC4-5D6E-409C-BE32-E72D297353CC}">
              <c16:uniqueId val="{0000000D-A31A-4C56-A3F9-365A0E7A6094}"/>
            </c:ext>
          </c:extLst>
        </c:ser>
        <c:ser>
          <c:idx val="11"/>
          <c:order val="11"/>
          <c:tx>
            <c:strRef>
              <c:f>THA!$M$5</c:f>
              <c:strCache>
                <c:ptCount val="1"/>
                <c:pt idx="0">
                  <c:v>Upper</c:v>
                </c:pt>
              </c:strCache>
            </c:strRef>
          </c:tx>
          <c:marker>
            <c:symbol val="dash"/>
            <c:size val="9"/>
            <c:spPr>
              <a:solidFill>
                <a:schemeClr val="tx1"/>
              </a:solidFill>
              <a:ln>
                <a:noFill/>
              </a:ln>
            </c:spPr>
          </c:marker>
          <c:cat>
            <c:strRef>
              <c:f>THA!$A$6:$A$9</c:f>
              <c:strCache>
                <c:ptCount val="4"/>
                <c:pt idx="0">
                  <c:v>Children 
0-14 yr</c:v>
                </c:pt>
                <c:pt idx="1">
                  <c:v>Male 
15+ yr</c:v>
                </c:pt>
                <c:pt idx="2">
                  <c:v>Female 
15+ yr</c:v>
                </c:pt>
                <c:pt idx="3">
                  <c:v>All ages</c:v>
                </c:pt>
              </c:strCache>
            </c:strRef>
          </c:cat>
          <c:val>
            <c:numRef>
              <c:f>THA!$M$6:$M$9</c:f>
              <c:numCache>
                <c:formatCode>General</c:formatCode>
                <c:ptCount val="4"/>
                <c:pt idx="3">
                  <c:v>91</c:v>
                </c:pt>
              </c:numCache>
            </c:numRef>
          </c:val>
          <c:smooth val="0"/>
          <c:extLst>
            <c:ext xmlns:c16="http://schemas.microsoft.com/office/drawing/2014/chart" uri="{C3380CC4-5D6E-409C-BE32-E72D297353CC}">
              <c16:uniqueId val="{0000000E-A31A-4C56-A3F9-365A0E7A6094}"/>
            </c:ext>
          </c:extLst>
        </c:ser>
        <c:dLbls>
          <c:showLegendKey val="0"/>
          <c:showVal val="0"/>
          <c:showCatName val="0"/>
          <c:showSerName val="0"/>
          <c:showPercent val="0"/>
          <c:showBubbleSize val="0"/>
        </c:dLbls>
        <c:hiLowLines/>
        <c:marker val="1"/>
        <c:smooth val="0"/>
        <c:axId val="163662848"/>
        <c:axId val="163672832"/>
      </c:lineChart>
      <c:catAx>
        <c:axId val="163662848"/>
        <c:scaling>
          <c:orientation val="minMax"/>
        </c:scaling>
        <c:delete val="0"/>
        <c:axPos val="b"/>
        <c:numFmt formatCode="General" sourceLinked="0"/>
        <c:majorTickMark val="out"/>
        <c:minorTickMark val="none"/>
        <c:tickLblPos val="nextTo"/>
        <c:crossAx val="163672832"/>
        <c:crosses val="autoZero"/>
        <c:auto val="1"/>
        <c:lblAlgn val="ctr"/>
        <c:lblOffset val="100"/>
        <c:noMultiLvlLbl val="0"/>
      </c:catAx>
      <c:valAx>
        <c:axId val="163672832"/>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63662848"/>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2469971201516478"/>
          <c:w val="0.74971237970253723"/>
          <c:h val="0.67891559128025658"/>
        </c:manualLayout>
      </c:layout>
      <c:barChart>
        <c:barDir val="col"/>
        <c:grouping val="clustered"/>
        <c:varyColors val="0"/>
        <c:ser>
          <c:idx val="0"/>
          <c:order val="0"/>
          <c:tx>
            <c:strRef>
              <c:f>THA_28!$B$3</c:f>
              <c:strCache>
                <c:ptCount val="1"/>
                <c:pt idx="0">
                  <c:v>Estimate</c:v>
                </c:pt>
              </c:strCache>
            </c:strRef>
          </c:tx>
          <c:spPr>
            <a:solidFill>
              <a:srgbClr val="00A99A"/>
            </a:solidFill>
          </c:spPr>
          <c:invertIfNegative val="0"/>
          <c:dLbls>
            <c:dLbl>
              <c:idx val="0"/>
              <c:tx>
                <c:rich>
                  <a:bodyPr/>
                  <a:lstStyle/>
                  <a:p>
                    <a:r>
                      <a:rPr lang="en-US"/>
                      <a:t> 470,000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FD8-4895-8616-1FDCE616195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15+
receiving ARVs</c:v>
                </c:pt>
                <c:pt idx="2">
                  <c:v>ART coverage (%)</c:v>
                </c:pt>
              </c:strCache>
            </c:strRef>
          </c:cat>
          <c:val>
            <c:numRef>
              <c:f>THA_28!$B$4:$B$6</c:f>
              <c:numCache>
                <c:formatCode>General</c:formatCode>
                <c:ptCount val="3"/>
                <c:pt idx="0" formatCode="_(* #,##0_);_(* \(#,##0\);_(* &quot;-&quot;??_);_(@_)">
                  <c:v>467718</c:v>
                </c:pt>
              </c:numCache>
            </c:numRef>
          </c:val>
          <c:extLst>
            <c:ext xmlns:c16="http://schemas.microsoft.com/office/drawing/2014/chart" uri="{C3380CC4-5D6E-409C-BE32-E72D297353CC}">
              <c16:uniqueId val="{00000001-2FD8-4895-8616-1FDCE616195A}"/>
            </c:ext>
          </c:extLst>
        </c:ser>
        <c:ser>
          <c:idx val="3"/>
          <c:order val="3"/>
          <c:tx>
            <c:strRef>
              <c:f>THA_28!$E$3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D8-4895-8616-1FDCE616195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15+
receiving ARVs</c:v>
                </c:pt>
                <c:pt idx="2">
                  <c:v>ART coverage (%)</c:v>
                </c:pt>
              </c:strCache>
            </c:strRef>
          </c:cat>
          <c:val>
            <c:numRef>
              <c:f>THA_28!$E$4:$E$6</c:f>
              <c:numCache>
                <c:formatCode>_(* #,##0_);_(* \(#,##0\);_(* "-"??_);_(@_)</c:formatCode>
                <c:ptCount val="3"/>
                <c:pt idx="1">
                  <c:v>373139</c:v>
                </c:pt>
              </c:numCache>
            </c:numRef>
          </c:val>
          <c:extLst>
            <c:ext xmlns:c16="http://schemas.microsoft.com/office/drawing/2014/chart" uri="{C3380CC4-5D6E-409C-BE32-E72D297353CC}">
              <c16:uniqueId val="{00000003-2FD8-4895-8616-1FDCE616195A}"/>
            </c:ext>
          </c:extLst>
        </c:ser>
        <c:dLbls>
          <c:showLegendKey val="0"/>
          <c:showVal val="0"/>
          <c:showCatName val="0"/>
          <c:showSerName val="0"/>
          <c:showPercent val="0"/>
          <c:showBubbleSize val="0"/>
        </c:dLbls>
        <c:gapWidth val="90"/>
        <c:overlap val="100"/>
        <c:axId val="163800960"/>
        <c:axId val="163802496"/>
      </c:barChart>
      <c:barChart>
        <c:barDir val="col"/>
        <c:grouping val="clustered"/>
        <c:varyColors val="0"/>
        <c:ser>
          <c:idx val="4"/>
          <c:order val="4"/>
          <c:tx>
            <c:strRef>
              <c:f>THA_28!$F$3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D8-4895-8616-1FDCE616195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15+
receiving ARVs</c:v>
                </c:pt>
                <c:pt idx="2">
                  <c:v>ART coverage (%)</c:v>
                </c:pt>
              </c:strCache>
            </c:strRef>
          </c:cat>
          <c:val>
            <c:numRef>
              <c:f>THA_28!$F$4:$F$6</c:f>
              <c:numCache>
                <c:formatCode>General</c:formatCode>
                <c:ptCount val="3"/>
                <c:pt idx="2" formatCode="#,##0">
                  <c:v>80</c:v>
                </c:pt>
              </c:numCache>
            </c:numRef>
          </c:val>
          <c:extLst>
            <c:ext xmlns:c16="http://schemas.microsoft.com/office/drawing/2014/chart" uri="{C3380CC4-5D6E-409C-BE32-E72D297353CC}">
              <c16:uniqueId val="{00000005-2FD8-4895-8616-1FDCE616195A}"/>
            </c:ext>
          </c:extLst>
        </c:ser>
        <c:dLbls>
          <c:showLegendKey val="0"/>
          <c:showVal val="0"/>
          <c:showCatName val="0"/>
          <c:showSerName val="0"/>
          <c:showPercent val="0"/>
          <c:showBubbleSize val="0"/>
        </c:dLbls>
        <c:gapWidth val="90"/>
        <c:axId val="163818880"/>
        <c:axId val="163816960"/>
      </c:barChart>
      <c:lineChart>
        <c:grouping val="standard"/>
        <c:varyColors val="0"/>
        <c:ser>
          <c:idx val="1"/>
          <c:order val="1"/>
          <c:tx>
            <c:strRef>
              <c:f>THA_28!$C$3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FD8-4895-8616-1FDCE616195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adults 15+
living with HIV</c:v>
                </c:pt>
                <c:pt idx="1">
                  <c:v>Number of 
adults 15+
receiving ARVs</c:v>
                </c:pt>
                <c:pt idx="2">
                  <c:v>ART coverage (%)</c:v>
                </c:pt>
              </c:strCache>
            </c:strRef>
          </c:cat>
          <c:val>
            <c:numRef>
              <c:f>THA_28!$C$4:$C$6</c:f>
              <c:numCache>
                <c:formatCode>General</c:formatCode>
                <c:ptCount val="3"/>
                <c:pt idx="0" formatCode="_(* #,##0_);_(* \(#,##0\);_(* &quot;-&quot;??_);_(@_)">
                  <c:v>409866</c:v>
                </c:pt>
              </c:numCache>
            </c:numRef>
          </c:val>
          <c:smooth val="0"/>
          <c:extLst>
            <c:ext xmlns:c16="http://schemas.microsoft.com/office/drawing/2014/chart" uri="{C3380CC4-5D6E-409C-BE32-E72D297353CC}">
              <c16:uniqueId val="{00000007-2FD8-4895-8616-1FDCE616195A}"/>
            </c:ext>
          </c:extLst>
        </c:ser>
        <c:ser>
          <c:idx val="2"/>
          <c:order val="2"/>
          <c:tx>
            <c:strRef>
              <c:f>THA_28!$D$3</c:f>
              <c:strCache>
                <c:ptCount val="1"/>
                <c:pt idx="0">
                  <c:v>Upper estimate</c:v>
                </c:pt>
              </c:strCache>
            </c:strRef>
          </c:tx>
          <c:marker>
            <c:symbol val="dash"/>
            <c:size val="10"/>
            <c:spPr>
              <a:solidFill>
                <a:schemeClr val="tx1"/>
              </a:solidFill>
              <a:ln>
                <a:noFill/>
              </a:ln>
            </c:spPr>
          </c:marker>
          <c:cat>
            <c:strRef>
              <c:f>THA_28!$A$4:$A$6</c:f>
              <c:strCache>
                <c:ptCount val="3"/>
                <c:pt idx="0">
                  <c:v>Estimated number 
of adults 15+
living with HIV</c:v>
                </c:pt>
                <c:pt idx="1">
                  <c:v>Number of 
adults 15+
receiving ARVs</c:v>
                </c:pt>
                <c:pt idx="2">
                  <c:v>ART coverage (%)</c:v>
                </c:pt>
              </c:strCache>
            </c:strRef>
          </c:cat>
          <c:val>
            <c:numRef>
              <c:f>THA_28!$D$4:$D$6</c:f>
              <c:numCache>
                <c:formatCode>General</c:formatCode>
                <c:ptCount val="3"/>
                <c:pt idx="0" formatCode="_(* #,##0_);_(* \(#,##0\);_(* &quot;-&quot;??_);_(@_)">
                  <c:v>536245</c:v>
                </c:pt>
              </c:numCache>
            </c:numRef>
          </c:val>
          <c:smooth val="0"/>
          <c:extLst>
            <c:ext xmlns:c16="http://schemas.microsoft.com/office/drawing/2014/chart" uri="{C3380CC4-5D6E-409C-BE32-E72D297353CC}">
              <c16:uniqueId val="{00000008-2FD8-4895-8616-1FDCE616195A}"/>
            </c:ext>
          </c:extLst>
        </c:ser>
        <c:dLbls>
          <c:showLegendKey val="0"/>
          <c:showVal val="0"/>
          <c:showCatName val="0"/>
          <c:showSerName val="0"/>
          <c:showPercent val="0"/>
          <c:showBubbleSize val="0"/>
        </c:dLbls>
        <c:hiLowLines/>
        <c:marker val="1"/>
        <c:smooth val="0"/>
        <c:axId val="163800960"/>
        <c:axId val="163802496"/>
      </c:lineChart>
      <c:lineChart>
        <c:grouping val="standard"/>
        <c:varyColors val="0"/>
        <c:ser>
          <c:idx val="5"/>
          <c:order val="5"/>
          <c:tx>
            <c:strRef>
              <c:f>THA_28!$G$3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2FD8-4895-8616-1FDCE616195A}"/>
              </c:ext>
            </c:extLst>
          </c:dPt>
          <c:cat>
            <c:strRef>
              <c:f>THA_28!$A$4:$A$6</c:f>
              <c:strCache>
                <c:ptCount val="3"/>
                <c:pt idx="0">
                  <c:v>Estimated number 
of adults 15+
living with HIV</c:v>
                </c:pt>
                <c:pt idx="1">
                  <c:v>Number of 
adults 15+
receiving ARVs</c:v>
                </c:pt>
                <c:pt idx="2">
                  <c:v>ART coverage (%)</c:v>
                </c:pt>
              </c:strCache>
            </c:strRef>
          </c:cat>
          <c:val>
            <c:numRef>
              <c:f>THA_28!$G$4:$G$6</c:f>
              <c:numCache>
                <c:formatCode>General</c:formatCode>
                <c:ptCount val="3"/>
                <c:pt idx="2" formatCode="#,##0">
                  <c:v>70</c:v>
                </c:pt>
              </c:numCache>
            </c:numRef>
          </c:val>
          <c:smooth val="0"/>
          <c:extLst>
            <c:ext xmlns:c16="http://schemas.microsoft.com/office/drawing/2014/chart" uri="{C3380CC4-5D6E-409C-BE32-E72D297353CC}">
              <c16:uniqueId val="{0000000A-2FD8-4895-8616-1FDCE616195A}"/>
            </c:ext>
          </c:extLst>
        </c:ser>
        <c:ser>
          <c:idx val="6"/>
          <c:order val="6"/>
          <c:tx>
            <c:strRef>
              <c:f>THA_28!$H$3</c:f>
              <c:strCache>
                <c:ptCount val="1"/>
                <c:pt idx="0">
                  <c:v>ART Upper estimate</c:v>
                </c:pt>
              </c:strCache>
            </c:strRef>
          </c:tx>
          <c:marker>
            <c:symbol val="dash"/>
            <c:size val="10"/>
            <c:spPr>
              <a:solidFill>
                <a:schemeClr val="tx1"/>
              </a:solidFill>
              <a:ln>
                <a:noFill/>
              </a:ln>
            </c:spPr>
          </c:marker>
          <c:cat>
            <c:strRef>
              <c:f>THA_28!$A$4:$A$6</c:f>
              <c:strCache>
                <c:ptCount val="3"/>
                <c:pt idx="0">
                  <c:v>Estimated number 
of adults 15+
living with HIV</c:v>
                </c:pt>
                <c:pt idx="1">
                  <c:v>Number of 
adults 15+
receiving ARVs</c:v>
                </c:pt>
                <c:pt idx="2">
                  <c:v>ART coverage (%)</c:v>
                </c:pt>
              </c:strCache>
            </c:strRef>
          </c:cat>
          <c:val>
            <c:numRef>
              <c:f>THA_28!$H$4:$H$6</c:f>
              <c:numCache>
                <c:formatCode>General</c:formatCode>
                <c:ptCount val="3"/>
                <c:pt idx="2" formatCode="#,##0">
                  <c:v>91</c:v>
                </c:pt>
              </c:numCache>
            </c:numRef>
          </c:val>
          <c:smooth val="0"/>
          <c:extLst>
            <c:ext xmlns:c16="http://schemas.microsoft.com/office/drawing/2014/chart" uri="{C3380CC4-5D6E-409C-BE32-E72D297353CC}">
              <c16:uniqueId val="{0000000B-2FD8-4895-8616-1FDCE616195A}"/>
            </c:ext>
          </c:extLst>
        </c:ser>
        <c:dLbls>
          <c:showLegendKey val="0"/>
          <c:showVal val="0"/>
          <c:showCatName val="0"/>
          <c:showSerName val="0"/>
          <c:showPercent val="0"/>
          <c:showBubbleSize val="0"/>
        </c:dLbls>
        <c:hiLowLines/>
        <c:marker val="1"/>
        <c:smooth val="0"/>
        <c:axId val="163818880"/>
        <c:axId val="163816960"/>
      </c:lineChart>
      <c:catAx>
        <c:axId val="163800960"/>
        <c:scaling>
          <c:orientation val="minMax"/>
        </c:scaling>
        <c:delete val="0"/>
        <c:axPos val="b"/>
        <c:numFmt formatCode="General" sourceLinked="0"/>
        <c:majorTickMark val="out"/>
        <c:minorTickMark val="none"/>
        <c:tickLblPos val="nextTo"/>
        <c:crossAx val="163802496"/>
        <c:crosses val="autoZero"/>
        <c:auto val="1"/>
        <c:lblAlgn val="ctr"/>
        <c:lblOffset val="100"/>
        <c:noMultiLvlLbl val="0"/>
      </c:catAx>
      <c:valAx>
        <c:axId val="16380249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63800960"/>
        <c:crosses val="autoZero"/>
        <c:crossBetween val="between"/>
      </c:valAx>
      <c:valAx>
        <c:axId val="16381696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63818880"/>
        <c:crosses val="max"/>
        <c:crossBetween val="between"/>
        <c:majorUnit val="20"/>
      </c:valAx>
      <c:catAx>
        <c:axId val="163818880"/>
        <c:scaling>
          <c:orientation val="minMax"/>
        </c:scaling>
        <c:delete val="1"/>
        <c:axPos val="b"/>
        <c:numFmt formatCode="General" sourceLinked="1"/>
        <c:majorTickMark val="out"/>
        <c:minorTickMark val="none"/>
        <c:tickLblPos val="nextTo"/>
        <c:crossAx val="1638169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04102578575528"/>
          <c:y val="5.1862712320879661E-2"/>
          <c:w val="0.81712527869500173"/>
          <c:h val="0.61268000873788042"/>
        </c:manualLayout>
      </c:layout>
      <c:barChart>
        <c:barDir val="col"/>
        <c:grouping val="clustered"/>
        <c:varyColors val="0"/>
        <c:ser>
          <c:idx val="1"/>
          <c:order val="0"/>
          <c:tx>
            <c:strRef>
              <c:f>THA!$A$2</c:f>
              <c:strCache>
                <c:ptCount val="1"/>
                <c:pt idx="0">
                  <c:v>Thailand</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FC71-478D-ACD0-4B48F594738A}"/>
              </c:ext>
            </c:extLst>
          </c:dPt>
          <c:dPt>
            <c:idx val="1"/>
            <c:invertIfNegative val="0"/>
            <c:bubble3D val="0"/>
            <c:spPr>
              <a:solidFill>
                <a:srgbClr val="F26B73"/>
              </a:solidFill>
              <a:ln>
                <a:noFill/>
              </a:ln>
            </c:spPr>
            <c:extLst>
              <c:ext xmlns:c16="http://schemas.microsoft.com/office/drawing/2014/chart" uri="{C3380CC4-5D6E-409C-BE32-E72D297353CC}">
                <c16:uniqueId val="{00000003-FC71-478D-ACD0-4B48F594738A}"/>
              </c:ext>
            </c:extLst>
          </c:dPt>
          <c:dPt>
            <c:idx val="3"/>
            <c:invertIfNegative val="0"/>
            <c:bubble3D val="0"/>
            <c:spPr>
              <a:solidFill>
                <a:srgbClr val="00A99A"/>
              </a:solidFill>
              <a:ln>
                <a:noFill/>
              </a:ln>
            </c:spPr>
            <c:extLst>
              <c:ext xmlns:c16="http://schemas.microsoft.com/office/drawing/2014/chart" uri="{C3380CC4-5D6E-409C-BE32-E72D297353CC}">
                <c16:uniqueId val="{00000005-FC71-478D-ACD0-4B48F594738A}"/>
              </c:ext>
            </c:extLst>
          </c:dPt>
          <c:dPt>
            <c:idx val="4"/>
            <c:invertIfNegative val="0"/>
            <c:bubble3D val="0"/>
            <c:spPr>
              <a:solidFill>
                <a:srgbClr val="78A7B7"/>
              </a:solidFill>
              <a:ln>
                <a:noFill/>
              </a:ln>
            </c:spPr>
            <c:extLst>
              <c:ext xmlns:c16="http://schemas.microsoft.com/office/drawing/2014/chart" uri="{C3380CC4-5D6E-409C-BE32-E72D297353CC}">
                <c16:uniqueId val="{00000007-FC71-478D-ACD0-4B48F594738A}"/>
              </c:ext>
            </c:extLst>
          </c:dPt>
          <c:dPt>
            <c:idx val="5"/>
            <c:invertIfNegative val="0"/>
            <c:bubble3D val="0"/>
            <c:spPr>
              <a:solidFill>
                <a:srgbClr val="CDC884"/>
              </a:solidFill>
              <a:ln>
                <a:noFill/>
              </a:ln>
            </c:spPr>
            <c:extLst>
              <c:ext xmlns:c16="http://schemas.microsoft.com/office/drawing/2014/chart" uri="{C3380CC4-5D6E-409C-BE32-E72D297353CC}">
                <c16:uniqueId val="{00000009-FC71-478D-ACD0-4B48F594738A}"/>
              </c:ext>
            </c:extLst>
          </c:dPt>
          <c:dLbls>
            <c:dLbl>
              <c:idx val="0"/>
              <c:tx>
                <c:rich>
                  <a:bodyPr/>
                  <a:lstStyle/>
                  <a:p>
                    <a:r>
                      <a:rPr lang="en-US"/>
                      <a:t>470,000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C71-478D-ACD0-4B48F594738A}"/>
                </c:ext>
              </c:extLst>
            </c:dLbl>
            <c:dLbl>
              <c:idx val="1"/>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C71-478D-ACD0-4B48F594738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THA!$B$1:$F$1</c:f>
              <c:strCache>
                <c:ptCount val="5"/>
                <c:pt idx="0">
                  <c:v>Estimated PLHIV</c:v>
                </c:pt>
                <c:pt idx="1">
                  <c:v>PLHIV who know
their HIV status</c:v>
                </c:pt>
                <c:pt idx="2">
                  <c:v>People on ART</c:v>
                </c:pt>
                <c:pt idx="3">
                  <c:v>Tested for viral load</c:v>
                </c:pt>
                <c:pt idx="4">
                  <c:v>PLHIV who 
have viral
 suppression *</c:v>
                </c:pt>
              </c:strCache>
            </c:strRef>
          </c:cat>
          <c:val>
            <c:numRef>
              <c:f>THA!$B$2:$F$2</c:f>
              <c:numCache>
                <c:formatCode>General</c:formatCode>
                <c:ptCount val="5"/>
                <c:pt idx="0">
                  <c:v>471060</c:v>
                </c:pt>
                <c:pt idx="1">
                  <c:v>0</c:v>
                </c:pt>
                <c:pt idx="2">
                  <c:v>375332</c:v>
                </c:pt>
                <c:pt idx="3">
                  <c:v>307413</c:v>
                </c:pt>
                <c:pt idx="4">
                  <c:v>299023</c:v>
                </c:pt>
              </c:numCache>
            </c:numRef>
          </c:val>
          <c:extLst>
            <c:ext xmlns:c16="http://schemas.microsoft.com/office/drawing/2014/chart" uri="{C3380CC4-5D6E-409C-BE32-E72D297353CC}">
              <c16:uniqueId val="{0000000A-FC71-478D-ACD0-4B48F594738A}"/>
            </c:ext>
          </c:extLst>
        </c:ser>
        <c:dLbls>
          <c:showLegendKey val="0"/>
          <c:showVal val="0"/>
          <c:showCatName val="0"/>
          <c:showSerName val="0"/>
          <c:showPercent val="0"/>
          <c:showBubbleSize val="0"/>
        </c:dLbls>
        <c:gapWidth val="100"/>
        <c:overlap val="100"/>
        <c:axId val="163853056"/>
        <c:axId val="163854592"/>
      </c:barChart>
      <c:catAx>
        <c:axId val="163853056"/>
        <c:scaling>
          <c:orientation val="minMax"/>
        </c:scaling>
        <c:delete val="0"/>
        <c:axPos val="b"/>
        <c:numFmt formatCode="General" sourceLinked="1"/>
        <c:majorTickMark val="out"/>
        <c:minorTickMark val="none"/>
        <c:tickLblPos val="nextTo"/>
        <c:crossAx val="163854592"/>
        <c:crosses val="autoZero"/>
        <c:auto val="1"/>
        <c:lblAlgn val="ctr"/>
        <c:lblOffset val="100"/>
        <c:noMultiLvlLbl val="0"/>
      </c:catAx>
      <c:valAx>
        <c:axId val="16385459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4.0292006509938935E-3"/>
              <c:y val="0.19604778948429702"/>
            </c:manualLayout>
          </c:layout>
          <c:overlay val="0"/>
        </c:title>
        <c:numFmt formatCode="General" sourceLinked="1"/>
        <c:majorTickMark val="out"/>
        <c:minorTickMark val="none"/>
        <c:tickLblPos val="nextTo"/>
        <c:crossAx val="163853056"/>
        <c:crosses val="autoZero"/>
        <c:crossBetween val="between"/>
        <c:majorUnit val="100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Thailand!$C$2</c:f>
              <c:strCache>
                <c:ptCount val="1"/>
                <c:pt idx="0">
                  <c:v>Progress (%)</c:v>
                </c:pt>
              </c:strCache>
            </c:strRef>
          </c:tx>
          <c:spPr>
            <a:solidFill>
              <a:srgbClr val="009999"/>
            </a:solidFill>
            <a:ln>
              <a:noFill/>
            </a:ln>
            <a:effectLst/>
          </c:spPr>
          <c:invertIfNegative val="0"/>
          <c:dLbls>
            <c:dLbl>
              <c:idx val="0"/>
              <c:tx>
                <c:rich>
                  <a:bodyPr/>
                  <a:lstStyle/>
                  <a:p>
                    <a:r>
                      <a:rPr lang="en-US" dirty="0">
                        <a:solidFill>
                          <a:schemeClr val="tx1"/>
                        </a:solidFill>
                      </a:rPr>
                      <a:t>n/a</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268-4DB3-B506-CE32238D7C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Thailand!$B$3:$B$5</c:f>
              <c:strCache>
                <c:ptCount val="3"/>
                <c:pt idx="0">
                  <c:v>PLHIV who know
their HIV status</c:v>
                </c:pt>
                <c:pt idx="1">
                  <c:v>PLHIV on 
treatment</c:v>
                </c:pt>
                <c:pt idx="2">
                  <c:v>PLHIV who have
viral suppression</c:v>
                </c:pt>
              </c:strCache>
            </c:strRef>
          </c:cat>
          <c:val>
            <c:numRef>
              <c:f>Thailand!$C$3:$C$5</c:f>
              <c:numCache>
                <c:formatCode>General</c:formatCode>
                <c:ptCount val="3"/>
                <c:pt idx="0">
                  <c:v>0</c:v>
                </c:pt>
                <c:pt idx="1">
                  <c:v>80</c:v>
                </c:pt>
                <c:pt idx="2">
                  <c:v>78</c:v>
                </c:pt>
              </c:numCache>
            </c:numRef>
          </c:val>
          <c:extLst>
            <c:ext xmlns:c16="http://schemas.microsoft.com/office/drawing/2014/chart" uri="{C3380CC4-5D6E-409C-BE32-E72D297353CC}">
              <c16:uniqueId val="{00000000-3268-4DB3-B506-CE32238D7C19}"/>
            </c:ext>
          </c:extLst>
        </c:ser>
        <c:ser>
          <c:idx val="1"/>
          <c:order val="1"/>
          <c:tx>
            <c:strRef>
              <c:f>Thailand!$D$2</c:f>
              <c:strCache>
                <c:ptCount val="1"/>
                <c:pt idx="0">
                  <c:v>Gap</c:v>
                </c:pt>
              </c:strCache>
            </c:strRef>
          </c:tx>
          <c:spPr>
            <a:pattFill prst="dkDnDiag">
              <a:fgClr>
                <a:srgbClr val="BFBFBF"/>
              </a:fgClr>
              <a:bgClr>
                <a:schemeClr val="bg1"/>
              </a:bgClr>
            </a:pattFill>
            <a:ln>
              <a:noFill/>
            </a:ln>
            <a:effectLst/>
          </c:spPr>
          <c:invertIfNegative val="0"/>
          <c:cat>
            <c:strRef>
              <c:f>Thailand!$B$3:$B$5</c:f>
              <c:strCache>
                <c:ptCount val="3"/>
                <c:pt idx="0">
                  <c:v>PLHIV who know
their HIV status</c:v>
                </c:pt>
                <c:pt idx="1">
                  <c:v>PLHIV on 
treatment</c:v>
                </c:pt>
                <c:pt idx="2">
                  <c:v>PLHIV who have
viral suppression</c:v>
                </c:pt>
              </c:strCache>
            </c:strRef>
          </c:cat>
          <c:val>
            <c:numRef>
              <c:f>Thailand!$D$3:$D$5</c:f>
              <c:numCache>
                <c:formatCode>General</c:formatCode>
                <c:ptCount val="3"/>
                <c:pt idx="0">
                  <c:v>90</c:v>
                </c:pt>
                <c:pt idx="1">
                  <c:v>1</c:v>
                </c:pt>
                <c:pt idx="2">
                  <c:v>-5</c:v>
                </c:pt>
              </c:numCache>
            </c:numRef>
          </c:val>
          <c:extLst>
            <c:ext xmlns:c16="http://schemas.microsoft.com/office/drawing/2014/chart" uri="{C3380CC4-5D6E-409C-BE32-E72D297353CC}">
              <c16:uniqueId val="{00000001-3268-4DB3-B506-CE32238D7C19}"/>
            </c:ext>
          </c:extLst>
        </c:ser>
        <c:dLbls>
          <c:showLegendKey val="0"/>
          <c:showVal val="0"/>
          <c:showCatName val="0"/>
          <c:showSerName val="0"/>
          <c:showPercent val="0"/>
          <c:showBubbleSize val="0"/>
        </c:dLbls>
        <c:gapWidth val="150"/>
        <c:overlap val="100"/>
        <c:axId val="170782720"/>
        <c:axId val="170784256"/>
      </c:barChart>
      <c:scatterChart>
        <c:scatterStyle val="lineMarker"/>
        <c:varyColors val="0"/>
        <c:ser>
          <c:idx val="2"/>
          <c:order val="2"/>
          <c:tx>
            <c:strRef>
              <c:f>Thailand!$E$2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Thailand!$B$3:$B$5</c:f>
              <c:strCache>
                <c:ptCount val="3"/>
                <c:pt idx="0">
                  <c:v>PLHIV who know
their HIV status</c:v>
                </c:pt>
                <c:pt idx="1">
                  <c:v>PLHIV on 
treatment</c:v>
                </c:pt>
                <c:pt idx="2">
                  <c:v>PLHIV who have
viral suppression</c:v>
                </c:pt>
              </c:strCache>
            </c:strRef>
          </c:xVal>
          <c:yVal>
            <c:numRef>
              <c:f>Thailand!$E$3:$E$5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3268-4DB3-B506-CE32238D7C19}"/>
            </c:ext>
          </c:extLst>
        </c:ser>
        <c:dLbls>
          <c:showLegendKey val="0"/>
          <c:showVal val="0"/>
          <c:showCatName val="0"/>
          <c:showSerName val="0"/>
          <c:showPercent val="0"/>
          <c:showBubbleSize val="0"/>
        </c:dLbls>
        <c:axId val="170796160"/>
        <c:axId val="170786176"/>
      </c:scatterChart>
      <c:catAx>
        <c:axId val="17078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784256"/>
        <c:crosses val="autoZero"/>
        <c:auto val="1"/>
        <c:lblAlgn val="ctr"/>
        <c:lblOffset val="100"/>
        <c:noMultiLvlLbl val="0"/>
      </c:catAx>
      <c:valAx>
        <c:axId val="17078425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782720"/>
        <c:crosses val="autoZero"/>
        <c:crossBetween val="between"/>
        <c:majorUnit val="20"/>
      </c:valAx>
      <c:valAx>
        <c:axId val="17078617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796160"/>
        <c:crosses val="max"/>
        <c:crossBetween val="midCat"/>
      </c:valAx>
      <c:valAx>
        <c:axId val="170796160"/>
        <c:scaling>
          <c:orientation val="minMax"/>
        </c:scaling>
        <c:delete val="1"/>
        <c:axPos val="b"/>
        <c:numFmt formatCode="General" sourceLinked="1"/>
        <c:majorTickMark val="out"/>
        <c:minorTickMark val="none"/>
        <c:tickLblPos val="nextTo"/>
        <c:crossAx val="170786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'Late HIV diagnosis'!$B$2</c:f>
              <c:strCache>
                <c:ptCount val="1"/>
                <c:pt idx="0">
                  <c:v>CD4 &lt; 100</c:v>
                </c:pt>
              </c:strCache>
            </c:strRef>
          </c:tx>
          <c:spPr>
            <a:solidFill>
              <a:srgbClr val="E31837"/>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HIV diagnosis'!$A$3:$A$6</c:f>
              <c:strCache>
                <c:ptCount val="4"/>
                <c:pt idx="0">
                  <c:v>2016</c:v>
                </c:pt>
                <c:pt idx="1">
                  <c:v>2017</c:v>
                </c:pt>
                <c:pt idx="2">
                  <c:v>2018</c:v>
                </c:pt>
                <c:pt idx="3">
                  <c:v>2019</c:v>
                </c:pt>
              </c:strCache>
            </c:strRef>
          </c:cat>
          <c:val>
            <c:numRef>
              <c:f>'Late HIV diagnosis'!$B$3:$B$6</c:f>
              <c:numCache>
                <c:formatCode>0</c:formatCode>
                <c:ptCount val="4"/>
                <c:pt idx="0">
                  <c:v>40</c:v>
                </c:pt>
                <c:pt idx="1">
                  <c:v>38</c:v>
                </c:pt>
                <c:pt idx="2">
                  <c:v>38</c:v>
                </c:pt>
                <c:pt idx="3">
                  <c:v>36</c:v>
                </c:pt>
              </c:numCache>
            </c:numRef>
          </c:val>
          <c:extLst>
            <c:ext xmlns:c16="http://schemas.microsoft.com/office/drawing/2014/chart" uri="{C3380CC4-5D6E-409C-BE32-E72D297353CC}">
              <c16:uniqueId val="{00000000-9EC5-42FA-BF6B-F2424AD047B4}"/>
            </c:ext>
          </c:extLst>
        </c:ser>
        <c:ser>
          <c:idx val="1"/>
          <c:order val="1"/>
          <c:tx>
            <c:strRef>
              <c:f>'Late HIV diagnosis'!$C$2</c:f>
              <c:strCache>
                <c:ptCount val="1"/>
                <c:pt idx="0">
                  <c:v>CD4 100 - 199</c:v>
                </c:pt>
              </c:strCache>
            </c:strRef>
          </c:tx>
          <c:spPr>
            <a:solidFill>
              <a:srgbClr val="F26B73"/>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HIV diagnosis'!$A$3:$A$6</c:f>
              <c:strCache>
                <c:ptCount val="4"/>
                <c:pt idx="0">
                  <c:v>2016</c:v>
                </c:pt>
                <c:pt idx="1">
                  <c:v>2017</c:v>
                </c:pt>
                <c:pt idx="2">
                  <c:v>2018</c:v>
                </c:pt>
                <c:pt idx="3">
                  <c:v>2019</c:v>
                </c:pt>
              </c:strCache>
            </c:strRef>
          </c:cat>
          <c:val>
            <c:numRef>
              <c:f>'Late HIV diagnosis'!$C$3:$C$6</c:f>
              <c:numCache>
                <c:formatCode>0</c:formatCode>
                <c:ptCount val="4"/>
                <c:pt idx="0">
                  <c:v>15</c:v>
                </c:pt>
                <c:pt idx="1">
                  <c:v>15</c:v>
                </c:pt>
                <c:pt idx="2">
                  <c:v>16</c:v>
                </c:pt>
                <c:pt idx="3">
                  <c:v>15</c:v>
                </c:pt>
              </c:numCache>
            </c:numRef>
          </c:val>
          <c:extLst>
            <c:ext xmlns:c16="http://schemas.microsoft.com/office/drawing/2014/chart" uri="{C3380CC4-5D6E-409C-BE32-E72D297353CC}">
              <c16:uniqueId val="{00000001-9EC5-42FA-BF6B-F2424AD047B4}"/>
            </c:ext>
          </c:extLst>
        </c:ser>
        <c:ser>
          <c:idx val="2"/>
          <c:order val="2"/>
          <c:tx>
            <c:strRef>
              <c:f>'Late HIV diagnosis'!$D$2</c:f>
              <c:strCache>
                <c:ptCount val="1"/>
                <c:pt idx="0">
                  <c:v>CD4 200 - 349</c:v>
                </c:pt>
              </c:strCache>
            </c:strRef>
          </c:tx>
          <c:spPr>
            <a:solidFill>
              <a:srgbClr val="F78E1E"/>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HIV diagnosis'!$A$3:$A$6</c:f>
              <c:strCache>
                <c:ptCount val="4"/>
                <c:pt idx="0">
                  <c:v>2016</c:v>
                </c:pt>
                <c:pt idx="1">
                  <c:v>2017</c:v>
                </c:pt>
                <c:pt idx="2">
                  <c:v>2018</c:v>
                </c:pt>
                <c:pt idx="3">
                  <c:v>2019</c:v>
                </c:pt>
              </c:strCache>
            </c:strRef>
          </c:cat>
          <c:val>
            <c:numRef>
              <c:f>'Late HIV diagnosis'!$D$3:$D$6</c:f>
              <c:numCache>
                <c:formatCode>0</c:formatCode>
                <c:ptCount val="4"/>
                <c:pt idx="0">
                  <c:v>18</c:v>
                </c:pt>
                <c:pt idx="1">
                  <c:v>19</c:v>
                </c:pt>
                <c:pt idx="2">
                  <c:v>20</c:v>
                </c:pt>
                <c:pt idx="3">
                  <c:v>21</c:v>
                </c:pt>
              </c:numCache>
            </c:numRef>
          </c:val>
          <c:extLst>
            <c:ext xmlns:c16="http://schemas.microsoft.com/office/drawing/2014/chart" uri="{C3380CC4-5D6E-409C-BE32-E72D297353CC}">
              <c16:uniqueId val="{00000002-9EC5-42FA-BF6B-F2424AD047B4}"/>
            </c:ext>
          </c:extLst>
        </c:ser>
        <c:ser>
          <c:idx val="3"/>
          <c:order val="3"/>
          <c:tx>
            <c:strRef>
              <c:f>'Late HIV diagnosis'!$E$2</c:f>
              <c:strCache>
                <c:ptCount val="1"/>
                <c:pt idx="0">
                  <c:v>CD4 350 - 499</c:v>
                </c:pt>
              </c:strCache>
            </c:strRef>
          </c:tx>
          <c:spPr>
            <a:solidFill>
              <a:srgbClr val="CDC88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HIV diagnosis'!$A$3:$A$6</c:f>
              <c:strCache>
                <c:ptCount val="4"/>
                <c:pt idx="0">
                  <c:v>2016</c:v>
                </c:pt>
                <c:pt idx="1">
                  <c:v>2017</c:v>
                </c:pt>
                <c:pt idx="2">
                  <c:v>2018</c:v>
                </c:pt>
                <c:pt idx="3">
                  <c:v>2019</c:v>
                </c:pt>
              </c:strCache>
            </c:strRef>
          </c:cat>
          <c:val>
            <c:numRef>
              <c:f>'Late HIV diagnosis'!$E$3:$E$6</c:f>
              <c:numCache>
                <c:formatCode>0</c:formatCode>
                <c:ptCount val="4"/>
                <c:pt idx="0">
                  <c:v>14</c:v>
                </c:pt>
                <c:pt idx="1">
                  <c:v>14</c:v>
                </c:pt>
                <c:pt idx="2">
                  <c:v>14</c:v>
                </c:pt>
                <c:pt idx="3">
                  <c:v>14</c:v>
                </c:pt>
              </c:numCache>
            </c:numRef>
          </c:val>
          <c:extLst>
            <c:ext xmlns:c16="http://schemas.microsoft.com/office/drawing/2014/chart" uri="{C3380CC4-5D6E-409C-BE32-E72D297353CC}">
              <c16:uniqueId val="{00000003-9EC5-42FA-BF6B-F2424AD047B4}"/>
            </c:ext>
          </c:extLst>
        </c:ser>
        <c:ser>
          <c:idx val="4"/>
          <c:order val="4"/>
          <c:tx>
            <c:strRef>
              <c:f>'Late HIV diagnosis'!$F$2</c:f>
              <c:strCache>
                <c:ptCount val="1"/>
                <c:pt idx="0">
                  <c:v>CD4 &gt;= 500</c:v>
                </c:pt>
              </c:strCache>
            </c:strRef>
          </c:tx>
          <c:spPr>
            <a:solidFill>
              <a:srgbClr val="00A99A"/>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 HIV diagnosis'!$A$3:$A$6</c:f>
              <c:strCache>
                <c:ptCount val="4"/>
                <c:pt idx="0">
                  <c:v>2016</c:v>
                </c:pt>
                <c:pt idx="1">
                  <c:v>2017</c:v>
                </c:pt>
                <c:pt idx="2">
                  <c:v>2018</c:v>
                </c:pt>
                <c:pt idx="3">
                  <c:v>2019</c:v>
                </c:pt>
              </c:strCache>
            </c:strRef>
          </c:cat>
          <c:val>
            <c:numRef>
              <c:f>'Late HIV diagnosis'!$F$3:$F$6</c:f>
              <c:numCache>
                <c:formatCode>0</c:formatCode>
                <c:ptCount val="4"/>
                <c:pt idx="0">
                  <c:v>13</c:v>
                </c:pt>
                <c:pt idx="1">
                  <c:v>13</c:v>
                </c:pt>
                <c:pt idx="2">
                  <c:v>13</c:v>
                </c:pt>
                <c:pt idx="3">
                  <c:v>14</c:v>
                </c:pt>
              </c:numCache>
            </c:numRef>
          </c:val>
          <c:extLst>
            <c:ext xmlns:c16="http://schemas.microsoft.com/office/drawing/2014/chart" uri="{C3380CC4-5D6E-409C-BE32-E72D297353CC}">
              <c16:uniqueId val="{00000004-9EC5-42FA-BF6B-F2424AD047B4}"/>
            </c:ext>
          </c:extLst>
        </c:ser>
        <c:dLbls>
          <c:showLegendKey val="0"/>
          <c:showVal val="0"/>
          <c:showCatName val="0"/>
          <c:showSerName val="0"/>
          <c:showPercent val="0"/>
          <c:showBubbleSize val="0"/>
        </c:dLbls>
        <c:gapWidth val="150"/>
        <c:overlap val="100"/>
        <c:axId val="773874744"/>
        <c:axId val="773867528"/>
      </c:barChart>
      <c:catAx>
        <c:axId val="77387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73867528"/>
        <c:crosses val="autoZero"/>
        <c:auto val="1"/>
        <c:lblAlgn val="ctr"/>
        <c:lblOffset val="100"/>
        <c:noMultiLvlLbl val="0"/>
      </c:catAx>
      <c:valAx>
        <c:axId val="773867528"/>
        <c:scaling>
          <c:orientation val="minMax"/>
        </c:scaling>
        <c:delete val="0"/>
        <c:axPos val="l"/>
        <c:majorGridlines>
          <c:spPr>
            <a:ln w="9525" cap="flat" cmpd="sng" algn="ctr">
              <a:solidFill>
                <a:schemeClr val="tx1">
                  <a:lumMod val="15000"/>
                  <a:lumOff val="85000"/>
                </a:schemeClr>
              </a:solidFill>
              <a:prstDash val="dash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73874744"/>
        <c:crosses val="autoZero"/>
        <c:crossBetween val="between"/>
      </c:valAx>
      <c:spPr>
        <a:noFill/>
        <a:ln>
          <a:noFill/>
        </a:ln>
        <a:effectLst/>
      </c:spPr>
    </c:plotArea>
    <c:legend>
      <c:legendPos val="r"/>
      <c:layout>
        <c:manualLayout>
          <c:xMode val="edge"/>
          <c:yMode val="edge"/>
          <c:x val="0.80513076905209868"/>
          <c:y val="0.29719427432682027"/>
          <c:w val="0.18601967342577752"/>
          <c:h val="0.3685744143093224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11148961418605E-2"/>
          <c:y val="5.979043240752293E-2"/>
          <c:w val="0.92425869899011159"/>
          <c:h val="0.48506321048786316"/>
        </c:manualLayout>
      </c:layout>
      <c:barChart>
        <c:barDir val="col"/>
        <c:grouping val="percentStacked"/>
        <c:varyColors val="0"/>
        <c:ser>
          <c:idx val="2"/>
          <c:order val="0"/>
          <c:tx>
            <c:strRef>
              <c:f>'Thailand Subnational 2018 (2)'!$I$5</c:f>
              <c:strCache>
                <c:ptCount val="1"/>
                <c:pt idx="0">
                  <c:v>Know the status and on treatment</c:v>
                </c:pt>
              </c:strCache>
            </c:strRef>
          </c:tx>
          <c:spPr>
            <a:solidFill>
              <a:srgbClr val="33CCCC"/>
            </a:solidFill>
            <a:ln>
              <a:noFill/>
            </a:ln>
            <a:effectLst/>
          </c:spPr>
          <c:invertIfNegative val="0"/>
          <c:dPt>
            <c:idx val="36"/>
            <c:invertIfNegative val="0"/>
            <c:bubble3D val="0"/>
            <c:spPr>
              <a:pattFill prst="dkUpDiag">
                <a:fgClr>
                  <a:srgbClr val="33CCCC"/>
                </a:fgClr>
                <a:bgClr>
                  <a:sysClr val="window" lastClr="FFFFFF"/>
                </a:bgClr>
              </a:pattFill>
              <a:ln>
                <a:noFill/>
              </a:ln>
              <a:effectLst/>
            </c:spPr>
            <c:extLst>
              <c:ext xmlns:c16="http://schemas.microsoft.com/office/drawing/2014/chart" uri="{C3380CC4-5D6E-409C-BE32-E72D297353CC}">
                <c16:uniqueId val="{00000001-CC4C-43F9-94AA-4AE481B8D748}"/>
              </c:ext>
            </c:extLst>
          </c:dPt>
          <c:cat>
            <c:strRef>
              <c:f>'Thailand Subnational 2018 (2)'!$B$48:$B$84</c:f>
              <c:strCache>
                <c:ptCount val="37"/>
                <c:pt idx="0">
                  <c:v>PHITSANULOK</c:v>
                </c:pt>
                <c:pt idx="1">
                  <c:v>PHICHIT</c:v>
                </c:pt>
                <c:pt idx="2">
                  <c:v>YALA</c:v>
                </c:pt>
                <c:pt idx="3">
                  <c:v>KANCHANABURI</c:v>
                </c:pt>
                <c:pt idx="4">
                  <c:v>UTHAI THANI</c:v>
                </c:pt>
                <c:pt idx="5">
                  <c:v>NAKHON SAWAN</c:v>
                </c:pt>
                <c:pt idx="6">
                  <c:v>KRABI</c:v>
                </c:pt>
                <c:pt idx="7">
                  <c:v>LOP BURI</c:v>
                </c:pt>
                <c:pt idx="8">
                  <c:v>AMNAT CHAROEN</c:v>
                </c:pt>
                <c:pt idx="9">
                  <c:v>MAHA SARAKHAM</c:v>
                </c:pt>
                <c:pt idx="10">
                  <c:v>NAKHON PATHOM</c:v>
                </c:pt>
                <c:pt idx="11">
                  <c:v>AYUTTHAYA</c:v>
                </c:pt>
                <c:pt idx="12">
                  <c:v>NAKHON RATCHASIMA</c:v>
                </c:pt>
                <c:pt idx="13">
                  <c:v>MAE HONG SON</c:v>
                </c:pt>
                <c:pt idx="14">
                  <c:v>PHANGNGA</c:v>
                </c:pt>
                <c:pt idx="15">
                  <c:v>YASOTHON</c:v>
                </c:pt>
                <c:pt idx="16">
                  <c:v>PRACHUAP KHIRI KHAN</c:v>
                </c:pt>
                <c:pt idx="17">
                  <c:v>NARATHIWAT</c:v>
                </c:pt>
                <c:pt idx="18">
                  <c:v>NAKHON NAYOK</c:v>
                </c:pt>
                <c:pt idx="19">
                  <c:v>CHAINAT</c:v>
                </c:pt>
                <c:pt idx="20">
                  <c:v>PATTANI</c:v>
                </c:pt>
                <c:pt idx="21">
                  <c:v>BUENG KAN</c:v>
                </c:pt>
                <c:pt idx="22">
                  <c:v>CHON BURI</c:v>
                </c:pt>
                <c:pt idx="23">
                  <c:v>NONTHABURI</c:v>
                </c:pt>
                <c:pt idx="24">
                  <c:v>SAMUT SAKHON</c:v>
                </c:pt>
                <c:pt idx="25">
                  <c:v>TAK</c:v>
                </c:pt>
                <c:pt idx="26">
                  <c:v>SAMUT PRAKAN</c:v>
                </c:pt>
                <c:pt idx="27">
                  <c:v>SARABURI</c:v>
                </c:pt>
                <c:pt idx="28">
                  <c:v>KHON KAEN</c:v>
                </c:pt>
                <c:pt idx="29">
                  <c:v>CHIANG MAI</c:v>
                </c:pt>
                <c:pt idx="30">
                  <c:v>PHUKET</c:v>
                </c:pt>
                <c:pt idx="31">
                  <c:v>LAMPANG</c:v>
                </c:pt>
                <c:pt idx="32">
                  <c:v>BANGKOK</c:v>
                </c:pt>
                <c:pt idx="33">
                  <c:v>CHACHOENGSAO</c:v>
                </c:pt>
                <c:pt idx="34">
                  <c:v>PATHUM THANI</c:v>
                </c:pt>
                <c:pt idx="36">
                  <c:v>THAILAND</c:v>
                </c:pt>
              </c:strCache>
            </c:strRef>
          </c:cat>
          <c:val>
            <c:numRef>
              <c:f>'Thailand Subnational 2018 (2)'!$I$48:$I$84</c:f>
              <c:numCache>
                <c:formatCode>General</c:formatCode>
                <c:ptCount val="37"/>
                <c:pt idx="0">
                  <c:v>4853</c:v>
                </c:pt>
                <c:pt idx="1">
                  <c:v>2033</c:v>
                </c:pt>
                <c:pt idx="2">
                  <c:v>1072</c:v>
                </c:pt>
                <c:pt idx="3">
                  <c:v>3812</c:v>
                </c:pt>
                <c:pt idx="4">
                  <c:v>1145</c:v>
                </c:pt>
                <c:pt idx="5">
                  <c:v>4412</c:v>
                </c:pt>
                <c:pt idx="6">
                  <c:v>1907</c:v>
                </c:pt>
                <c:pt idx="7">
                  <c:v>3420</c:v>
                </c:pt>
                <c:pt idx="8">
                  <c:v>987</c:v>
                </c:pt>
                <c:pt idx="9">
                  <c:v>3374</c:v>
                </c:pt>
                <c:pt idx="10">
                  <c:v>4406</c:v>
                </c:pt>
                <c:pt idx="11">
                  <c:v>3723</c:v>
                </c:pt>
                <c:pt idx="12">
                  <c:v>9519</c:v>
                </c:pt>
                <c:pt idx="13">
                  <c:v>740</c:v>
                </c:pt>
                <c:pt idx="14">
                  <c:v>1148</c:v>
                </c:pt>
                <c:pt idx="15">
                  <c:v>1637</c:v>
                </c:pt>
                <c:pt idx="16">
                  <c:v>3292</c:v>
                </c:pt>
                <c:pt idx="17">
                  <c:v>1648</c:v>
                </c:pt>
                <c:pt idx="18">
                  <c:v>1232</c:v>
                </c:pt>
                <c:pt idx="19">
                  <c:v>1134</c:v>
                </c:pt>
                <c:pt idx="20">
                  <c:v>1056</c:v>
                </c:pt>
                <c:pt idx="21">
                  <c:v>1401</c:v>
                </c:pt>
                <c:pt idx="22">
                  <c:v>17984</c:v>
                </c:pt>
                <c:pt idx="23">
                  <c:v>10895</c:v>
                </c:pt>
                <c:pt idx="24">
                  <c:v>5017</c:v>
                </c:pt>
                <c:pt idx="25">
                  <c:v>1510</c:v>
                </c:pt>
                <c:pt idx="26">
                  <c:v>9083</c:v>
                </c:pt>
                <c:pt idx="27">
                  <c:v>3483</c:v>
                </c:pt>
                <c:pt idx="28">
                  <c:v>8655</c:v>
                </c:pt>
                <c:pt idx="29">
                  <c:v>12450</c:v>
                </c:pt>
                <c:pt idx="30">
                  <c:v>3377</c:v>
                </c:pt>
                <c:pt idx="31">
                  <c:v>3816</c:v>
                </c:pt>
                <c:pt idx="32">
                  <c:v>42414</c:v>
                </c:pt>
                <c:pt idx="33">
                  <c:v>2379</c:v>
                </c:pt>
                <c:pt idx="34">
                  <c:v>3875</c:v>
                </c:pt>
                <c:pt idx="36">
                  <c:v>358606</c:v>
                </c:pt>
              </c:numCache>
            </c:numRef>
          </c:val>
          <c:extLst>
            <c:ext xmlns:c16="http://schemas.microsoft.com/office/drawing/2014/chart" uri="{C3380CC4-5D6E-409C-BE32-E72D297353CC}">
              <c16:uniqueId val="{00000000-8CDE-4AE3-B8ED-EB3508E06788}"/>
            </c:ext>
          </c:extLst>
        </c:ser>
        <c:ser>
          <c:idx val="1"/>
          <c:order val="1"/>
          <c:tx>
            <c:strRef>
              <c:f>'Thailand Subnational 2018 (2)'!$J$5</c:f>
              <c:strCache>
                <c:ptCount val="1"/>
                <c:pt idx="0">
                  <c:v>Know the status but NOT on treatment </c:v>
                </c:pt>
              </c:strCache>
            </c:strRef>
          </c:tx>
          <c:spPr>
            <a:solidFill>
              <a:srgbClr val="FF5050"/>
            </a:solidFill>
            <a:ln>
              <a:noFill/>
            </a:ln>
            <a:effectLst/>
          </c:spPr>
          <c:invertIfNegative val="0"/>
          <c:dPt>
            <c:idx val="36"/>
            <c:invertIfNegative val="0"/>
            <c:bubble3D val="0"/>
            <c:spPr>
              <a:pattFill prst="dkUpDiag">
                <a:fgClr>
                  <a:srgbClr val="FF5050"/>
                </a:fgClr>
                <a:bgClr>
                  <a:sysClr val="window" lastClr="FFFFFF"/>
                </a:bgClr>
              </a:pattFill>
              <a:ln>
                <a:noFill/>
              </a:ln>
              <a:effectLst/>
            </c:spPr>
            <c:extLst>
              <c:ext xmlns:c16="http://schemas.microsoft.com/office/drawing/2014/chart" uri="{C3380CC4-5D6E-409C-BE32-E72D297353CC}">
                <c16:uniqueId val="{00000003-CC4C-43F9-94AA-4AE481B8D748}"/>
              </c:ext>
            </c:extLst>
          </c:dPt>
          <c:cat>
            <c:strRef>
              <c:f>'Thailand Subnational 2018 (2)'!$B$48:$B$84</c:f>
              <c:strCache>
                <c:ptCount val="37"/>
                <c:pt idx="0">
                  <c:v>PHITSANULOK</c:v>
                </c:pt>
                <c:pt idx="1">
                  <c:v>PHICHIT</c:v>
                </c:pt>
                <c:pt idx="2">
                  <c:v>YALA</c:v>
                </c:pt>
                <c:pt idx="3">
                  <c:v>KANCHANABURI</c:v>
                </c:pt>
                <c:pt idx="4">
                  <c:v>UTHAI THANI</c:v>
                </c:pt>
                <c:pt idx="5">
                  <c:v>NAKHON SAWAN</c:v>
                </c:pt>
                <c:pt idx="6">
                  <c:v>KRABI</c:v>
                </c:pt>
                <c:pt idx="7">
                  <c:v>LOP BURI</c:v>
                </c:pt>
                <c:pt idx="8">
                  <c:v>AMNAT CHAROEN</c:v>
                </c:pt>
                <c:pt idx="9">
                  <c:v>MAHA SARAKHAM</c:v>
                </c:pt>
                <c:pt idx="10">
                  <c:v>NAKHON PATHOM</c:v>
                </c:pt>
                <c:pt idx="11">
                  <c:v>AYUTTHAYA</c:v>
                </c:pt>
                <c:pt idx="12">
                  <c:v>NAKHON RATCHASIMA</c:v>
                </c:pt>
                <c:pt idx="13">
                  <c:v>MAE HONG SON</c:v>
                </c:pt>
                <c:pt idx="14">
                  <c:v>PHANGNGA</c:v>
                </c:pt>
                <c:pt idx="15">
                  <c:v>YASOTHON</c:v>
                </c:pt>
                <c:pt idx="16">
                  <c:v>PRACHUAP KHIRI KHAN</c:v>
                </c:pt>
                <c:pt idx="17">
                  <c:v>NARATHIWAT</c:v>
                </c:pt>
                <c:pt idx="18">
                  <c:v>NAKHON NAYOK</c:v>
                </c:pt>
                <c:pt idx="19">
                  <c:v>CHAINAT</c:v>
                </c:pt>
                <c:pt idx="20">
                  <c:v>PATTANI</c:v>
                </c:pt>
                <c:pt idx="21">
                  <c:v>BUENG KAN</c:v>
                </c:pt>
                <c:pt idx="22">
                  <c:v>CHON BURI</c:v>
                </c:pt>
                <c:pt idx="23">
                  <c:v>NONTHABURI</c:v>
                </c:pt>
                <c:pt idx="24">
                  <c:v>SAMUT SAKHON</c:v>
                </c:pt>
                <c:pt idx="25">
                  <c:v>TAK</c:v>
                </c:pt>
                <c:pt idx="26">
                  <c:v>SAMUT PRAKAN</c:v>
                </c:pt>
                <c:pt idx="27">
                  <c:v>SARABURI</c:v>
                </c:pt>
                <c:pt idx="28">
                  <c:v>KHON KAEN</c:v>
                </c:pt>
                <c:pt idx="29">
                  <c:v>CHIANG MAI</c:v>
                </c:pt>
                <c:pt idx="30">
                  <c:v>PHUKET</c:v>
                </c:pt>
                <c:pt idx="31">
                  <c:v>LAMPANG</c:v>
                </c:pt>
                <c:pt idx="32">
                  <c:v>BANGKOK</c:v>
                </c:pt>
                <c:pt idx="33">
                  <c:v>CHACHOENGSAO</c:v>
                </c:pt>
                <c:pt idx="34">
                  <c:v>PATHUM THANI</c:v>
                </c:pt>
                <c:pt idx="36">
                  <c:v>THAILAND</c:v>
                </c:pt>
              </c:strCache>
            </c:strRef>
          </c:cat>
          <c:val>
            <c:numRef>
              <c:f>'Thailand Subnational 2018 (2)'!$J$48:$J$84</c:f>
              <c:numCache>
                <c:formatCode>General</c:formatCode>
                <c:ptCount val="37"/>
                <c:pt idx="0">
                  <c:v>1333</c:v>
                </c:pt>
                <c:pt idx="1">
                  <c:v>559</c:v>
                </c:pt>
                <c:pt idx="2">
                  <c:v>295</c:v>
                </c:pt>
                <c:pt idx="3">
                  <c:v>1094</c:v>
                </c:pt>
                <c:pt idx="4">
                  <c:v>334</c:v>
                </c:pt>
                <c:pt idx="5">
                  <c:v>1287</c:v>
                </c:pt>
                <c:pt idx="6">
                  <c:v>559</c:v>
                </c:pt>
                <c:pt idx="7">
                  <c:v>1008</c:v>
                </c:pt>
                <c:pt idx="8">
                  <c:v>292</c:v>
                </c:pt>
                <c:pt idx="9">
                  <c:v>999</c:v>
                </c:pt>
                <c:pt idx="10">
                  <c:v>1339</c:v>
                </c:pt>
                <c:pt idx="11">
                  <c:v>1135</c:v>
                </c:pt>
                <c:pt idx="12">
                  <c:v>3018</c:v>
                </c:pt>
                <c:pt idx="13">
                  <c:v>241</c:v>
                </c:pt>
                <c:pt idx="14">
                  <c:v>377</c:v>
                </c:pt>
                <c:pt idx="15">
                  <c:v>542</c:v>
                </c:pt>
                <c:pt idx="16">
                  <c:v>1110</c:v>
                </c:pt>
                <c:pt idx="17">
                  <c:v>565</c:v>
                </c:pt>
                <c:pt idx="18">
                  <c:v>425</c:v>
                </c:pt>
                <c:pt idx="19">
                  <c:v>398</c:v>
                </c:pt>
                <c:pt idx="20">
                  <c:v>374</c:v>
                </c:pt>
                <c:pt idx="21">
                  <c:v>498</c:v>
                </c:pt>
                <c:pt idx="22">
                  <c:v>6556</c:v>
                </c:pt>
                <c:pt idx="23">
                  <c:v>3989</c:v>
                </c:pt>
                <c:pt idx="24">
                  <c:v>1865</c:v>
                </c:pt>
                <c:pt idx="25">
                  <c:v>591</c:v>
                </c:pt>
                <c:pt idx="26">
                  <c:v>3607</c:v>
                </c:pt>
                <c:pt idx="27">
                  <c:v>1416</c:v>
                </c:pt>
                <c:pt idx="28">
                  <c:v>3729</c:v>
                </c:pt>
                <c:pt idx="29">
                  <c:v>5936</c:v>
                </c:pt>
                <c:pt idx="30">
                  <c:v>1708</c:v>
                </c:pt>
                <c:pt idx="31">
                  <c:v>1978</c:v>
                </c:pt>
                <c:pt idx="32">
                  <c:v>28601</c:v>
                </c:pt>
                <c:pt idx="33">
                  <c:v>1939</c:v>
                </c:pt>
                <c:pt idx="34">
                  <c:v>4112</c:v>
                </c:pt>
                <c:pt idx="36">
                  <c:v>92778</c:v>
                </c:pt>
              </c:numCache>
            </c:numRef>
          </c:val>
          <c:extLst>
            <c:ext xmlns:c16="http://schemas.microsoft.com/office/drawing/2014/chart" uri="{C3380CC4-5D6E-409C-BE32-E72D297353CC}">
              <c16:uniqueId val="{00000001-8CDE-4AE3-B8ED-EB3508E06788}"/>
            </c:ext>
          </c:extLst>
        </c:ser>
        <c:dLbls>
          <c:showLegendKey val="0"/>
          <c:showVal val="0"/>
          <c:showCatName val="0"/>
          <c:showSerName val="0"/>
          <c:showPercent val="0"/>
          <c:showBubbleSize val="0"/>
        </c:dLbls>
        <c:gapWidth val="72"/>
        <c:overlap val="100"/>
        <c:axId val="175608576"/>
        <c:axId val="175610112"/>
      </c:barChart>
      <c:catAx>
        <c:axId val="1756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610112"/>
        <c:crosses val="autoZero"/>
        <c:auto val="1"/>
        <c:lblAlgn val="ctr"/>
        <c:lblOffset val="100"/>
        <c:noMultiLvlLbl val="0"/>
      </c:catAx>
      <c:valAx>
        <c:axId val="17561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608576"/>
        <c:crosses val="autoZero"/>
        <c:crossBetween val="between"/>
        <c:majorUnit val="0.25"/>
      </c:valAx>
      <c:spPr>
        <a:noFill/>
        <a:ln>
          <a:noFill/>
        </a:ln>
        <a:effectLst/>
      </c:spPr>
    </c:plotArea>
    <c:legend>
      <c:legendPos val="r"/>
      <c:layout>
        <c:manualLayout>
          <c:xMode val="edge"/>
          <c:yMode val="edge"/>
          <c:x val="0.15333311801832053"/>
          <c:y val="0.87395997674233394"/>
          <c:w val="0.73355158395545772"/>
          <c:h val="0.1085000969069421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5652841571886847"/>
          <c:w val="0.74971237970253723"/>
          <c:h val="0.64129985053951588"/>
        </c:manualLayout>
      </c:layout>
      <c:barChart>
        <c:barDir val="col"/>
        <c:grouping val="clustered"/>
        <c:varyColors val="0"/>
        <c:ser>
          <c:idx val="0"/>
          <c:order val="0"/>
          <c:tx>
            <c:strRef>
              <c:f>THA_28!$B$3</c:f>
              <c:strCache>
                <c:ptCount val="1"/>
                <c:pt idx="0">
                  <c:v>Estimate</c:v>
                </c:pt>
              </c:strCache>
            </c:strRef>
          </c:tx>
          <c:spPr>
            <a:solidFill>
              <a:srgbClr val="00A99A"/>
            </a:solidFill>
          </c:spPr>
          <c:invertIfNegative val="0"/>
          <c:dLbls>
            <c:dLbl>
              <c:idx val="0"/>
              <c:tx>
                <c:rich>
                  <a:bodyPr/>
                  <a:lstStyle/>
                  <a:p>
                    <a:r>
                      <a:rPr lang="en-US"/>
                      <a:t> 3,300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E91-4442-8AC0-699E989C7C7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THA_28!$B$4:$B$6</c:f>
              <c:numCache>
                <c:formatCode>General</c:formatCode>
                <c:ptCount val="3"/>
                <c:pt idx="0" formatCode="_(* #,##0_);_(* \(#,##0\);_(* &quot;-&quot;??_);_(@_)">
                  <c:v>3316</c:v>
                </c:pt>
              </c:numCache>
            </c:numRef>
          </c:val>
          <c:extLst>
            <c:ext xmlns:c16="http://schemas.microsoft.com/office/drawing/2014/chart" uri="{C3380CC4-5D6E-409C-BE32-E72D297353CC}">
              <c16:uniqueId val="{00000001-2E91-4442-8AC0-699E989C7C72}"/>
            </c:ext>
          </c:extLst>
        </c:ser>
        <c:ser>
          <c:idx val="3"/>
          <c:order val="3"/>
          <c:tx>
            <c:strRef>
              <c:f>THA_28!$E$3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91-4442-8AC0-699E989C7C7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THA_28!$E$4:$E$6</c:f>
              <c:numCache>
                <c:formatCode>_(* #,##0_);_(* \(#,##0\);_(* "-"??_);_(@_)</c:formatCode>
                <c:ptCount val="3"/>
                <c:pt idx="1">
                  <c:v>3224</c:v>
                </c:pt>
              </c:numCache>
            </c:numRef>
          </c:val>
          <c:extLst>
            <c:ext xmlns:c16="http://schemas.microsoft.com/office/drawing/2014/chart" uri="{C3380CC4-5D6E-409C-BE32-E72D297353CC}">
              <c16:uniqueId val="{00000003-2E91-4442-8AC0-699E989C7C72}"/>
            </c:ext>
          </c:extLst>
        </c:ser>
        <c:dLbls>
          <c:showLegendKey val="0"/>
          <c:showVal val="0"/>
          <c:showCatName val="0"/>
          <c:showSerName val="0"/>
          <c:showPercent val="0"/>
          <c:showBubbleSize val="0"/>
        </c:dLbls>
        <c:gapWidth val="90"/>
        <c:overlap val="100"/>
        <c:axId val="175918464"/>
        <c:axId val="175928448"/>
      </c:barChart>
      <c:barChart>
        <c:barDir val="col"/>
        <c:grouping val="clustered"/>
        <c:varyColors val="0"/>
        <c:ser>
          <c:idx val="4"/>
          <c:order val="4"/>
          <c:tx>
            <c:strRef>
              <c:f>THA_28!$F$3</c:f>
              <c:strCache>
                <c:ptCount val="1"/>
                <c:pt idx="0">
                  <c:v>Estimated ART coverage</c:v>
                </c:pt>
              </c:strCache>
            </c:strRef>
          </c:tx>
          <c:spPr>
            <a:solidFill>
              <a:srgbClr val="00AEEF"/>
            </a:solidFill>
          </c:spPr>
          <c:invertIfNegative val="0"/>
          <c:dLbls>
            <c:dLbl>
              <c:idx val="2"/>
              <c:tx>
                <c:rich>
                  <a:bodyPr/>
                  <a:lstStyle/>
                  <a:p>
                    <a:r>
                      <a:rPr lang="en-US" dirty="0"/>
                      <a:t>97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E91-4442-8AC0-699E989C7C7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THA_28!$F$4:$F$6</c:f>
              <c:numCache>
                <c:formatCode>General</c:formatCode>
                <c:ptCount val="3"/>
                <c:pt idx="2" formatCode="#,##0">
                  <c:v>97</c:v>
                </c:pt>
              </c:numCache>
            </c:numRef>
          </c:val>
          <c:extLst>
            <c:ext xmlns:c16="http://schemas.microsoft.com/office/drawing/2014/chart" uri="{C3380CC4-5D6E-409C-BE32-E72D297353CC}">
              <c16:uniqueId val="{00000005-2E91-4442-8AC0-699E989C7C72}"/>
            </c:ext>
          </c:extLst>
        </c:ser>
        <c:dLbls>
          <c:showLegendKey val="0"/>
          <c:showVal val="0"/>
          <c:showCatName val="0"/>
          <c:showSerName val="0"/>
          <c:showPercent val="0"/>
          <c:showBubbleSize val="0"/>
        </c:dLbls>
        <c:gapWidth val="90"/>
        <c:axId val="175932544"/>
        <c:axId val="175930368"/>
      </c:barChart>
      <c:lineChart>
        <c:grouping val="standard"/>
        <c:varyColors val="0"/>
        <c:ser>
          <c:idx val="1"/>
          <c:order val="1"/>
          <c:tx>
            <c:strRef>
              <c:f>THA_28!$C$3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2E91-4442-8AC0-699E989C7C7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THA_28!$A$4:$A$6</c:f>
              <c:strCache>
                <c:ptCount val="3"/>
                <c:pt idx="0">
                  <c:v>Estimated number 
of pregnant women 
living with HIV</c:v>
                </c:pt>
                <c:pt idx="1">
                  <c:v>Number of 
pregnant women
receiving ARVs</c:v>
                </c:pt>
                <c:pt idx="2">
                  <c:v>PMTCT coverage (%)</c:v>
                </c:pt>
              </c:strCache>
            </c:strRef>
          </c:cat>
          <c:val>
            <c:numRef>
              <c:f>THA_28!$C$4:$C$6</c:f>
              <c:numCache>
                <c:formatCode>General</c:formatCode>
                <c:ptCount val="3"/>
                <c:pt idx="0" formatCode="_(* #,##0_);_(* \(#,##0\);_(* &quot;-&quot;??_);_(@_)">
                  <c:v>2755</c:v>
                </c:pt>
              </c:numCache>
            </c:numRef>
          </c:val>
          <c:smooth val="0"/>
          <c:extLst>
            <c:ext xmlns:c16="http://schemas.microsoft.com/office/drawing/2014/chart" uri="{C3380CC4-5D6E-409C-BE32-E72D297353CC}">
              <c16:uniqueId val="{00000007-2E91-4442-8AC0-699E989C7C72}"/>
            </c:ext>
          </c:extLst>
        </c:ser>
        <c:ser>
          <c:idx val="2"/>
          <c:order val="2"/>
          <c:tx>
            <c:strRef>
              <c:f>THA_28!$D$3</c:f>
              <c:strCache>
                <c:ptCount val="1"/>
                <c:pt idx="0">
                  <c:v>Upper estimate</c:v>
                </c:pt>
              </c:strCache>
            </c:strRef>
          </c:tx>
          <c:marker>
            <c:symbol val="dash"/>
            <c:size val="10"/>
            <c:spPr>
              <a:solidFill>
                <a:schemeClr val="tx1"/>
              </a:solidFill>
              <a:ln>
                <a:noFill/>
              </a:ln>
            </c:spPr>
          </c:marker>
          <c:cat>
            <c:strRef>
              <c:f>THA_28!$A$4:$A$6</c:f>
              <c:strCache>
                <c:ptCount val="3"/>
                <c:pt idx="0">
                  <c:v>Estimated number 
of pregnant women 
living with HIV</c:v>
                </c:pt>
                <c:pt idx="1">
                  <c:v>Number of 
pregnant women
receiving ARVs</c:v>
                </c:pt>
                <c:pt idx="2">
                  <c:v>PMTCT coverage (%)</c:v>
                </c:pt>
              </c:strCache>
            </c:strRef>
          </c:cat>
          <c:val>
            <c:numRef>
              <c:f>THA_28!$D$4:$D$6</c:f>
              <c:numCache>
                <c:formatCode>General</c:formatCode>
                <c:ptCount val="3"/>
                <c:pt idx="0" formatCode="_(* #,##0_);_(* \(#,##0\);_(* &quot;-&quot;??_);_(@_)">
                  <c:v>3904</c:v>
                </c:pt>
              </c:numCache>
            </c:numRef>
          </c:val>
          <c:smooth val="0"/>
          <c:extLst>
            <c:ext xmlns:c16="http://schemas.microsoft.com/office/drawing/2014/chart" uri="{C3380CC4-5D6E-409C-BE32-E72D297353CC}">
              <c16:uniqueId val="{00000008-2E91-4442-8AC0-699E989C7C72}"/>
            </c:ext>
          </c:extLst>
        </c:ser>
        <c:dLbls>
          <c:showLegendKey val="0"/>
          <c:showVal val="0"/>
          <c:showCatName val="0"/>
          <c:showSerName val="0"/>
          <c:showPercent val="0"/>
          <c:showBubbleSize val="0"/>
        </c:dLbls>
        <c:hiLowLines/>
        <c:marker val="1"/>
        <c:smooth val="0"/>
        <c:axId val="175918464"/>
        <c:axId val="175928448"/>
      </c:lineChart>
      <c:lineChart>
        <c:grouping val="standard"/>
        <c:varyColors val="0"/>
        <c:ser>
          <c:idx val="5"/>
          <c:order val="5"/>
          <c:tx>
            <c:strRef>
              <c:f>THA_28!$G$3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2E91-4442-8AC0-699E989C7C72}"/>
              </c:ext>
            </c:extLst>
          </c:dPt>
          <c:cat>
            <c:strRef>
              <c:f>THA_28!$A$4:$A$6</c:f>
              <c:strCache>
                <c:ptCount val="3"/>
                <c:pt idx="0">
                  <c:v>Estimated number 
of pregnant women 
living with HIV</c:v>
                </c:pt>
                <c:pt idx="1">
                  <c:v>Number of 
pregnant women
receiving ARVs</c:v>
                </c:pt>
                <c:pt idx="2">
                  <c:v>PMTCT coverage (%)</c:v>
                </c:pt>
              </c:strCache>
            </c:strRef>
          </c:cat>
          <c:val>
            <c:numRef>
              <c:f>THA_28!$G$4:$G$6</c:f>
              <c:numCache>
                <c:formatCode>General</c:formatCode>
                <c:ptCount val="3"/>
                <c:pt idx="2" formatCode="#,##0">
                  <c:v>81</c:v>
                </c:pt>
              </c:numCache>
            </c:numRef>
          </c:val>
          <c:smooth val="0"/>
          <c:extLst>
            <c:ext xmlns:c16="http://schemas.microsoft.com/office/drawing/2014/chart" uri="{C3380CC4-5D6E-409C-BE32-E72D297353CC}">
              <c16:uniqueId val="{0000000A-2E91-4442-8AC0-699E989C7C72}"/>
            </c:ext>
          </c:extLst>
        </c:ser>
        <c:ser>
          <c:idx val="6"/>
          <c:order val="6"/>
          <c:tx>
            <c:strRef>
              <c:f>THA_28!$H$3</c:f>
              <c:strCache>
                <c:ptCount val="1"/>
                <c:pt idx="0">
                  <c:v>ART Upper estimate</c:v>
                </c:pt>
              </c:strCache>
            </c:strRef>
          </c:tx>
          <c:marker>
            <c:symbol val="dash"/>
            <c:size val="10"/>
            <c:spPr>
              <a:solidFill>
                <a:schemeClr val="tx1"/>
              </a:solidFill>
              <a:ln>
                <a:noFill/>
              </a:ln>
            </c:spPr>
          </c:marker>
          <c:cat>
            <c:strRef>
              <c:f>THA_28!$A$4:$A$6</c:f>
              <c:strCache>
                <c:ptCount val="3"/>
                <c:pt idx="0">
                  <c:v>Estimated number 
of pregnant women 
living with HIV</c:v>
                </c:pt>
                <c:pt idx="1">
                  <c:v>Number of 
pregnant women
receiving ARVs</c:v>
                </c:pt>
                <c:pt idx="2">
                  <c:v>PMTCT coverage (%)</c:v>
                </c:pt>
              </c:strCache>
            </c:strRef>
          </c:cat>
          <c:val>
            <c:numRef>
              <c:f>THA_28!$H$4:$H$6</c:f>
              <c:numCache>
                <c:formatCode>General</c:formatCode>
                <c:ptCount val="3"/>
                <c:pt idx="2" formatCode="#,##0">
                  <c:v>100</c:v>
                </c:pt>
              </c:numCache>
            </c:numRef>
          </c:val>
          <c:smooth val="0"/>
          <c:extLst>
            <c:ext xmlns:c16="http://schemas.microsoft.com/office/drawing/2014/chart" uri="{C3380CC4-5D6E-409C-BE32-E72D297353CC}">
              <c16:uniqueId val="{0000000B-2E91-4442-8AC0-699E989C7C72}"/>
            </c:ext>
          </c:extLst>
        </c:ser>
        <c:dLbls>
          <c:showLegendKey val="0"/>
          <c:showVal val="0"/>
          <c:showCatName val="0"/>
          <c:showSerName val="0"/>
          <c:showPercent val="0"/>
          <c:showBubbleSize val="0"/>
        </c:dLbls>
        <c:hiLowLines/>
        <c:marker val="1"/>
        <c:smooth val="0"/>
        <c:axId val="175932544"/>
        <c:axId val="175930368"/>
      </c:lineChart>
      <c:catAx>
        <c:axId val="175918464"/>
        <c:scaling>
          <c:orientation val="minMax"/>
        </c:scaling>
        <c:delete val="0"/>
        <c:axPos val="b"/>
        <c:numFmt formatCode="General" sourceLinked="0"/>
        <c:majorTickMark val="out"/>
        <c:minorTickMark val="none"/>
        <c:tickLblPos val="nextTo"/>
        <c:crossAx val="175928448"/>
        <c:crosses val="autoZero"/>
        <c:auto val="1"/>
        <c:lblAlgn val="ctr"/>
        <c:lblOffset val="100"/>
        <c:noMultiLvlLbl val="0"/>
      </c:catAx>
      <c:valAx>
        <c:axId val="17592844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75918464"/>
        <c:crosses val="autoZero"/>
        <c:crossBetween val="between"/>
      </c:valAx>
      <c:valAx>
        <c:axId val="175930368"/>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75932544"/>
        <c:crosses val="max"/>
        <c:crossBetween val="between"/>
        <c:majorUnit val="20"/>
      </c:valAx>
      <c:catAx>
        <c:axId val="175932544"/>
        <c:scaling>
          <c:orientation val="minMax"/>
        </c:scaling>
        <c:delete val="1"/>
        <c:axPos val="b"/>
        <c:numFmt formatCode="General" sourceLinked="1"/>
        <c:majorTickMark val="out"/>
        <c:minorTickMark val="none"/>
        <c:tickLblPos val="nextTo"/>
        <c:crossAx val="17593036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THA!$A$5</c:f>
              <c:strCache>
                <c:ptCount val="1"/>
                <c:pt idx="0">
                  <c:v>Thailand</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1A31-4196-A04B-EDA7459B7EED}"/>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THA!$B$4:$E$4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THA!$B$5:$E$5</c:f>
              <c:numCache>
                <c:formatCode>General</c:formatCode>
                <c:ptCount val="4"/>
                <c:pt idx="0">
                  <c:v>3316</c:v>
                </c:pt>
                <c:pt idx="1">
                  <c:v>3223</c:v>
                </c:pt>
                <c:pt idx="2">
                  <c:v>3126</c:v>
                </c:pt>
                <c:pt idx="3">
                  <c:v>35</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176088960"/>
        <c:axId val="176090496"/>
      </c:barChart>
      <c:lineChart>
        <c:grouping val="standard"/>
        <c:varyColors val="0"/>
        <c:ser>
          <c:idx val="1"/>
          <c:order val="1"/>
          <c:tx>
            <c:strRef>
              <c:f>THA!$A$6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457F-4F85-8BB3-2A02E669E40B}"/>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457F-4F85-8BB3-2A02E669E40B}"/>
                </c:ext>
              </c:extLst>
            </c:dLbl>
            <c:dLbl>
              <c:idx val="3"/>
              <c:layout>
                <c:manualLayout>
                  <c:x val="-4.1138063387237883E-2"/>
                  <c:y val="-0.11229314420803775"/>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31-4196-A04B-EDA7459B7EED}"/>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THA!$B$4:$E$4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THA!$B$6:$E$6</c:f>
              <c:numCache>
                <c:formatCode>0%</c:formatCode>
                <c:ptCount val="4"/>
                <c:pt idx="1">
                  <c:v>0.97195416164053072</c:v>
                </c:pt>
                <c:pt idx="2">
                  <c:v>0.94270205066344992</c:v>
                </c:pt>
                <c:pt idx="3">
                  <c:v>1.0554885404101327E-2</c:v>
                </c:pt>
              </c:numCache>
            </c:numRef>
          </c:val>
          <c:smooth val="0"/>
          <c:extLst>
            <c:ext xmlns:c16="http://schemas.microsoft.com/office/drawing/2014/chart" uri="{C3380CC4-5D6E-409C-BE32-E72D297353CC}">
              <c16:uniqueId val="{0000000B-1A31-4196-A04B-EDA7459B7EED}"/>
            </c:ext>
          </c:extLst>
        </c:ser>
        <c:dLbls>
          <c:showLegendKey val="0"/>
          <c:showVal val="0"/>
          <c:showCatName val="0"/>
          <c:showSerName val="0"/>
          <c:showPercent val="0"/>
          <c:showBubbleSize val="0"/>
        </c:dLbls>
        <c:marker val="1"/>
        <c:smooth val="0"/>
        <c:axId val="176094208"/>
        <c:axId val="176092672"/>
      </c:lineChart>
      <c:catAx>
        <c:axId val="17608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6090496"/>
        <c:crosses val="autoZero"/>
        <c:auto val="1"/>
        <c:lblAlgn val="ctr"/>
        <c:lblOffset val="100"/>
        <c:noMultiLvlLbl val="0"/>
      </c:catAx>
      <c:valAx>
        <c:axId val="176090496"/>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6088960"/>
        <c:crosses val="autoZero"/>
        <c:crossBetween val="between"/>
      </c:valAx>
      <c:valAx>
        <c:axId val="17609267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6094208"/>
        <c:crosses val="max"/>
        <c:crossBetween val="between"/>
        <c:majorUnit val="1"/>
      </c:valAx>
      <c:catAx>
        <c:axId val="176094208"/>
        <c:scaling>
          <c:orientation val="minMax"/>
        </c:scaling>
        <c:delete val="1"/>
        <c:axPos val="b"/>
        <c:numFmt formatCode="General" sourceLinked="1"/>
        <c:majorTickMark val="out"/>
        <c:minorTickMark val="none"/>
        <c:tickLblPos val="nextTo"/>
        <c:crossAx val="1760926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021085707458077E-2"/>
          <c:y val="8.5989144695335806E-2"/>
          <c:w val="0.84745720077224129"/>
          <c:h val="0.78369604562326411"/>
        </c:manualLayout>
      </c:layout>
      <c:barChart>
        <c:barDir val="col"/>
        <c:grouping val="percentStacked"/>
        <c:varyColors val="0"/>
        <c:ser>
          <c:idx val="7"/>
          <c:order val="0"/>
          <c:tx>
            <c:strRef>
              <c:f>Thailand!$B$54</c:f>
              <c:strCache>
                <c:ptCount val="1"/>
                <c:pt idx="0">
                  <c:v>Low-risk males</c:v>
                </c:pt>
              </c:strCache>
            </c:strRef>
          </c:tx>
          <c:spPr>
            <a:solidFill>
              <a:srgbClr val="CDC884"/>
            </a:solidFill>
            <a:ln w="12700">
              <a:solidFill>
                <a:sysClr val="window" lastClr="FFFFFF"/>
              </a:solidFill>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Thailand!$AJ$54:$AT$54</c:f>
              <c:numCache>
                <c:formatCode>0%</c:formatCode>
                <c:ptCount val="11"/>
                <c:pt idx="0">
                  <c:v>0.13711069065260201</c:v>
                </c:pt>
                <c:pt idx="1">
                  <c:v>0.13699552046008479</c:v>
                </c:pt>
                <c:pt idx="2">
                  <c:v>0.1355545499552874</c:v>
                </c:pt>
                <c:pt idx="3">
                  <c:v>0.13251469177835179</c:v>
                </c:pt>
                <c:pt idx="4">
                  <c:v>0.13219426939070281</c:v>
                </c:pt>
                <c:pt idx="5">
                  <c:v>0.13217541059484827</c:v>
                </c:pt>
                <c:pt idx="6">
                  <c:v>0.13143636832587247</c:v>
                </c:pt>
                <c:pt idx="7">
                  <c:v>0.1334512759387014</c:v>
                </c:pt>
                <c:pt idx="8">
                  <c:v>0.14320343526307844</c:v>
                </c:pt>
                <c:pt idx="9">
                  <c:v>0.14787790984030638</c:v>
                </c:pt>
                <c:pt idx="10">
                  <c:v>0.15155150914978444</c:v>
                </c:pt>
              </c:numCache>
            </c:numRef>
          </c:val>
          <c:extLst>
            <c:ext xmlns:c16="http://schemas.microsoft.com/office/drawing/2014/chart" uri="{C3380CC4-5D6E-409C-BE32-E72D297353CC}">
              <c16:uniqueId val="{00000000-6F35-4CC2-8458-27DEA0E5820C}"/>
            </c:ext>
          </c:extLst>
        </c:ser>
        <c:ser>
          <c:idx val="6"/>
          <c:order val="1"/>
          <c:tx>
            <c:strRef>
              <c:f>Thailand!$B$53</c:f>
              <c:strCache>
                <c:ptCount val="1"/>
                <c:pt idx="0">
                  <c:v>Low-risk females</c:v>
                </c:pt>
              </c:strCache>
            </c:strRef>
          </c:tx>
          <c:spPr>
            <a:solidFill>
              <a:srgbClr val="FFCC99"/>
            </a:solidFill>
            <a:ln w="12700">
              <a:solidFill>
                <a:sysClr val="window" lastClr="FFFFFF"/>
              </a:solidFill>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Thailand!$AJ$53:$AT$53</c:f>
              <c:numCache>
                <c:formatCode>0%</c:formatCode>
                <c:ptCount val="11"/>
                <c:pt idx="0">
                  <c:v>0.35751681311087469</c:v>
                </c:pt>
                <c:pt idx="1">
                  <c:v>0.33767453339972375</c:v>
                </c:pt>
                <c:pt idx="2">
                  <c:v>0.31885311048213955</c:v>
                </c:pt>
                <c:pt idx="3">
                  <c:v>0.30076570100167244</c:v>
                </c:pt>
                <c:pt idx="4">
                  <c:v>0.28836454452878602</c:v>
                </c:pt>
                <c:pt idx="5">
                  <c:v>0.28273988100239483</c:v>
                </c:pt>
                <c:pt idx="6">
                  <c:v>0.27102255149765858</c:v>
                </c:pt>
                <c:pt idx="7">
                  <c:v>0.26789502349742855</c:v>
                </c:pt>
                <c:pt idx="8">
                  <c:v>0.28319348926609689</c:v>
                </c:pt>
                <c:pt idx="9">
                  <c:v>0.28173347390915177</c:v>
                </c:pt>
                <c:pt idx="10">
                  <c:v>0.27981471087484383</c:v>
                </c:pt>
              </c:numCache>
            </c:numRef>
          </c:val>
          <c:extLst>
            <c:ext xmlns:c16="http://schemas.microsoft.com/office/drawing/2014/chart" uri="{C3380CC4-5D6E-409C-BE32-E72D297353CC}">
              <c16:uniqueId val="{00000001-6F35-4CC2-8458-27DEA0E5820C}"/>
            </c:ext>
          </c:extLst>
        </c:ser>
        <c:ser>
          <c:idx val="5"/>
          <c:order val="2"/>
          <c:tx>
            <c:strRef>
              <c:f>Thailand!$B$52</c:f>
              <c:strCache>
                <c:ptCount val="1"/>
                <c:pt idx="0">
                  <c:v>Clients of sex workers</c:v>
                </c:pt>
              </c:strCache>
            </c:strRef>
          </c:tx>
          <c:spPr>
            <a:solidFill>
              <a:srgbClr val="FF5050"/>
            </a:solidFill>
            <a:ln w="12700" cmpd="sng">
              <a:solidFill>
                <a:sysClr val="window" lastClr="FFFFFF"/>
              </a:solidFill>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Thailand!$AJ$52:$AT$52</c:f>
              <c:numCache>
                <c:formatCode>0%</c:formatCode>
                <c:ptCount val="11"/>
                <c:pt idx="0">
                  <c:v>8.1710500021284202E-2</c:v>
                </c:pt>
                <c:pt idx="1">
                  <c:v>8.1370842927634301E-2</c:v>
                </c:pt>
                <c:pt idx="2">
                  <c:v>8.4354697361463657E-2</c:v>
                </c:pt>
                <c:pt idx="3">
                  <c:v>8.7059415698578627E-2</c:v>
                </c:pt>
                <c:pt idx="4">
                  <c:v>8.3712053288860361E-2</c:v>
                </c:pt>
                <c:pt idx="5">
                  <c:v>7.8624654819357126E-2</c:v>
                </c:pt>
                <c:pt idx="6">
                  <c:v>7.3567018991867961E-2</c:v>
                </c:pt>
                <c:pt idx="7">
                  <c:v>5.9654550327971081E-2</c:v>
                </c:pt>
                <c:pt idx="8">
                  <c:v>5.5618333486656672E-2</c:v>
                </c:pt>
                <c:pt idx="9">
                  <c:v>5.3600857813585277E-2</c:v>
                </c:pt>
                <c:pt idx="10">
                  <c:v>5.072979003925257E-2</c:v>
                </c:pt>
              </c:numCache>
            </c:numRef>
          </c:val>
          <c:extLst>
            <c:ext xmlns:c16="http://schemas.microsoft.com/office/drawing/2014/chart" uri="{C3380CC4-5D6E-409C-BE32-E72D297353CC}">
              <c16:uniqueId val="{00000002-6F35-4CC2-8458-27DEA0E5820C}"/>
            </c:ext>
          </c:extLst>
        </c:ser>
        <c:ser>
          <c:idx val="4"/>
          <c:order val="3"/>
          <c:tx>
            <c:strRef>
              <c:f>Thailand!$B$51</c:f>
              <c:strCache>
                <c:ptCount val="1"/>
                <c:pt idx="0">
                  <c:v>FSW</c:v>
                </c:pt>
              </c:strCache>
            </c:strRef>
          </c:tx>
          <c:spPr>
            <a:solidFill>
              <a:srgbClr val="FF99FF"/>
            </a:solidFill>
            <a:ln w="12700" cmpd="sng">
              <a:solidFill>
                <a:sysClr val="window" lastClr="FFFFFF"/>
              </a:solidFill>
              <a:prstDash val="solid"/>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Thailand!$AJ$51:$AT$51</c:f>
              <c:numCache>
                <c:formatCode>0%</c:formatCode>
                <c:ptCount val="11"/>
                <c:pt idx="0">
                  <c:v>3.0598290679615621E-2</c:v>
                </c:pt>
                <c:pt idx="1">
                  <c:v>2.9910934869861138E-2</c:v>
                </c:pt>
                <c:pt idx="2">
                  <c:v>2.9846251042822389E-2</c:v>
                </c:pt>
                <c:pt idx="3">
                  <c:v>2.9837059176212311E-2</c:v>
                </c:pt>
                <c:pt idx="4">
                  <c:v>2.9143075692468413E-2</c:v>
                </c:pt>
                <c:pt idx="5">
                  <c:v>2.8595255181277417E-2</c:v>
                </c:pt>
                <c:pt idx="6">
                  <c:v>2.7268208240685494E-2</c:v>
                </c:pt>
                <c:pt idx="7">
                  <c:v>2.3958738929326456E-2</c:v>
                </c:pt>
                <c:pt idx="8">
                  <c:v>2.387942613711716E-2</c:v>
                </c:pt>
                <c:pt idx="9">
                  <c:v>2.2931297788337003E-2</c:v>
                </c:pt>
                <c:pt idx="10">
                  <c:v>2.15205783247438E-2</c:v>
                </c:pt>
              </c:numCache>
            </c:numRef>
          </c:val>
          <c:extLst>
            <c:ext xmlns:c16="http://schemas.microsoft.com/office/drawing/2014/chart" uri="{C3380CC4-5D6E-409C-BE32-E72D297353CC}">
              <c16:uniqueId val="{00000003-6F35-4CC2-8458-27DEA0E5820C}"/>
            </c:ext>
          </c:extLst>
        </c:ser>
        <c:ser>
          <c:idx val="0"/>
          <c:order val="4"/>
          <c:tx>
            <c:strRef>
              <c:f>Thailand!$B$47</c:f>
              <c:strCache>
                <c:ptCount val="1"/>
                <c:pt idx="0">
                  <c:v>PWID</c:v>
                </c:pt>
              </c:strCache>
            </c:strRef>
          </c:tx>
          <c:spPr>
            <a:solidFill>
              <a:srgbClr val="0CBCC1"/>
            </a:solidFill>
            <a:ln w="12700" cmpd="dbl">
              <a:solidFill>
                <a:schemeClr val="bg1"/>
              </a:solidFill>
              <a:prstDash val="solid"/>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Thailand!$AJ$47:$AT$47</c:f>
              <c:numCache>
                <c:formatCode>0%</c:formatCode>
                <c:ptCount val="11"/>
                <c:pt idx="0">
                  <c:v>5.1717529361393691E-2</c:v>
                </c:pt>
                <c:pt idx="1">
                  <c:v>4.7171207477405636E-2</c:v>
                </c:pt>
                <c:pt idx="2">
                  <c:v>4.1717224064360868E-2</c:v>
                </c:pt>
                <c:pt idx="3">
                  <c:v>4.0409406006428367E-2</c:v>
                </c:pt>
                <c:pt idx="4">
                  <c:v>3.8307394310526863E-2</c:v>
                </c:pt>
                <c:pt idx="5">
                  <c:v>3.4467141185435403E-2</c:v>
                </c:pt>
                <c:pt idx="6">
                  <c:v>2.2414193982473331E-2</c:v>
                </c:pt>
                <c:pt idx="7">
                  <c:v>1.0531750194798269E-2</c:v>
                </c:pt>
                <c:pt idx="8">
                  <c:v>1.9430571286660148E-2</c:v>
                </c:pt>
                <c:pt idx="9">
                  <c:v>2.4037493559322057E-2</c:v>
                </c:pt>
                <c:pt idx="10">
                  <c:v>2.5885075247418572E-2</c:v>
                </c:pt>
              </c:numCache>
            </c:numRef>
          </c:val>
          <c:extLst>
            <c:ext xmlns:c16="http://schemas.microsoft.com/office/drawing/2014/chart" uri="{C3380CC4-5D6E-409C-BE32-E72D297353CC}">
              <c16:uniqueId val="{00000004-6F35-4CC2-8458-27DEA0E5820C}"/>
            </c:ext>
          </c:extLst>
        </c:ser>
        <c:ser>
          <c:idx val="2"/>
          <c:order val="5"/>
          <c:tx>
            <c:strRef>
              <c:f>Thailand!$B$50</c:f>
              <c:strCache>
                <c:ptCount val="1"/>
                <c:pt idx="0">
                  <c:v>TG</c:v>
                </c:pt>
              </c:strCache>
            </c:strRef>
          </c:tx>
          <c:spPr>
            <a:solidFill>
              <a:srgbClr val="9966FF"/>
            </a:solidFill>
            <a:ln w="12700">
              <a:solidFill>
                <a:sysClr val="window" lastClr="FFFFFF"/>
              </a:solidFill>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Thailand!$AJ$50:$AT$50</c:f>
              <c:numCache>
                <c:formatCode>0%</c:formatCode>
                <c:ptCount val="11"/>
                <c:pt idx="0">
                  <c:v>1.5192225877880822E-2</c:v>
                </c:pt>
                <c:pt idx="1">
                  <c:v>1.4997683705782819E-2</c:v>
                </c:pt>
                <c:pt idx="2">
                  <c:v>1.4658593007784609E-2</c:v>
                </c:pt>
                <c:pt idx="3">
                  <c:v>1.4187603401719344E-2</c:v>
                </c:pt>
                <c:pt idx="4">
                  <c:v>1.375235397333328E-2</c:v>
                </c:pt>
                <c:pt idx="5">
                  <c:v>1.3257982777118866E-2</c:v>
                </c:pt>
                <c:pt idx="6">
                  <c:v>1.4169843706421582E-2</c:v>
                </c:pt>
                <c:pt idx="7">
                  <c:v>1.516035178937581E-2</c:v>
                </c:pt>
                <c:pt idx="8">
                  <c:v>1.5152923426809788E-2</c:v>
                </c:pt>
                <c:pt idx="9">
                  <c:v>1.53173620244816E-2</c:v>
                </c:pt>
                <c:pt idx="10">
                  <c:v>1.551548740936437E-2</c:v>
                </c:pt>
              </c:numCache>
            </c:numRef>
          </c:val>
          <c:extLst>
            <c:ext xmlns:c16="http://schemas.microsoft.com/office/drawing/2014/chart" uri="{C3380CC4-5D6E-409C-BE32-E72D297353CC}">
              <c16:uniqueId val="{00000005-6F35-4CC2-8458-27DEA0E5820C}"/>
            </c:ext>
          </c:extLst>
        </c:ser>
        <c:ser>
          <c:idx val="3"/>
          <c:order val="6"/>
          <c:tx>
            <c:strRef>
              <c:f>Thailand!$B$49</c:f>
              <c:strCache>
                <c:ptCount val="1"/>
                <c:pt idx="0">
                  <c:v>MSW</c:v>
                </c:pt>
              </c:strCache>
            </c:strRef>
          </c:tx>
          <c:spPr>
            <a:solidFill>
              <a:srgbClr val="1D9EFF"/>
            </a:solidFill>
            <a:ln w="12700">
              <a:solidFill>
                <a:sysClr val="window" lastClr="FFFFFF"/>
              </a:solidFill>
              <a:prstDash val="solid"/>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Thailand!$AJ$49:$AT$49</c:f>
              <c:numCache>
                <c:formatCode>0%</c:formatCode>
                <c:ptCount val="11"/>
                <c:pt idx="0">
                  <c:v>6.7137878032340267E-2</c:v>
                </c:pt>
                <c:pt idx="1">
                  <c:v>7.2128503365928923E-2</c:v>
                </c:pt>
                <c:pt idx="2">
                  <c:v>7.6456954936258412E-2</c:v>
                </c:pt>
                <c:pt idx="3">
                  <c:v>8.0083314456180221E-2</c:v>
                </c:pt>
                <c:pt idx="4">
                  <c:v>8.3340244445061024E-2</c:v>
                </c:pt>
                <c:pt idx="5">
                  <c:v>8.5797047677863503E-2</c:v>
                </c:pt>
                <c:pt idx="6">
                  <c:v>8.9740262974128418E-2</c:v>
                </c:pt>
                <c:pt idx="7">
                  <c:v>9.1613812580818937E-2</c:v>
                </c:pt>
                <c:pt idx="8">
                  <c:v>8.0690812943770965E-2</c:v>
                </c:pt>
                <c:pt idx="9">
                  <c:v>7.4896176648322974E-2</c:v>
                </c:pt>
                <c:pt idx="10">
                  <c:v>6.9936408058212038E-2</c:v>
                </c:pt>
              </c:numCache>
            </c:numRef>
          </c:val>
          <c:extLst>
            <c:ext xmlns:c16="http://schemas.microsoft.com/office/drawing/2014/chart" uri="{C3380CC4-5D6E-409C-BE32-E72D297353CC}">
              <c16:uniqueId val="{00000006-6F35-4CC2-8458-27DEA0E5820C}"/>
            </c:ext>
          </c:extLst>
        </c:ser>
        <c:ser>
          <c:idx val="1"/>
          <c:order val="7"/>
          <c:tx>
            <c:strRef>
              <c:f>Thailand!$B$48</c:f>
              <c:strCache>
                <c:ptCount val="1"/>
                <c:pt idx="0">
                  <c:v>MSM</c:v>
                </c:pt>
              </c:strCache>
            </c:strRef>
          </c:tx>
          <c:spPr>
            <a:solidFill>
              <a:srgbClr val="63CDF6"/>
            </a:solidFill>
            <a:ln w="12700" cmpd="sng">
              <a:solidFill>
                <a:sysClr val="window" lastClr="FFFFFF"/>
              </a:solidFill>
              <a:prstDash val="solid"/>
            </a:ln>
          </c:spPr>
          <c:invertIfNegative val="0"/>
          <c:cat>
            <c:numRef>
              <c:f>Thailand!$AJ$46:$AT$46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Thailand!$AJ$48:$AT$48</c:f>
              <c:numCache>
                <c:formatCode>0%</c:formatCode>
                <c:ptCount val="11"/>
                <c:pt idx="0">
                  <c:v>0.25901607226400863</c:v>
                </c:pt>
                <c:pt idx="1">
                  <c:v>0.27975077379357871</c:v>
                </c:pt>
                <c:pt idx="2">
                  <c:v>0.29855861914988319</c:v>
                </c:pt>
                <c:pt idx="3">
                  <c:v>0.31514280848085696</c:v>
                </c:pt>
                <c:pt idx="4">
                  <c:v>0.33118606437026116</c:v>
                </c:pt>
                <c:pt idx="5">
                  <c:v>0.34434262676170457</c:v>
                </c:pt>
                <c:pt idx="6">
                  <c:v>0.37038155228089226</c:v>
                </c:pt>
                <c:pt idx="7">
                  <c:v>0.39773449674157951</c:v>
                </c:pt>
                <c:pt idx="8">
                  <c:v>0.37883100818981003</c:v>
                </c:pt>
                <c:pt idx="9">
                  <c:v>0.37960542841649308</c:v>
                </c:pt>
                <c:pt idx="10">
                  <c:v>0.3850464408963804</c:v>
                </c:pt>
              </c:numCache>
            </c:numRef>
          </c:val>
          <c:extLst>
            <c:ext xmlns:c16="http://schemas.microsoft.com/office/drawing/2014/chart" uri="{C3380CC4-5D6E-409C-BE32-E72D297353CC}">
              <c16:uniqueId val="{00000007-6F35-4CC2-8458-27DEA0E5820C}"/>
            </c:ext>
          </c:extLst>
        </c:ser>
        <c:dLbls>
          <c:showLegendKey val="0"/>
          <c:showVal val="0"/>
          <c:showCatName val="0"/>
          <c:showSerName val="0"/>
          <c:showPercent val="0"/>
          <c:showBubbleSize val="0"/>
        </c:dLbls>
        <c:gapWidth val="40"/>
        <c:overlap val="100"/>
        <c:axId val="45628032"/>
        <c:axId val="45629824"/>
      </c:barChart>
      <c:catAx>
        <c:axId val="45628032"/>
        <c:scaling>
          <c:orientation val="minMax"/>
        </c:scaling>
        <c:delete val="0"/>
        <c:axPos val="b"/>
        <c:numFmt formatCode="General" sourceLinked="1"/>
        <c:majorTickMark val="none"/>
        <c:minorTickMark val="none"/>
        <c:tickLblPos val="nextTo"/>
        <c:spPr>
          <a:ln w="15875">
            <a:noFill/>
          </a:ln>
        </c:spPr>
        <c:txPr>
          <a:bodyPr rot="0" vert="horz"/>
          <a:lstStyle/>
          <a:p>
            <a:pPr>
              <a:defRPr/>
            </a:pPr>
            <a:endParaRPr lang="en-US"/>
          </a:p>
        </c:txPr>
        <c:crossAx val="45629824"/>
        <c:crosses val="autoZero"/>
        <c:auto val="1"/>
        <c:lblAlgn val="ctr"/>
        <c:lblOffset val="100"/>
        <c:tickLblSkip val="5"/>
        <c:noMultiLvlLbl val="0"/>
      </c:catAx>
      <c:valAx>
        <c:axId val="45629824"/>
        <c:scaling>
          <c:orientation val="minMax"/>
          <c:max val="1"/>
        </c:scaling>
        <c:delete val="0"/>
        <c:axPos val="l"/>
        <c:numFmt formatCode="0%" sourceLinked="1"/>
        <c:majorTickMark val="none"/>
        <c:minorTickMark val="none"/>
        <c:tickLblPos val="none"/>
        <c:spPr>
          <a:ln>
            <a:noFill/>
          </a:ln>
        </c:spPr>
        <c:crossAx val="45628032"/>
        <c:crosses val="autoZero"/>
        <c:crossBetween val="between"/>
        <c:majorUnit val="0.2"/>
      </c:valAx>
    </c:plotArea>
    <c:plotVisOnly val="1"/>
    <c:dispBlanksAs val="zero"/>
    <c:showDLblsOverMax val="0"/>
  </c:chart>
  <c:spPr>
    <a:noFill/>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37200349956258"/>
          <c:y val="7.4101460009036696E-2"/>
          <c:w val="0.50365435189315511"/>
          <c:h val="0.83571584655022602"/>
        </c:manualLayout>
      </c:layout>
      <c:doughnutChart>
        <c:varyColors val="1"/>
        <c:ser>
          <c:idx val="0"/>
          <c:order val="0"/>
          <c:dPt>
            <c:idx val="0"/>
            <c:bubble3D val="0"/>
            <c:spPr>
              <a:solidFill>
                <a:srgbClr val="00CC00"/>
              </a:solidFill>
              <a:ln w="19050">
                <a:solidFill>
                  <a:schemeClr val="lt1"/>
                </a:solidFill>
              </a:ln>
              <a:effectLst/>
            </c:spPr>
            <c:extLst>
              <c:ext xmlns:c16="http://schemas.microsoft.com/office/drawing/2014/chart" uri="{C3380CC4-5D6E-409C-BE32-E72D297353CC}">
                <c16:uniqueId val="{00000001-0C62-425A-9A43-5CDE62761342}"/>
              </c:ext>
            </c:extLst>
          </c:dPt>
          <c:dPt>
            <c:idx val="1"/>
            <c:bubble3D val="0"/>
            <c:spPr>
              <a:solidFill>
                <a:srgbClr val="FF5050"/>
              </a:solidFill>
              <a:ln w="19050">
                <a:solidFill>
                  <a:schemeClr val="lt1"/>
                </a:solidFill>
              </a:ln>
              <a:effectLst/>
            </c:spPr>
            <c:extLst>
              <c:ext xmlns:c16="http://schemas.microsoft.com/office/drawing/2014/chart" uri="{C3380CC4-5D6E-409C-BE32-E72D297353CC}">
                <c16:uniqueId val="{00000003-0C62-425A-9A43-5CDE62761342}"/>
              </c:ext>
            </c:extLst>
          </c:dPt>
          <c:dPt>
            <c:idx val="2"/>
            <c:bubble3D val="0"/>
            <c:spPr>
              <a:solidFill>
                <a:srgbClr val="4BACC6">
                  <a:lumMod val="60000"/>
                  <a:lumOff val="40000"/>
                </a:srgbClr>
              </a:solidFill>
              <a:ln w="19050">
                <a:solidFill>
                  <a:schemeClr val="lt1"/>
                </a:solidFill>
              </a:ln>
              <a:effectLst/>
            </c:spPr>
            <c:extLst>
              <c:ext xmlns:c16="http://schemas.microsoft.com/office/drawing/2014/chart" uri="{C3380CC4-5D6E-409C-BE32-E72D297353CC}">
                <c16:uniqueId val="{00000005-0C62-425A-9A43-5CDE62761342}"/>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0C62-425A-9A43-5CDE62761342}"/>
              </c:ext>
            </c:extLst>
          </c:dPt>
          <c:dPt>
            <c:idx val="4"/>
            <c:bubble3D val="0"/>
            <c:spPr>
              <a:solidFill>
                <a:srgbClr val="FF99CC"/>
              </a:solidFill>
              <a:ln w="19050">
                <a:solidFill>
                  <a:schemeClr val="lt1"/>
                </a:solidFill>
              </a:ln>
              <a:effectLst/>
            </c:spPr>
            <c:extLst>
              <c:ext xmlns:c16="http://schemas.microsoft.com/office/drawing/2014/chart" uri="{C3380CC4-5D6E-409C-BE32-E72D297353CC}">
                <c16:uniqueId val="{00000009-0C62-425A-9A43-5CDE62761342}"/>
              </c:ext>
            </c:extLst>
          </c:dPt>
          <c:dPt>
            <c:idx val="5"/>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B-0C62-425A-9A43-5CDE62761342}"/>
              </c:ext>
            </c:extLst>
          </c:dPt>
          <c:dLbls>
            <c:delete val="1"/>
          </c:dLbls>
          <c:val>
            <c:numRef>
              <c:f>'NI_Young people'!$E$2:$E$4</c:f>
              <c:numCache>
                <c:formatCode>General</c:formatCode>
                <c:ptCount val="3"/>
                <c:pt idx="0">
                  <c:v>65</c:v>
                </c:pt>
                <c:pt idx="1">
                  <c:v>2733</c:v>
                </c:pt>
                <c:pt idx="2">
                  <c:v>2648</c:v>
                </c:pt>
              </c:numCache>
            </c:numRef>
          </c:val>
          <c:extLst>
            <c:ext xmlns:c16="http://schemas.microsoft.com/office/drawing/2014/chart" uri="{C3380CC4-5D6E-409C-BE32-E72D297353CC}">
              <c16:uniqueId val="{0000000C-0C62-425A-9A43-5CDE62761342}"/>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37200349956258"/>
          <c:y val="7.4101460009036696E-2"/>
          <c:w val="0.50365435189315511"/>
          <c:h val="0.83571584655022602"/>
        </c:manualLayout>
      </c:layout>
      <c:doughnutChart>
        <c:varyColors val="1"/>
        <c:ser>
          <c:idx val="0"/>
          <c:order val="0"/>
          <c:dPt>
            <c:idx val="0"/>
            <c:bubble3D val="0"/>
            <c:spPr>
              <a:solidFill>
                <a:srgbClr val="00CC00"/>
              </a:solidFill>
              <a:ln w="19050">
                <a:solidFill>
                  <a:schemeClr val="lt1"/>
                </a:solidFill>
              </a:ln>
              <a:effectLst/>
            </c:spPr>
            <c:extLst>
              <c:ext xmlns:c16="http://schemas.microsoft.com/office/drawing/2014/chart" uri="{C3380CC4-5D6E-409C-BE32-E72D297353CC}">
                <c16:uniqueId val="{00000001-2C88-483A-8D4A-5C637AD8B73E}"/>
              </c:ext>
            </c:extLst>
          </c:dPt>
          <c:dPt>
            <c:idx val="1"/>
            <c:bubble3D val="0"/>
            <c:spPr>
              <a:solidFill>
                <a:srgbClr val="FF5050"/>
              </a:solidFill>
              <a:ln w="19050">
                <a:solidFill>
                  <a:schemeClr val="lt1"/>
                </a:solidFill>
              </a:ln>
              <a:effectLst/>
            </c:spPr>
            <c:extLst>
              <c:ext xmlns:c16="http://schemas.microsoft.com/office/drawing/2014/chart" uri="{C3380CC4-5D6E-409C-BE32-E72D297353CC}">
                <c16:uniqueId val="{00000003-2C88-483A-8D4A-5C637AD8B73E}"/>
              </c:ext>
            </c:extLst>
          </c:dPt>
          <c:dPt>
            <c:idx val="2"/>
            <c:bubble3D val="0"/>
            <c:spPr>
              <a:solidFill>
                <a:srgbClr val="4BACC6">
                  <a:lumMod val="60000"/>
                  <a:lumOff val="40000"/>
                </a:srgbClr>
              </a:solidFill>
              <a:ln w="19050">
                <a:solidFill>
                  <a:schemeClr val="lt1"/>
                </a:solidFill>
              </a:ln>
              <a:effectLst/>
            </c:spPr>
            <c:extLst>
              <c:ext xmlns:c16="http://schemas.microsoft.com/office/drawing/2014/chart" uri="{C3380CC4-5D6E-409C-BE32-E72D297353CC}">
                <c16:uniqueId val="{00000005-2C88-483A-8D4A-5C637AD8B73E}"/>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2C88-483A-8D4A-5C637AD8B73E}"/>
              </c:ext>
            </c:extLst>
          </c:dPt>
          <c:dPt>
            <c:idx val="4"/>
            <c:bubble3D val="0"/>
            <c:spPr>
              <a:solidFill>
                <a:srgbClr val="FF99CC"/>
              </a:solidFill>
              <a:ln w="19050">
                <a:solidFill>
                  <a:schemeClr val="lt1"/>
                </a:solidFill>
              </a:ln>
              <a:effectLst/>
            </c:spPr>
            <c:extLst>
              <c:ext xmlns:c16="http://schemas.microsoft.com/office/drawing/2014/chart" uri="{C3380CC4-5D6E-409C-BE32-E72D297353CC}">
                <c16:uniqueId val="{00000009-2C88-483A-8D4A-5C637AD8B73E}"/>
              </c:ext>
            </c:extLst>
          </c:dPt>
          <c:dPt>
            <c:idx val="5"/>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B-2C88-483A-8D4A-5C637AD8B73E}"/>
              </c:ext>
            </c:extLst>
          </c:dPt>
          <c:dLbls>
            <c:delete val="1"/>
          </c:dLbls>
          <c:val>
            <c:numRef>
              <c:f>'NI_Young people'!$C$2:$C$4</c:f>
              <c:numCache>
                <c:formatCode>General</c:formatCode>
                <c:ptCount val="3"/>
                <c:pt idx="0">
                  <c:v>3696</c:v>
                </c:pt>
                <c:pt idx="1">
                  <c:v>18838</c:v>
                </c:pt>
                <c:pt idx="2">
                  <c:v>18362</c:v>
                </c:pt>
              </c:numCache>
            </c:numRef>
          </c:val>
          <c:extLst>
            <c:ext xmlns:c16="http://schemas.microsoft.com/office/drawing/2014/chart" uri="{C3380CC4-5D6E-409C-BE32-E72D297353CC}">
              <c16:uniqueId val="{0000000C-2C88-483A-8D4A-5C637AD8B73E}"/>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37200349956258"/>
          <c:y val="7.4101460009036696E-2"/>
          <c:w val="0.50365435189315511"/>
          <c:h val="0.83571584655022602"/>
        </c:manualLayout>
      </c:layout>
      <c:doughnutChart>
        <c:varyColors val="1"/>
        <c:ser>
          <c:idx val="0"/>
          <c:order val="0"/>
          <c:dPt>
            <c:idx val="0"/>
            <c:bubble3D val="0"/>
            <c:spPr>
              <a:solidFill>
                <a:srgbClr val="00CC00"/>
              </a:solidFill>
              <a:ln w="19050">
                <a:solidFill>
                  <a:schemeClr val="lt1"/>
                </a:solidFill>
              </a:ln>
              <a:effectLst/>
            </c:spPr>
            <c:extLst>
              <c:ext xmlns:c16="http://schemas.microsoft.com/office/drawing/2014/chart" uri="{C3380CC4-5D6E-409C-BE32-E72D297353CC}">
                <c16:uniqueId val="{00000001-93DC-43C4-AA64-52D158636B31}"/>
              </c:ext>
            </c:extLst>
          </c:dPt>
          <c:dPt>
            <c:idx val="1"/>
            <c:bubble3D val="0"/>
            <c:spPr>
              <a:solidFill>
                <a:srgbClr val="FF5050"/>
              </a:solidFill>
              <a:ln w="19050">
                <a:solidFill>
                  <a:schemeClr val="lt1"/>
                </a:solidFill>
              </a:ln>
              <a:effectLst/>
            </c:spPr>
            <c:extLst>
              <c:ext xmlns:c16="http://schemas.microsoft.com/office/drawing/2014/chart" uri="{C3380CC4-5D6E-409C-BE32-E72D297353CC}">
                <c16:uniqueId val="{00000003-93DC-43C4-AA64-52D158636B31}"/>
              </c:ext>
            </c:extLst>
          </c:dPt>
          <c:dPt>
            <c:idx val="2"/>
            <c:bubble3D val="0"/>
            <c:spPr>
              <a:solidFill>
                <a:srgbClr val="4BACC6">
                  <a:lumMod val="60000"/>
                  <a:lumOff val="40000"/>
                </a:srgbClr>
              </a:solidFill>
              <a:ln w="19050">
                <a:solidFill>
                  <a:schemeClr val="lt1"/>
                </a:solidFill>
              </a:ln>
              <a:effectLst/>
            </c:spPr>
            <c:extLst>
              <c:ext xmlns:c16="http://schemas.microsoft.com/office/drawing/2014/chart" uri="{C3380CC4-5D6E-409C-BE32-E72D297353CC}">
                <c16:uniqueId val="{00000005-93DC-43C4-AA64-52D158636B31}"/>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93DC-43C4-AA64-52D158636B31}"/>
              </c:ext>
            </c:extLst>
          </c:dPt>
          <c:dPt>
            <c:idx val="4"/>
            <c:bubble3D val="0"/>
            <c:spPr>
              <a:solidFill>
                <a:srgbClr val="FF99CC"/>
              </a:solidFill>
              <a:ln w="19050">
                <a:solidFill>
                  <a:schemeClr val="lt1"/>
                </a:solidFill>
              </a:ln>
              <a:effectLst/>
            </c:spPr>
            <c:extLst>
              <c:ext xmlns:c16="http://schemas.microsoft.com/office/drawing/2014/chart" uri="{C3380CC4-5D6E-409C-BE32-E72D297353CC}">
                <c16:uniqueId val="{00000009-93DC-43C4-AA64-52D158636B31}"/>
              </c:ext>
            </c:extLst>
          </c:dPt>
          <c:dPt>
            <c:idx val="5"/>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B-93DC-43C4-AA64-52D158636B31}"/>
              </c:ext>
            </c:extLst>
          </c:dPt>
          <c:dLbls>
            <c:delete val="1"/>
          </c:dLbls>
          <c:val>
            <c:numRef>
              <c:f>'NI_Young people'!$D$2:$D$4</c:f>
              <c:numCache>
                <c:formatCode>General</c:formatCode>
                <c:ptCount val="3"/>
                <c:pt idx="0">
                  <c:v>560</c:v>
                </c:pt>
                <c:pt idx="1">
                  <c:v>7339</c:v>
                </c:pt>
                <c:pt idx="2">
                  <c:v>7864</c:v>
                </c:pt>
              </c:numCache>
            </c:numRef>
          </c:val>
          <c:extLst>
            <c:ext xmlns:c16="http://schemas.microsoft.com/office/drawing/2014/chart" uri="{C3380CC4-5D6E-409C-BE32-E72D297353CC}">
              <c16:uniqueId val="{0000000C-93DC-43C4-AA64-52D158636B31}"/>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0.20694</cdr:x>
      <cdr:y>0.3175</cdr:y>
    </cdr:from>
    <cdr:to>
      <cdr:x>0.63143</cdr:x>
      <cdr:y>0.5002</cdr:y>
    </cdr:to>
    <cdr:sp macro="" textlink="">
      <cdr:nvSpPr>
        <cdr:cNvPr id="2" name="TextBox 10">
          <a:extLst xmlns:a="http://schemas.openxmlformats.org/drawingml/2006/main">
            <a:ext uri="{FF2B5EF4-FFF2-40B4-BE49-F238E27FC236}">
              <a16:creationId xmlns:a16="http://schemas.microsoft.com/office/drawing/2014/main" id="{27947676-B8BD-4A45-8D62-4C480DD73B59}"/>
            </a:ext>
          </a:extLst>
        </cdr:cNvPr>
        <cdr:cNvSpPr txBox="1"/>
      </cdr:nvSpPr>
      <cdr:spPr>
        <a:xfrm xmlns:a="http://schemas.openxmlformats.org/drawingml/2006/main">
          <a:off x="946150" y="869950"/>
          <a:ext cx="1940768" cy="500598"/>
        </a:xfrm>
        <a:prstGeom xmlns:a="http://schemas.openxmlformats.org/drawingml/2006/main" prst="rect">
          <a:avLst/>
        </a:prstGeom>
        <a:noFill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a:pPr>
          <a:r>
            <a:rPr lang="en-US" sz="3600" b="1" dirty="0">
              <a:solidFill>
                <a:srgbClr val="FF9900"/>
              </a:solidFill>
              <a:latin typeface="Arial" pitchFamily="34" charset="0"/>
              <a:cs typeface="Arial" pitchFamily="34" charset="0"/>
            </a:rPr>
            <a:t>5 400</a:t>
          </a:r>
          <a:endParaRPr lang="en-GB" sz="2800" b="1" dirty="0">
            <a:solidFill>
              <a:srgbClr val="FF9900"/>
            </a:solidFill>
            <a:latin typeface="Arial" pitchFamily="34" charset="0"/>
            <a:cs typeface="Arial" pitchFamily="34" charset="0"/>
          </a:endParaRPr>
        </a:p>
      </cdr:txBody>
    </cdr:sp>
  </cdr:relSizeAnchor>
  <cdr:relSizeAnchor xmlns:cdr="http://schemas.openxmlformats.org/drawingml/2006/chartDrawing">
    <cdr:from>
      <cdr:x>0.25069</cdr:x>
      <cdr:y>0.51564</cdr:y>
    </cdr:from>
    <cdr:to>
      <cdr:x>0.62662</cdr:x>
      <cdr:y>0.62797</cdr:y>
    </cdr:to>
    <cdr:sp macro="" textlink="">
      <cdr:nvSpPr>
        <cdr:cNvPr id="4" name="Rectangle 3">
          <a:extLst xmlns:a="http://schemas.openxmlformats.org/drawingml/2006/main">
            <a:ext uri="{FF2B5EF4-FFF2-40B4-BE49-F238E27FC236}">
              <a16:creationId xmlns:a16="http://schemas.microsoft.com/office/drawing/2014/main" id="{4E79C3BE-775D-4371-B73E-E72ACD63278F}"/>
            </a:ext>
          </a:extLst>
        </cdr:cNvPr>
        <cdr:cNvSpPr/>
      </cdr:nvSpPr>
      <cdr:spPr>
        <a:xfrm xmlns:a="http://schemas.openxmlformats.org/drawingml/2006/main">
          <a:off x="1146175" y="1412875"/>
          <a:ext cx="1718740"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Nova" panose="020B0504020202020204" pitchFamily="34" charset="0"/>
            </a:rPr>
            <a:t>new HIV infections </a:t>
          </a:r>
        </a:p>
      </cdr:txBody>
    </cdr:sp>
  </cdr:relSizeAnchor>
</c:userShapes>
</file>

<file path=ppt/drawings/drawing2.xml><?xml version="1.0" encoding="utf-8"?>
<c:userShapes xmlns:c="http://schemas.openxmlformats.org/drawingml/2006/chart">
  <cdr:relSizeAnchor xmlns:cdr="http://schemas.openxmlformats.org/drawingml/2006/chartDrawing">
    <cdr:from>
      <cdr:x>0.22055</cdr:x>
      <cdr:y>0.34453</cdr:y>
    </cdr:from>
    <cdr:to>
      <cdr:x>0.64504</cdr:x>
      <cdr:y>0.52723</cdr:y>
    </cdr:to>
    <cdr:sp macro="" textlink="">
      <cdr:nvSpPr>
        <cdr:cNvPr id="2" name="TextBox 10">
          <a:extLst xmlns:a="http://schemas.openxmlformats.org/drawingml/2006/main">
            <a:ext uri="{FF2B5EF4-FFF2-40B4-BE49-F238E27FC236}">
              <a16:creationId xmlns:a16="http://schemas.microsoft.com/office/drawing/2014/main" id="{F3A7B14F-B8BD-4D06-823B-5E3EB57AD67D}"/>
            </a:ext>
          </a:extLst>
        </cdr:cNvPr>
        <cdr:cNvSpPr txBox="1"/>
      </cdr:nvSpPr>
      <cdr:spPr>
        <a:xfrm xmlns:a="http://schemas.openxmlformats.org/drawingml/2006/main">
          <a:off x="1008345" y="944028"/>
          <a:ext cx="1940768" cy="500598"/>
        </a:xfrm>
        <a:prstGeom xmlns:a="http://schemas.openxmlformats.org/drawingml/2006/main" prst="rect">
          <a:avLst/>
        </a:prstGeom>
        <a:noFill xmlns:a="http://schemas.openxmlformats.org/drawingml/2006/main"/>
      </cdr:spPr>
      <cdr:txBody>
        <a:bodyPr xmlns:a="http://schemas.openxmlformats.org/drawingml/2006/main" wrap="square" rtlCol="0" anchor="ctr">
          <a:noAutofit/>
        </a:bodyPr>
        <a:lstStyle xmlns:a="http://schemas.openxmlformats.org/drawingml/2006/main">
          <a:defPPr>
            <a:defRPr lang="en-US"/>
          </a:defPPr>
          <a:lvl1pPr marL="0" algn="l" defTabSz="911416" rtl="0" eaLnBrk="1" latinLnBrk="0" hangingPunct="1">
            <a:defRPr sz="1800" kern="1200">
              <a:solidFill>
                <a:schemeClr val="tx1"/>
              </a:solidFill>
              <a:latin typeface="+mn-lt"/>
              <a:ea typeface="+mn-ea"/>
              <a:cs typeface="+mn-cs"/>
            </a:defRPr>
          </a:lvl1pPr>
          <a:lvl2pPr marL="455711" algn="l" defTabSz="911416" rtl="0" eaLnBrk="1" latinLnBrk="0" hangingPunct="1">
            <a:defRPr sz="1800" kern="1200">
              <a:solidFill>
                <a:schemeClr val="tx1"/>
              </a:solidFill>
              <a:latin typeface="+mn-lt"/>
              <a:ea typeface="+mn-ea"/>
              <a:cs typeface="+mn-cs"/>
            </a:defRPr>
          </a:lvl2pPr>
          <a:lvl3pPr marL="911416" algn="l" defTabSz="911416" rtl="0" eaLnBrk="1" latinLnBrk="0" hangingPunct="1">
            <a:defRPr sz="1800" kern="1200">
              <a:solidFill>
                <a:schemeClr val="tx1"/>
              </a:solidFill>
              <a:latin typeface="+mn-lt"/>
              <a:ea typeface="+mn-ea"/>
              <a:cs typeface="+mn-cs"/>
            </a:defRPr>
          </a:lvl3pPr>
          <a:lvl4pPr marL="1367125" algn="l" defTabSz="911416" rtl="0" eaLnBrk="1" latinLnBrk="0" hangingPunct="1">
            <a:defRPr sz="1800" kern="1200">
              <a:solidFill>
                <a:schemeClr val="tx1"/>
              </a:solidFill>
              <a:latin typeface="+mn-lt"/>
              <a:ea typeface="+mn-ea"/>
              <a:cs typeface="+mn-cs"/>
            </a:defRPr>
          </a:lvl4pPr>
          <a:lvl5pPr marL="1822808" algn="l" defTabSz="911416" rtl="0" eaLnBrk="1" latinLnBrk="0" hangingPunct="1">
            <a:defRPr sz="1800" kern="1200">
              <a:solidFill>
                <a:schemeClr val="tx1"/>
              </a:solidFill>
              <a:latin typeface="+mn-lt"/>
              <a:ea typeface="+mn-ea"/>
              <a:cs typeface="+mn-cs"/>
            </a:defRPr>
          </a:lvl5pPr>
          <a:lvl6pPr marL="2278533" algn="l" defTabSz="911416" rtl="0" eaLnBrk="1" latinLnBrk="0" hangingPunct="1">
            <a:defRPr sz="1800" kern="1200">
              <a:solidFill>
                <a:schemeClr val="tx1"/>
              </a:solidFill>
              <a:latin typeface="+mn-lt"/>
              <a:ea typeface="+mn-ea"/>
              <a:cs typeface="+mn-cs"/>
            </a:defRPr>
          </a:lvl6pPr>
          <a:lvl7pPr marL="2734252" algn="l" defTabSz="911416" rtl="0" eaLnBrk="1" latinLnBrk="0" hangingPunct="1">
            <a:defRPr sz="1800" kern="1200">
              <a:solidFill>
                <a:schemeClr val="tx1"/>
              </a:solidFill>
              <a:latin typeface="+mn-lt"/>
              <a:ea typeface="+mn-ea"/>
              <a:cs typeface="+mn-cs"/>
            </a:defRPr>
          </a:lvl7pPr>
          <a:lvl8pPr marL="3189943" algn="l" defTabSz="911416" rtl="0" eaLnBrk="1" latinLnBrk="0" hangingPunct="1">
            <a:defRPr sz="1800" kern="1200">
              <a:solidFill>
                <a:schemeClr val="tx1"/>
              </a:solidFill>
              <a:latin typeface="+mn-lt"/>
              <a:ea typeface="+mn-ea"/>
              <a:cs typeface="+mn-cs"/>
            </a:defRPr>
          </a:lvl8pPr>
          <a:lvl9pPr marL="3645625" algn="l" defTabSz="911416"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3600" b="1" dirty="0">
              <a:solidFill>
                <a:srgbClr val="FF9900"/>
              </a:solidFill>
              <a:latin typeface="Arial" pitchFamily="34" charset="0"/>
              <a:cs typeface="Arial" pitchFamily="34" charset="0"/>
            </a:rPr>
            <a:t>41 000</a:t>
          </a:r>
          <a:endParaRPr lang="en-GB" sz="2800" b="1" dirty="0">
            <a:solidFill>
              <a:srgbClr val="FF9900"/>
            </a:solidFill>
            <a:latin typeface="Arial" pitchFamily="34" charset="0"/>
            <a:cs typeface="Arial" pitchFamily="34" charset="0"/>
          </a:endParaRPr>
        </a:p>
      </cdr:txBody>
    </cdr:sp>
  </cdr:relSizeAnchor>
  <cdr:relSizeAnchor xmlns:cdr="http://schemas.openxmlformats.org/drawingml/2006/chartDrawing">
    <cdr:from>
      <cdr:x>0.25087</cdr:x>
      <cdr:y>0.52962</cdr:y>
    </cdr:from>
    <cdr:to>
      <cdr:x>0.62679</cdr:x>
      <cdr:y>0.64195</cdr:y>
    </cdr:to>
    <cdr:sp macro="" textlink="">
      <cdr:nvSpPr>
        <cdr:cNvPr id="3" name="Rectangle 2">
          <a:extLst xmlns:a="http://schemas.openxmlformats.org/drawingml/2006/main">
            <a:ext uri="{FF2B5EF4-FFF2-40B4-BE49-F238E27FC236}">
              <a16:creationId xmlns:a16="http://schemas.microsoft.com/office/drawing/2014/main" id="{FD8FB491-8B83-4681-8A12-42C0F27B24A6}"/>
            </a:ext>
          </a:extLst>
        </cdr:cNvPr>
        <cdr:cNvSpPr/>
      </cdr:nvSpPr>
      <cdr:spPr>
        <a:xfrm xmlns:a="http://schemas.openxmlformats.org/drawingml/2006/main">
          <a:off x="1146961" y="1451174"/>
          <a:ext cx="1718740"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1416" rtl="0" eaLnBrk="1" latinLnBrk="0" hangingPunct="1">
            <a:defRPr sz="1800" kern="1200">
              <a:solidFill>
                <a:schemeClr val="tx1"/>
              </a:solidFill>
              <a:latin typeface="+mn-lt"/>
              <a:ea typeface="+mn-ea"/>
              <a:cs typeface="+mn-cs"/>
            </a:defRPr>
          </a:lvl1pPr>
          <a:lvl2pPr marL="455711" algn="l" defTabSz="911416" rtl="0" eaLnBrk="1" latinLnBrk="0" hangingPunct="1">
            <a:defRPr sz="1800" kern="1200">
              <a:solidFill>
                <a:schemeClr val="tx1"/>
              </a:solidFill>
              <a:latin typeface="+mn-lt"/>
              <a:ea typeface="+mn-ea"/>
              <a:cs typeface="+mn-cs"/>
            </a:defRPr>
          </a:lvl2pPr>
          <a:lvl3pPr marL="911416" algn="l" defTabSz="911416" rtl="0" eaLnBrk="1" latinLnBrk="0" hangingPunct="1">
            <a:defRPr sz="1800" kern="1200">
              <a:solidFill>
                <a:schemeClr val="tx1"/>
              </a:solidFill>
              <a:latin typeface="+mn-lt"/>
              <a:ea typeface="+mn-ea"/>
              <a:cs typeface="+mn-cs"/>
            </a:defRPr>
          </a:lvl3pPr>
          <a:lvl4pPr marL="1367125" algn="l" defTabSz="911416" rtl="0" eaLnBrk="1" latinLnBrk="0" hangingPunct="1">
            <a:defRPr sz="1800" kern="1200">
              <a:solidFill>
                <a:schemeClr val="tx1"/>
              </a:solidFill>
              <a:latin typeface="+mn-lt"/>
              <a:ea typeface="+mn-ea"/>
              <a:cs typeface="+mn-cs"/>
            </a:defRPr>
          </a:lvl4pPr>
          <a:lvl5pPr marL="1822808" algn="l" defTabSz="911416" rtl="0" eaLnBrk="1" latinLnBrk="0" hangingPunct="1">
            <a:defRPr sz="1800" kern="1200">
              <a:solidFill>
                <a:schemeClr val="tx1"/>
              </a:solidFill>
              <a:latin typeface="+mn-lt"/>
              <a:ea typeface="+mn-ea"/>
              <a:cs typeface="+mn-cs"/>
            </a:defRPr>
          </a:lvl5pPr>
          <a:lvl6pPr marL="2278533" algn="l" defTabSz="911416" rtl="0" eaLnBrk="1" latinLnBrk="0" hangingPunct="1">
            <a:defRPr sz="1800" kern="1200">
              <a:solidFill>
                <a:schemeClr val="tx1"/>
              </a:solidFill>
              <a:latin typeface="+mn-lt"/>
              <a:ea typeface="+mn-ea"/>
              <a:cs typeface="+mn-cs"/>
            </a:defRPr>
          </a:lvl6pPr>
          <a:lvl7pPr marL="2734252" algn="l" defTabSz="911416" rtl="0" eaLnBrk="1" latinLnBrk="0" hangingPunct="1">
            <a:defRPr sz="1800" kern="1200">
              <a:solidFill>
                <a:schemeClr val="tx1"/>
              </a:solidFill>
              <a:latin typeface="+mn-lt"/>
              <a:ea typeface="+mn-ea"/>
              <a:cs typeface="+mn-cs"/>
            </a:defRPr>
          </a:lvl7pPr>
          <a:lvl8pPr marL="3189943" algn="l" defTabSz="911416" rtl="0" eaLnBrk="1" latinLnBrk="0" hangingPunct="1">
            <a:defRPr sz="1800" kern="1200">
              <a:solidFill>
                <a:schemeClr val="tx1"/>
              </a:solidFill>
              <a:latin typeface="+mn-lt"/>
              <a:ea typeface="+mn-ea"/>
              <a:cs typeface="+mn-cs"/>
            </a:defRPr>
          </a:lvl8pPr>
          <a:lvl9pPr marL="3645625" algn="l" defTabSz="911416"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Arial Nova" panose="020B0504020202020204" pitchFamily="34" charset="0"/>
            </a:rPr>
            <a:t>new HIV infections </a:t>
          </a:r>
        </a:p>
      </cdr:txBody>
    </cdr:sp>
  </cdr:relSizeAnchor>
</c:userShapes>
</file>

<file path=ppt/drawings/drawing3.xml><?xml version="1.0" encoding="utf-8"?>
<c:userShapes xmlns:c="http://schemas.openxmlformats.org/drawingml/2006/chart">
  <cdr:relSizeAnchor xmlns:cdr="http://schemas.openxmlformats.org/drawingml/2006/chartDrawing">
    <cdr:from>
      <cdr:x>0.21944</cdr:x>
      <cdr:y>0.33835</cdr:y>
    </cdr:from>
    <cdr:to>
      <cdr:x>0.64393</cdr:x>
      <cdr:y>0.52105</cdr:y>
    </cdr:to>
    <cdr:sp macro="" textlink="">
      <cdr:nvSpPr>
        <cdr:cNvPr id="2" name="TextBox 10">
          <a:extLst xmlns:a="http://schemas.openxmlformats.org/drawingml/2006/main">
            <a:ext uri="{FF2B5EF4-FFF2-40B4-BE49-F238E27FC236}">
              <a16:creationId xmlns:a16="http://schemas.microsoft.com/office/drawing/2014/main" id="{27947676-B8BD-4A45-8D62-4C480DD73B59}"/>
            </a:ext>
          </a:extLst>
        </cdr:cNvPr>
        <cdr:cNvSpPr txBox="1"/>
      </cdr:nvSpPr>
      <cdr:spPr>
        <a:xfrm xmlns:a="http://schemas.openxmlformats.org/drawingml/2006/main">
          <a:off x="1003300" y="927100"/>
          <a:ext cx="1940768" cy="500598"/>
        </a:xfrm>
        <a:prstGeom xmlns:a="http://schemas.openxmlformats.org/drawingml/2006/main" prst="rect">
          <a:avLst/>
        </a:prstGeom>
        <a:noFill xmlns:a="http://schemas.openxmlformats.org/drawingml/2006/main"/>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a:pPr>
          <a:r>
            <a:rPr lang="en-US" sz="3600" b="1" dirty="0">
              <a:solidFill>
                <a:srgbClr val="FF9900"/>
              </a:solidFill>
              <a:latin typeface="Arial" pitchFamily="34" charset="0"/>
              <a:cs typeface="Arial" pitchFamily="34" charset="0"/>
            </a:rPr>
            <a:t>16 000</a:t>
          </a:r>
          <a:endParaRPr lang="en-GB" sz="2800" b="1" dirty="0">
            <a:solidFill>
              <a:srgbClr val="FF9900"/>
            </a:solidFill>
            <a:latin typeface="Arial" pitchFamily="34" charset="0"/>
            <a:cs typeface="Arial" pitchFamily="34" charset="0"/>
          </a:endParaRPr>
        </a:p>
      </cdr:txBody>
    </cdr:sp>
  </cdr:relSizeAnchor>
  <cdr:relSizeAnchor xmlns:cdr="http://schemas.openxmlformats.org/drawingml/2006/chartDrawing">
    <cdr:from>
      <cdr:x>0.25694</cdr:x>
      <cdr:y>0.52955</cdr:y>
    </cdr:from>
    <cdr:to>
      <cdr:x>0.63287</cdr:x>
      <cdr:y>0.64187</cdr:y>
    </cdr:to>
    <cdr:sp macro="" textlink="">
      <cdr:nvSpPr>
        <cdr:cNvPr id="3" name="Rectangle 2">
          <a:extLst xmlns:a="http://schemas.openxmlformats.org/drawingml/2006/main">
            <a:ext uri="{FF2B5EF4-FFF2-40B4-BE49-F238E27FC236}">
              <a16:creationId xmlns:a16="http://schemas.microsoft.com/office/drawing/2014/main" id="{4E79C3BE-775D-4371-B73E-E72ACD63278F}"/>
            </a:ext>
          </a:extLst>
        </cdr:cNvPr>
        <cdr:cNvSpPr/>
      </cdr:nvSpPr>
      <cdr:spPr>
        <a:xfrm xmlns:a="http://schemas.openxmlformats.org/drawingml/2006/main">
          <a:off x="1174750" y="1450975"/>
          <a:ext cx="1718740"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Arial Nova" panose="020B0504020202020204" pitchFamily="34" charset="0"/>
            </a:rPr>
            <a:t>new HIV infections </a:t>
          </a:r>
        </a:p>
      </cdr:txBody>
    </cdr:sp>
  </cdr:relSizeAnchor>
</c:userShapes>
</file>

<file path=ppt/drawings/drawing4.xml><?xml version="1.0" encoding="utf-8"?>
<c:userShapes xmlns:c="http://schemas.openxmlformats.org/drawingml/2006/chart">
  <cdr:relSizeAnchor xmlns:cdr="http://schemas.openxmlformats.org/drawingml/2006/chartDrawing">
    <cdr:from>
      <cdr:x>0.09091</cdr:x>
      <cdr:y>0.85106</cdr:y>
    </cdr:from>
    <cdr:to>
      <cdr:x>0.94545</cdr:x>
      <cdr:y>0.99942</cdr:y>
    </cdr:to>
    <cdr:sp macro="" textlink="">
      <cdr:nvSpPr>
        <cdr:cNvPr id="2" name="TextBox 1"/>
        <cdr:cNvSpPr txBox="1"/>
      </cdr:nvSpPr>
      <cdr:spPr>
        <a:xfrm xmlns:a="http://schemas.openxmlformats.org/drawingml/2006/main">
          <a:off x="762000" y="3048000"/>
          <a:ext cx="7162800" cy="531323"/>
        </a:xfrm>
        <a:prstGeom xmlns:a="http://schemas.openxmlformats.org/drawingml/2006/main" prst="rect">
          <a:avLst/>
        </a:prstGeom>
        <a:ln xmlns:a="http://schemas.openxmlformats.org/drawingml/2006/main">
          <a:solidFill>
            <a:srgbClr val="E31837"/>
          </a:solidFill>
          <a:prstDash val="dash"/>
        </a:ln>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itchFamily="34" charset="0"/>
              <a:cs typeface="Arial" pitchFamily="34" charset="0"/>
            </a:rPr>
            <a:t>* condom use at last sex among factory</a:t>
          </a:r>
          <a:r>
            <a:rPr lang="en-US" sz="1400" b="1" baseline="0" dirty="0">
              <a:latin typeface="Arial" pitchFamily="34" charset="0"/>
              <a:cs typeface="Arial" pitchFamily="34" charset="0"/>
            </a:rPr>
            <a:t> workers who had more than one concurrent sex partner in the last 12 months</a:t>
          </a:r>
          <a:endParaRPr lang="th-TH" sz="1400" b="1"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0.67005</cdr:x>
      <cdr:y>0.70585</cdr:y>
    </cdr:from>
    <cdr:to>
      <cdr:x>0.73198</cdr:x>
      <cdr:y>0.77707</cdr:y>
    </cdr:to>
    <cdr:sp macro="" textlink="">
      <cdr:nvSpPr>
        <cdr:cNvPr id="2" name="TextBox 1">
          <a:extLst xmlns:a="http://schemas.openxmlformats.org/drawingml/2006/main">
            <a:ext uri="{FF2B5EF4-FFF2-40B4-BE49-F238E27FC236}">
              <a16:creationId xmlns:a16="http://schemas.microsoft.com/office/drawing/2014/main" id="{43E4C48C-6126-4047-9359-EC54FDFC7136}"/>
            </a:ext>
          </a:extLst>
        </cdr:cNvPr>
        <cdr:cNvSpPr txBox="1"/>
      </cdr:nvSpPr>
      <cdr:spPr>
        <a:xfrm xmlns:a="http://schemas.openxmlformats.org/drawingml/2006/main">
          <a:off x="5667416" y="2870067"/>
          <a:ext cx="523816" cy="289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n/a</a:t>
          </a:r>
        </a:p>
      </cdr:txBody>
    </cdr:sp>
  </cdr:relSizeAnchor>
  <cdr:relSizeAnchor xmlns:cdr="http://schemas.openxmlformats.org/drawingml/2006/chartDrawing">
    <cdr:from>
      <cdr:x>0.82808</cdr:x>
      <cdr:y>0.70885</cdr:y>
    </cdr:from>
    <cdr:to>
      <cdr:x>0.89002</cdr:x>
      <cdr:y>0.78007</cdr:y>
    </cdr:to>
    <cdr:sp macro="" textlink="">
      <cdr:nvSpPr>
        <cdr:cNvPr id="3" name="TextBox 1">
          <a:extLst xmlns:a="http://schemas.openxmlformats.org/drawingml/2006/main">
            <a:ext uri="{FF2B5EF4-FFF2-40B4-BE49-F238E27FC236}">
              <a16:creationId xmlns:a16="http://schemas.microsoft.com/office/drawing/2014/main" id="{181184A5-30FC-4EA5-B4E2-6C2BD310C626}"/>
            </a:ext>
          </a:extLst>
        </cdr:cNvPr>
        <cdr:cNvSpPr txBox="1"/>
      </cdr:nvSpPr>
      <cdr:spPr>
        <a:xfrm xmlns:a="http://schemas.openxmlformats.org/drawingml/2006/main">
          <a:off x="7004057" y="2882276"/>
          <a:ext cx="523901" cy="2895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Arial" panose="020B0604020202020204" pitchFamily="34" charset="0"/>
              <a:cs typeface="Arial" panose="020B0604020202020204" pitchFamily="34" charset="0"/>
            </a:rPr>
            <a:t>n/a</a:t>
          </a: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dr:relSizeAnchor xmlns:cdr="http://schemas.openxmlformats.org/drawingml/2006/chartDrawing">
    <cdr:from>
      <cdr:x>0.62353</cdr:x>
      <cdr:y>0.90561</cdr:y>
    </cdr:from>
    <cdr:to>
      <cdr:x>0.96618</cdr:x>
      <cdr:y>0.98469</cdr:y>
    </cdr:to>
    <cdr:sp macro="" textlink="">
      <cdr:nvSpPr>
        <cdr:cNvPr id="3"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11/26/2020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16" rtl="0" eaLnBrk="1" latinLnBrk="0" hangingPunct="1">
      <a:defRPr sz="1200" kern="1200">
        <a:solidFill>
          <a:schemeClr val="tx1"/>
        </a:solidFill>
        <a:latin typeface="+mn-lt"/>
        <a:ea typeface="+mn-ea"/>
        <a:cs typeface="+mn-cs"/>
      </a:defRPr>
    </a:lvl1pPr>
    <a:lvl2pPr marL="455711" algn="l" defTabSz="911416" rtl="0" eaLnBrk="1" latinLnBrk="0" hangingPunct="1">
      <a:defRPr sz="1200" kern="1200">
        <a:solidFill>
          <a:schemeClr val="tx1"/>
        </a:solidFill>
        <a:latin typeface="+mn-lt"/>
        <a:ea typeface="+mn-ea"/>
        <a:cs typeface="+mn-cs"/>
      </a:defRPr>
    </a:lvl2pPr>
    <a:lvl3pPr marL="911416" algn="l" defTabSz="911416" rtl="0" eaLnBrk="1" latinLnBrk="0" hangingPunct="1">
      <a:defRPr sz="1200" kern="1200">
        <a:solidFill>
          <a:schemeClr val="tx1"/>
        </a:solidFill>
        <a:latin typeface="+mn-lt"/>
        <a:ea typeface="+mn-ea"/>
        <a:cs typeface="+mn-cs"/>
      </a:defRPr>
    </a:lvl3pPr>
    <a:lvl4pPr marL="1367125" algn="l" defTabSz="911416" rtl="0" eaLnBrk="1" latinLnBrk="0" hangingPunct="1">
      <a:defRPr sz="1200" kern="1200">
        <a:solidFill>
          <a:schemeClr val="tx1"/>
        </a:solidFill>
        <a:latin typeface="+mn-lt"/>
        <a:ea typeface="+mn-ea"/>
        <a:cs typeface="+mn-cs"/>
      </a:defRPr>
    </a:lvl4pPr>
    <a:lvl5pPr marL="1822808" algn="l" defTabSz="911416" rtl="0" eaLnBrk="1" latinLnBrk="0" hangingPunct="1">
      <a:defRPr sz="1200" kern="1200">
        <a:solidFill>
          <a:schemeClr val="tx1"/>
        </a:solidFill>
        <a:latin typeface="+mn-lt"/>
        <a:ea typeface="+mn-ea"/>
        <a:cs typeface="+mn-cs"/>
      </a:defRPr>
    </a:lvl5pPr>
    <a:lvl6pPr marL="2278533" algn="l" defTabSz="911416" rtl="0" eaLnBrk="1" latinLnBrk="0" hangingPunct="1">
      <a:defRPr sz="1200" kern="1200">
        <a:solidFill>
          <a:schemeClr val="tx1"/>
        </a:solidFill>
        <a:latin typeface="+mn-lt"/>
        <a:ea typeface="+mn-ea"/>
        <a:cs typeface="+mn-cs"/>
      </a:defRPr>
    </a:lvl6pPr>
    <a:lvl7pPr marL="2734252" algn="l" defTabSz="911416" rtl="0" eaLnBrk="1" latinLnBrk="0" hangingPunct="1">
      <a:defRPr sz="1200" kern="1200">
        <a:solidFill>
          <a:schemeClr val="tx1"/>
        </a:solidFill>
        <a:latin typeface="+mn-lt"/>
        <a:ea typeface="+mn-ea"/>
        <a:cs typeface="+mn-cs"/>
      </a:defRPr>
    </a:lvl7pPr>
    <a:lvl8pPr marL="3189943" algn="l" defTabSz="911416" rtl="0" eaLnBrk="1" latinLnBrk="0" hangingPunct="1">
      <a:defRPr sz="1200" kern="1200">
        <a:solidFill>
          <a:schemeClr val="tx1"/>
        </a:solidFill>
        <a:latin typeface="+mn-lt"/>
        <a:ea typeface="+mn-ea"/>
        <a:cs typeface="+mn-cs"/>
      </a:defRPr>
    </a:lvl8pPr>
    <a:lvl9pPr marL="3645625" algn="l" defTabSz="9114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165421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199766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93635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120698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u="none"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34967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166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370549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MSW and TG data where available</a:t>
            </a:r>
          </a:p>
          <a:p>
            <a:r>
              <a:rPr lang="en-US" b="1" dirty="0"/>
              <a:t>Slide updated</a:t>
            </a:r>
          </a:p>
        </p:txBody>
      </p:sp>
      <p:sp>
        <p:nvSpPr>
          <p:cNvPr id="4" name="Slide Number Placeholder 3"/>
          <p:cNvSpPr>
            <a:spLocks noGrp="1"/>
          </p:cNvSpPr>
          <p:nvPr>
            <p:ph type="sldNum" sz="quarter" idx="5"/>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168846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255459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4291955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FDCAAC4C-B075-41F1-AC45-F78EC9793DAF}" type="slidenum">
              <a:rPr lang="en-GB">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330914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3465434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3465434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525378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337341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9CE37-99C1-4B7C-9F65-3BB2EC47B8C7}" type="slidenum">
              <a:rPr lang="en-US" smtClean="0"/>
              <a:t>44</a:t>
            </a:fld>
            <a:endParaRPr lang="en-US"/>
          </a:p>
        </p:txBody>
      </p:sp>
    </p:spTree>
    <p:extLst>
      <p:ext uri="{BB962C8B-B14F-4D97-AF65-F5344CB8AC3E}">
        <p14:creationId xmlns:p14="http://schemas.microsoft.com/office/powerpoint/2010/main" val="965074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A29CE37-99C1-4B7C-9F65-3BB2EC47B8C7}" type="slidenum">
              <a:rPr lang="en-US" smtClean="0"/>
              <a:t>45</a:t>
            </a:fld>
            <a:endParaRPr lang="en-US"/>
          </a:p>
        </p:txBody>
      </p:sp>
    </p:spTree>
    <p:extLst>
      <p:ext uri="{BB962C8B-B14F-4D97-AF65-F5344CB8AC3E}">
        <p14:creationId xmlns:p14="http://schemas.microsoft.com/office/powerpoint/2010/main" val="27609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48</a:t>
            </a:fld>
            <a:endParaRPr lang="en-US"/>
          </a:p>
        </p:txBody>
      </p:sp>
    </p:spTree>
    <p:extLst>
      <p:ext uri="{BB962C8B-B14F-4D97-AF65-F5344CB8AC3E}">
        <p14:creationId xmlns:p14="http://schemas.microsoft.com/office/powerpoint/2010/main" val="1627999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70549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A29CE37-99C1-4B7C-9F65-3BB2EC47B8C7}" type="slidenum">
              <a:rPr lang="en-US" smtClean="0"/>
              <a:t>56</a:t>
            </a:fld>
            <a:endParaRPr lang="en-US"/>
          </a:p>
        </p:txBody>
      </p:sp>
    </p:spTree>
    <p:extLst>
      <p:ext uri="{BB962C8B-B14F-4D97-AF65-F5344CB8AC3E}">
        <p14:creationId xmlns:p14="http://schemas.microsoft.com/office/powerpoint/2010/main" val="863451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7BC92-4A5D-4524-A6ED-172FD65736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59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0D2BCE8-5EFF-4E5E-9691-C9E0D927D93A}"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68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7BC92-4A5D-4524-A6ED-172FD65736E8}" type="slidenum">
              <a:rPr lang="en-US" smtClean="0"/>
              <a:t>9</a:t>
            </a:fld>
            <a:endParaRPr lang="en-US"/>
          </a:p>
        </p:txBody>
      </p:sp>
    </p:spTree>
    <p:extLst>
      <p:ext uri="{BB962C8B-B14F-4D97-AF65-F5344CB8AC3E}">
        <p14:creationId xmlns:p14="http://schemas.microsoft.com/office/powerpoint/2010/main" val="150231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76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1115641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4"/>
            <a:ext cx="8189383"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8"/>
            <a:ext cx="8191500" cy="638854"/>
          </a:xfrm>
          <a:prstGeom prst="rect">
            <a:avLst/>
          </a:prstGeom>
          <a:noFill/>
        </p:spPr>
        <p:txBody>
          <a:bodyPr lIns="99254" tIns="49638" rIns="99254" bIns="49638">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41"/>
            <a:ext cx="8191500" cy="500355"/>
          </a:xfrm>
          <a:prstGeom prst="rect">
            <a:avLst/>
          </a:prstGeom>
          <a:noFill/>
        </p:spPr>
        <p:txBody>
          <a:bodyPr lIns="99254" tIns="49638" rIns="99254" bIns="49638">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36" tIns="45574" rIns="91136" bIns="45574"/>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90962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7480460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155304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6627813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981828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293555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4"/>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627530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6" tIns="58530" rIns="117066" bIns="58530">
            <a:normAutofit/>
          </a:bodyPr>
          <a:lstStyle>
            <a:lvl1pPr marL="682866" marR="0" indent="-682866" algn="l" defTabSz="1170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18" indent="0" algn="ctr">
              <a:buNone/>
              <a:defRPr>
                <a:solidFill>
                  <a:schemeClr val="tx1">
                    <a:tint val="75000"/>
                  </a:schemeClr>
                </a:solidFill>
              </a:defRPr>
            </a:lvl2pPr>
            <a:lvl3pPr marL="1170619" indent="0" algn="ctr">
              <a:buNone/>
              <a:defRPr>
                <a:solidFill>
                  <a:schemeClr val="tx1">
                    <a:tint val="75000"/>
                  </a:schemeClr>
                </a:solidFill>
              </a:defRPr>
            </a:lvl3pPr>
            <a:lvl4pPr marL="1755925" indent="0" algn="ctr">
              <a:buNone/>
              <a:defRPr>
                <a:solidFill>
                  <a:schemeClr val="tx1">
                    <a:tint val="75000"/>
                  </a:schemeClr>
                </a:solidFill>
              </a:defRPr>
            </a:lvl4pPr>
            <a:lvl5pPr marL="2341245" indent="0" algn="ctr">
              <a:buNone/>
              <a:defRPr>
                <a:solidFill>
                  <a:schemeClr val="tx1">
                    <a:tint val="75000"/>
                  </a:schemeClr>
                </a:solidFill>
              </a:defRPr>
            </a:lvl5pPr>
            <a:lvl6pPr marL="2926542" indent="0" algn="ctr">
              <a:buNone/>
              <a:defRPr>
                <a:solidFill>
                  <a:schemeClr val="tx1">
                    <a:tint val="75000"/>
                  </a:schemeClr>
                </a:solidFill>
              </a:defRPr>
            </a:lvl6pPr>
            <a:lvl7pPr marL="3511848" indent="0" algn="ctr">
              <a:buNone/>
              <a:defRPr>
                <a:solidFill>
                  <a:schemeClr val="tx1">
                    <a:tint val="75000"/>
                  </a:schemeClr>
                </a:solidFill>
              </a:defRPr>
            </a:lvl7pPr>
            <a:lvl8pPr marL="4097171" indent="0" algn="ctr">
              <a:buNone/>
              <a:defRPr>
                <a:solidFill>
                  <a:schemeClr val="tx1">
                    <a:tint val="75000"/>
                  </a:schemeClr>
                </a:solidFill>
              </a:defRPr>
            </a:lvl8pPr>
            <a:lvl9pPr marL="468248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281844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948895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598888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78877275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1702306"/>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0600055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0717913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6" tIns="58530" rIns="117066" bIns="585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580581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4"/>
            <a:ext cx="10198197" cy="788737"/>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6" tIns="58530" rIns="117066" bIns="585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6" tIns="58530" rIns="117066" bIns="585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583964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348187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826653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115600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971069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763533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45692247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2119413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973487"/>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60900543"/>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099570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6840448"/>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919049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461667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798180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9903131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9118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79529678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7389510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811601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946312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80851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3406731"/>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299036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426366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519469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93547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6299615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4089123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221365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22967320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1540201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1453926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36" tIns="45574" rIns="91136" bIns="45574"/>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30209122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318449631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26171846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39289653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351251005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204618193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195101858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CED6A6B-CA5A-4067-B284-568059D0A0DA}" type="slidenum">
              <a:rPr lang="th-TH"/>
              <a:pPr/>
              <a:t>‹#›</a:t>
            </a:fld>
            <a:endParaRPr lang="th-TH"/>
          </a:p>
        </p:txBody>
      </p:sp>
    </p:spTree>
    <p:extLst>
      <p:ext uri="{BB962C8B-B14F-4D97-AF65-F5344CB8AC3E}">
        <p14:creationId xmlns:p14="http://schemas.microsoft.com/office/powerpoint/2010/main" val="194919381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7C738576-616F-4DD0-B1BA-A176A3DBB22F}" type="slidenum">
              <a:rPr lang="th-TH"/>
              <a:pPr/>
              <a:t>‹#›</a:t>
            </a:fld>
            <a:endParaRPr lang="th-TH"/>
          </a:p>
        </p:txBody>
      </p:sp>
    </p:spTree>
    <p:extLst>
      <p:ext uri="{BB962C8B-B14F-4D97-AF65-F5344CB8AC3E}">
        <p14:creationId xmlns:p14="http://schemas.microsoft.com/office/powerpoint/2010/main" val="26425064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7DAEDF4-916C-45E6-8E96-68056B6F63AF}" type="slidenum">
              <a:rPr lang="th-TH"/>
              <a:pPr/>
              <a:t>‹#›</a:t>
            </a:fld>
            <a:endParaRPr lang="th-TH"/>
          </a:p>
        </p:txBody>
      </p:sp>
    </p:spTree>
    <p:extLst>
      <p:ext uri="{BB962C8B-B14F-4D97-AF65-F5344CB8AC3E}">
        <p14:creationId xmlns:p14="http://schemas.microsoft.com/office/powerpoint/2010/main" val="15785683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6DE2BE8-7426-4448-9269-25B42EDACE17}" type="slidenum">
              <a:rPr lang="th-TH"/>
              <a:pPr/>
              <a:t>‹#›</a:t>
            </a:fld>
            <a:endParaRPr lang="th-TH"/>
          </a:p>
        </p:txBody>
      </p:sp>
    </p:spTree>
    <p:extLst>
      <p:ext uri="{BB962C8B-B14F-4D97-AF65-F5344CB8AC3E}">
        <p14:creationId xmlns:p14="http://schemas.microsoft.com/office/powerpoint/2010/main" val="2236426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A3250BAF-9D4A-4322-B4DB-DCE46818D4E7}" type="slidenum">
              <a:rPr lang="th-TH"/>
              <a:pPr/>
              <a:t>‹#›</a:t>
            </a:fld>
            <a:endParaRPr lang="th-TH"/>
          </a:p>
        </p:txBody>
      </p:sp>
    </p:spTree>
    <p:extLst>
      <p:ext uri="{BB962C8B-B14F-4D97-AF65-F5344CB8AC3E}">
        <p14:creationId xmlns:p14="http://schemas.microsoft.com/office/powerpoint/2010/main" val="386563070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DD610B9-D352-435F-8BFA-D217DEBBCCC8}" type="slidenum">
              <a:rPr lang="th-TH"/>
              <a:pPr/>
              <a:t>‹#›</a:t>
            </a:fld>
            <a:endParaRPr lang="th-TH"/>
          </a:p>
        </p:txBody>
      </p:sp>
    </p:spTree>
    <p:extLst>
      <p:ext uri="{BB962C8B-B14F-4D97-AF65-F5344CB8AC3E}">
        <p14:creationId xmlns:p14="http://schemas.microsoft.com/office/powerpoint/2010/main" val="194762847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71F3237D-18AD-4993-B54B-B64FC3BBB5F7}" type="slidenum">
              <a:rPr lang="th-TH"/>
              <a:pPr/>
              <a:t>‹#›</a:t>
            </a:fld>
            <a:endParaRPr lang="th-TH"/>
          </a:p>
        </p:txBody>
      </p:sp>
    </p:spTree>
    <p:extLst>
      <p:ext uri="{BB962C8B-B14F-4D97-AF65-F5344CB8AC3E}">
        <p14:creationId xmlns:p14="http://schemas.microsoft.com/office/powerpoint/2010/main" val="81791831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56101153-7053-4573-BCEE-8839B6C5D9DB}" type="slidenum">
              <a:rPr lang="th-TH"/>
              <a:pPr/>
              <a:t>‹#›</a:t>
            </a:fld>
            <a:endParaRPr lang="th-TH"/>
          </a:p>
        </p:txBody>
      </p:sp>
    </p:spTree>
    <p:extLst>
      <p:ext uri="{BB962C8B-B14F-4D97-AF65-F5344CB8AC3E}">
        <p14:creationId xmlns:p14="http://schemas.microsoft.com/office/powerpoint/2010/main" val="184261491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36" tIns="45574" rIns="91136" bIns="45574">
            <a:normAutofit/>
          </a:bodyPr>
          <a:lstStyle>
            <a:lvl1pPr marL="531644" marR="0" indent="-531644" algn="l" defTabSz="911416"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11" indent="0" algn="ctr">
              <a:buNone/>
              <a:defRPr>
                <a:solidFill>
                  <a:schemeClr val="tx1">
                    <a:tint val="75000"/>
                  </a:schemeClr>
                </a:solidFill>
              </a:defRPr>
            </a:lvl2pPr>
            <a:lvl3pPr marL="911416" indent="0" algn="ctr">
              <a:buNone/>
              <a:defRPr>
                <a:solidFill>
                  <a:schemeClr val="tx1">
                    <a:tint val="75000"/>
                  </a:schemeClr>
                </a:solidFill>
              </a:defRPr>
            </a:lvl3pPr>
            <a:lvl4pPr marL="1367125" indent="0" algn="ctr">
              <a:buNone/>
              <a:defRPr>
                <a:solidFill>
                  <a:schemeClr val="tx1">
                    <a:tint val="75000"/>
                  </a:schemeClr>
                </a:solidFill>
              </a:defRPr>
            </a:lvl4pPr>
            <a:lvl5pPr marL="1822808" indent="0" algn="ctr">
              <a:buNone/>
              <a:defRPr>
                <a:solidFill>
                  <a:schemeClr val="tx1">
                    <a:tint val="75000"/>
                  </a:schemeClr>
                </a:solidFill>
              </a:defRPr>
            </a:lvl5pPr>
            <a:lvl6pPr marL="2278533" indent="0" algn="ctr">
              <a:buNone/>
              <a:defRPr>
                <a:solidFill>
                  <a:schemeClr val="tx1">
                    <a:tint val="75000"/>
                  </a:schemeClr>
                </a:solidFill>
              </a:defRPr>
            </a:lvl6pPr>
            <a:lvl7pPr marL="2734252" indent="0" algn="ctr">
              <a:buNone/>
              <a:defRPr>
                <a:solidFill>
                  <a:schemeClr val="tx1">
                    <a:tint val="75000"/>
                  </a:schemeClr>
                </a:solidFill>
              </a:defRPr>
            </a:lvl7pPr>
            <a:lvl8pPr marL="3189943" indent="0" algn="ctr">
              <a:buNone/>
              <a:defRPr>
                <a:solidFill>
                  <a:schemeClr val="tx1">
                    <a:tint val="75000"/>
                  </a:schemeClr>
                </a:solidFill>
              </a:defRPr>
            </a:lvl8pPr>
            <a:lvl9pPr marL="364562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0322626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48564075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4946599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9578201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196537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3657440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2627715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0"/>
            <a:ext cx="10198197" cy="788737"/>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36" tIns="45574" rIns="91136" bIns="4557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36" tIns="45574" rIns="91136" bIns="4557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496127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553266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6737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22" tIns="45553" rIns="91122" bIns="45553"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640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065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71134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23635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22" tIns="45553" rIns="91122" bIns="45553"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22" tIns="45553" rIns="91122" bIns="45553"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25" marR="0" lvl="2"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08" marR="0" lvl="3"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533" marR="0" lvl="4" indent="-22786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7230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30"/>
            <a:ext cx="10198197" cy="788737"/>
          </a:xfrm>
          <a:prstGeom prst="rect">
            <a:avLst/>
          </a:prstGeom>
          <a:noFill/>
          <a:ln>
            <a:noFill/>
          </a:ln>
        </p:spPr>
        <p:txBody>
          <a:bodyPr spcFirstLastPara="1" wrap="square" lIns="91122" tIns="45553" rIns="91122" bIns="45553" anchor="b" anchorCtr="0"/>
          <a:lstStyle>
            <a:lvl1pPr marL="455711" marR="0" lvl="0" indent="-22786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416" marR="0" lvl="1"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25" marR="0" lvl="2"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08" marR="0" lvl="3"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533" marR="0" lvl="4" indent="-272170"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22" tIns="45553" rIns="91122" bIns="45553" anchor="t" anchorCtr="0"/>
          <a:lstStyle>
            <a:lvl1pPr marL="455711" marR="0" lvl="0" indent="-22786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22" tIns="45553" rIns="91122" bIns="45553" anchor="t" anchorCtr="0"/>
          <a:lstStyle>
            <a:lvl1pPr marL="455711" marR="0" lvl="0" indent="-227864"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416" marR="0" lvl="1"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25" marR="0" lvl="2"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08" marR="0" lvl="3"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533" marR="0" lvl="4" indent="-34178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252" marR="0" lvl="5"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943" marR="0" lvl="6"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625" marR="0" lvl="7"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335" marR="0" lvl="8" indent="-354444"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5520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1" tIns="58423" rIns="116861" bIns="58423">
            <a:normAutofit/>
          </a:bodyPr>
          <a:lstStyle>
            <a:lvl1pPr marL="681638" marR="0" indent="-681638" algn="l" defTabSz="1168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73" indent="0" algn="ctr">
              <a:buNone/>
              <a:defRPr>
                <a:solidFill>
                  <a:schemeClr val="tx1">
                    <a:tint val="75000"/>
                  </a:schemeClr>
                </a:solidFill>
              </a:defRPr>
            </a:lvl2pPr>
            <a:lvl3pPr marL="1168525" indent="0" algn="ctr">
              <a:buNone/>
              <a:defRPr>
                <a:solidFill>
                  <a:schemeClr val="tx1">
                    <a:tint val="75000"/>
                  </a:schemeClr>
                </a:solidFill>
              </a:defRPr>
            </a:lvl3pPr>
            <a:lvl4pPr marL="1752756" indent="0" algn="ctr">
              <a:buNone/>
              <a:defRPr>
                <a:solidFill>
                  <a:schemeClr val="tx1">
                    <a:tint val="75000"/>
                  </a:schemeClr>
                </a:solidFill>
              </a:defRPr>
            </a:lvl4pPr>
            <a:lvl5pPr marL="2337033" indent="0" algn="ctr">
              <a:buNone/>
              <a:defRPr>
                <a:solidFill>
                  <a:schemeClr val="tx1">
                    <a:tint val="75000"/>
                  </a:schemeClr>
                </a:solidFill>
              </a:defRPr>
            </a:lvl5pPr>
            <a:lvl6pPr marL="2921292" indent="0" algn="ctr">
              <a:buNone/>
              <a:defRPr>
                <a:solidFill>
                  <a:schemeClr val="tx1">
                    <a:tint val="75000"/>
                  </a:schemeClr>
                </a:solidFill>
              </a:defRPr>
            </a:lvl6pPr>
            <a:lvl7pPr marL="3505507" indent="0" algn="ctr">
              <a:buNone/>
              <a:defRPr>
                <a:solidFill>
                  <a:schemeClr val="tx1">
                    <a:tint val="75000"/>
                  </a:schemeClr>
                </a:solidFill>
              </a:defRPr>
            </a:lvl7pPr>
            <a:lvl8pPr marL="4089807" indent="0" algn="ctr">
              <a:buNone/>
              <a:defRPr>
                <a:solidFill>
                  <a:schemeClr val="tx1">
                    <a:tint val="75000"/>
                  </a:schemeClr>
                </a:solidFill>
              </a:defRPr>
            </a:lvl8pPr>
            <a:lvl9pPr marL="467406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01693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690945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369163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1" tIns="58423" rIns="116861" bIns="584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1" tIns="58423" rIns="116861" bIns="584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65654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014717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648938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1" tIns="58423" rIns="116861" bIns="58423" anchor="ctr"/>
          <a:lstStyle/>
          <a:p>
            <a:pPr algn="ctr" defTabSz="1168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1" tIns="58423" rIns="116861" bIns="5842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1" tIns="58423" rIns="116861" bIns="584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1" tIns="58423" rIns="116861" bIns="5842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780640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8"/>
            <a:ext cx="10198197" cy="788737"/>
          </a:xfrm>
          <a:prstGeom prst="rect">
            <a:avLst/>
          </a:prstGeom>
        </p:spPr>
        <p:txBody>
          <a:bodyPr lIns="116861" tIns="58423" rIns="116861" bIns="584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1" tIns="58423" rIns="116861" bIns="5842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1" tIns="58423" rIns="116861" bIns="5842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261651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02939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36" tIns="45574" rIns="91136" bIns="4557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809946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101475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58190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797883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442048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05828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987396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218765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528124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13913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341815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556609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3290154"/>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46612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40056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428407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957327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435645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476531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57569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3886772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11010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304504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093319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348414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32899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518646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7567909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4530307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99897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36" tIns="45574" rIns="91136" bIns="4557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36" tIns="45574" rIns="91136" bIns="4557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36" tIns="45574" rIns="91136" bIns="4557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36" tIns="45574" rIns="91136" bIns="4557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36" tIns="45574" rIns="91136" bIns="4557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423004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232803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018539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1924599"/>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04811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7303615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63214910"/>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519644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994682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13541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4.png"/><Relationship Id="rId5" Type="http://schemas.openxmlformats.org/officeDocument/2006/relationships/slideLayout" Target="../slideLayouts/slideLayout87.xml"/><Relationship Id="rId10" Type="http://schemas.openxmlformats.org/officeDocument/2006/relationships/image" Target="../media/image3.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sp>
        <p:nvSpPr>
          <p:cNvPr id="14" name="TextBox 13"/>
          <p:cNvSpPr txBox="1"/>
          <p:nvPr userDrawn="1"/>
        </p:nvSpPr>
        <p:spPr>
          <a:xfrm>
            <a:off x="9340851" y="6508788"/>
            <a:ext cx="2286000" cy="284911"/>
          </a:xfrm>
          <a:prstGeom prst="rect">
            <a:avLst/>
          </a:prstGeom>
          <a:noFill/>
        </p:spPr>
        <p:txBody>
          <a:bodyPr lIns="99254" tIns="49638" rIns="99254" bIns="49638">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11" algn="ctr" rtl="0" fontAlgn="base">
        <a:spcBef>
          <a:spcPct val="0"/>
        </a:spcBef>
        <a:spcAft>
          <a:spcPct val="0"/>
        </a:spcAft>
        <a:defRPr sz="4400">
          <a:solidFill>
            <a:schemeClr val="tx1"/>
          </a:solidFill>
          <a:latin typeface="Arial" pitchFamily="34" charset="0"/>
          <a:cs typeface="Cordia New" pitchFamily="34" charset="-34"/>
        </a:defRPr>
      </a:lvl6pPr>
      <a:lvl7pPr marL="911416" algn="ctr" rtl="0" fontAlgn="base">
        <a:spcBef>
          <a:spcPct val="0"/>
        </a:spcBef>
        <a:spcAft>
          <a:spcPct val="0"/>
        </a:spcAft>
        <a:defRPr sz="4400">
          <a:solidFill>
            <a:schemeClr val="tx1"/>
          </a:solidFill>
          <a:latin typeface="Arial" pitchFamily="34" charset="0"/>
          <a:cs typeface="Cordia New" pitchFamily="34" charset="-34"/>
        </a:defRPr>
      </a:lvl7pPr>
      <a:lvl8pPr marL="1367125" algn="ctr" rtl="0" fontAlgn="base">
        <a:spcBef>
          <a:spcPct val="0"/>
        </a:spcBef>
        <a:spcAft>
          <a:spcPct val="0"/>
        </a:spcAft>
        <a:defRPr sz="4400">
          <a:solidFill>
            <a:schemeClr val="tx1"/>
          </a:solidFill>
          <a:latin typeface="Arial" pitchFamily="34" charset="0"/>
          <a:cs typeface="Cordia New" pitchFamily="34" charset="-34"/>
        </a:defRPr>
      </a:lvl8pPr>
      <a:lvl9pPr marL="18228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80" indent="-3417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29" indent="-2848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70" indent="-22786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957"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671"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94541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706182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422381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597267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5" y="800119"/>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11"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9668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1"/>
            <a:ext cx="723900" cy="365125"/>
          </a:xfrm>
          <a:prstGeom prst="rect">
            <a:avLst/>
          </a:prstGeom>
        </p:spPr>
        <p:txBody>
          <a:bodyPr vert="horz" lIns="117066" tIns="58530" rIns="117066" bIns="585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19">
              <a:defRPr/>
            </a:pPr>
            <a:fld id="{79C0BFF6-9B14-4446-AF07-628EFEB400B0}" type="slidenum">
              <a:rPr lang="th-TH" smtClean="0">
                <a:solidFill>
                  <a:prstClr val="black">
                    <a:tint val="75000"/>
                  </a:prstClr>
                </a:solidFill>
              </a:rPr>
              <a:pPr defTabSz="1170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1"/>
            <a:ext cx="4341284" cy="8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8" tIns="63735" rIns="127468" bIns="637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3" y="800111"/>
            <a:ext cx="4948767" cy="559602"/>
          </a:xfrm>
          <a:prstGeom prst="rect">
            <a:avLst/>
          </a:prstGeom>
          <a:noFill/>
        </p:spPr>
        <p:txBody>
          <a:bodyPr lIns="127468" tIns="63735" rIns="127468" bIns="63735">
            <a:spAutoFit/>
          </a:bodyPr>
          <a:lstStyle/>
          <a:p>
            <a:pPr defTabSz="1170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sp>
        <p:nvSpPr>
          <p:cNvPr id="12" name="TextBox 11"/>
          <p:cNvSpPr txBox="1"/>
          <p:nvPr/>
        </p:nvSpPr>
        <p:spPr>
          <a:xfrm>
            <a:off x="9290099" y="301651"/>
            <a:ext cx="2220383" cy="518313"/>
          </a:xfrm>
          <a:prstGeom prst="rect">
            <a:avLst/>
          </a:prstGeom>
          <a:noFill/>
          <a:effectLst>
            <a:outerShdw blurRad="50800" dist="38100" dir="5400000" algn="t" rotWithShape="0">
              <a:prstClr val="black">
                <a:alpha val="40000"/>
              </a:prstClr>
            </a:outerShdw>
          </a:effectLst>
        </p:spPr>
        <p:txBody>
          <a:bodyPr lIns="117066" tIns="58530" rIns="117066" bIns="58530">
            <a:spAutoFit/>
          </a:bodyPr>
          <a:lstStyle/>
          <a:p>
            <a:pPr algn="r" defTabSz="1170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2503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18" algn="ctr" rtl="0" fontAlgn="base">
        <a:spcBef>
          <a:spcPct val="0"/>
        </a:spcBef>
        <a:spcAft>
          <a:spcPct val="0"/>
        </a:spcAft>
        <a:defRPr sz="5600">
          <a:solidFill>
            <a:schemeClr val="tx1"/>
          </a:solidFill>
          <a:latin typeface="Arial" pitchFamily="34" charset="0"/>
          <a:cs typeface="Cordia New" pitchFamily="34" charset="-34"/>
        </a:defRPr>
      </a:lvl6pPr>
      <a:lvl7pPr marL="1170619" algn="ctr" rtl="0" fontAlgn="base">
        <a:spcBef>
          <a:spcPct val="0"/>
        </a:spcBef>
        <a:spcAft>
          <a:spcPct val="0"/>
        </a:spcAft>
        <a:defRPr sz="5600">
          <a:solidFill>
            <a:schemeClr val="tx1"/>
          </a:solidFill>
          <a:latin typeface="Arial" pitchFamily="34" charset="0"/>
          <a:cs typeface="Cordia New" pitchFamily="34" charset="-34"/>
        </a:defRPr>
      </a:lvl7pPr>
      <a:lvl8pPr marL="1755925" algn="ctr" rtl="0" fontAlgn="base">
        <a:spcBef>
          <a:spcPct val="0"/>
        </a:spcBef>
        <a:spcAft>
          <a:spcPct val="0"/>
        </a:spcAft>
        <a:defRPr sz="5600">
          <a:solidFill>
            <a:schemeClr val="tx1"/>
          </a:solidFill>
          <a:latin typeface="Arial" pitchFamily="34" charset="0"/>
          <a:cs typeface="Cordia New" pitchFamily="34" charset="-34"/>
        </a:defRPr>
      </a:lvl8pPr>
      <a:lvl9pPr marL="234124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72" indent="-43897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23" indent="-3658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63" indent="-2926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85"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900"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214"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5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831"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1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19" rtl="0" eaLnBrk="1" latinLnBrk="0" hangingPunct="1">
        <a:defRPr sz="3600" kern="1200">
          <a:solidFill>
            <a:schemeClr val="tx1"/>
          </a:solidFill>
          <a:latin typeface="+mn-lt"/>
          <a:ea typeface="+mn-ea"/>
          <a:cs typeface="+mn-cs"/>
        </a:defRPr>
      </a:lvl1pPr>
      <a:lvl2pPr marL="585318" algn="l" defTabSz="1170619" rtl="0" eaLnBrk="1" latinLnBrk="0" hangingPunct="1">
        <a:defRPr sz="3600" kern="1200">
          <a:solidFill>
            <a:schemeClr val="tx1"/>
          </a:solidFill>
          <a:latin typeface="+mn-lt"/>
          <a:ea typeface="+mn-ea"/>
          <a:cs typeface="+mn-cs"/>
        </a:defRPr>
      </a:lvl2pPr>
      <a:lvl3pPr marL="1170619" algn="l" defTabSz="1170619" rtl="0" eaLnBrk="1" latinLnBrk="0" hangingPunct="1">
        <a:defRPr sz="3600" kern="1200">
          <a:solidFill>
            <a:schemeClr val="tx1"/>
          </a:solidFill>
          <a:latin typeface="+mn-lt"/>
          <a:ea typeface="+mn-ea"/>
          <a:cs typeface="+mn-cs"/>
        </a:defRPr>
      </a:lvl3pPr>
      <a:lvl4pPr marL="1755925" algn="l" defTabSz="1170619" rtl="0" eaLnBrk="1" latinLnBrk="0" hangingPunct="1">
        <a:defRPr sz="3600" kern="1200">
          <a:solidFill>
            <a:schemeClr val="tx1"/>
          </a:solidFill>
          <a:latin typeface="+mn-lt"/>
          <a:ea typeface="+mn-ea"/>
          <a:cs typeface="+mn-cs"/>
        </a:defRPr>
      </a:lvl4pPr>
      <a:lvl5pPr marL="2341245" algn="l" defTabSz="1170619" rtl="0" eaLnBrk="1" latinLnBrk="0" hangingPunct="1">
        <a:defRPr sz="3600" kern="1200">
          <a:solidFill>
            <a:schemeClr val="tx1"/>
          </a:solidFill>
          <a:latin typeface="+mn-lt"/>
          <a:ea typeface="+mn-ea"/>
          <a:cs typeface="+mn-cs"/>
        </a:defRPr>
      </a:lvl5pPr>
      <a:lvl6pPr marL="2926542" algn="l" defTabSz="1170619" rtl="0" eaLnBrk="1" latinLnBrk="0" hangingPunct="1">
        <a:defRPr sz="3600" kern="1200">
          <a:solidFill>
            <a:schemeClr val="tx1"/>
          </a:solidFill>
          <a:latin typeface="+mn-lt"/>
          <a:ea typeface="+mn-ea"/>
          <a:cs typeface="+mn-cs"/>
        </a:defRPr>
      </a:lvl6pPr>
      <a:lvl7pPr marL="3511848" algn="l" defTabSz="1170619" rtl="0" eaLnBrk="1" latinLnBrk="0" hangingPunct="1">
        <a:defRPr sz="3600" kern="1200">
          <a:solidFill>
            <a:schemeClr val="tx1"/>
          </a:solidFill>
          <a:latin typeface="+mn-lt"/>
          <a:ea typeface="+mn-ea"/>
          <a:cs typeface="+mn-cs"/>
        </a:defRPr>
      </a:lvl7pPr>
      <a:lvl8pPr marL="4097171" algn="l" defTabSz="1170619" rtl="0" eaLnBrk="1" latinLnBrk="0" hangingPunct="1">
        <a:defRPr sz="3600" kern="1200">
          <a:solidFill>
            <a:schemeClr val="tx1"/>
          </a:solidFill>
          <a:latin typeface="+mn-lt"/>
          <a:ea typeface="+mn-ea"/>
          <a:cs typeface="+mn-cs"/>
        </a:defRPr>
      </a:lvl8pPr>
      <a:lvl9pPr marL="4682484" algn="l" defTabSz="117061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579467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27302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83890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lIns="91136" tIns="45574" rIns="91136" bIns="4557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sp>
        <p:nvSpPr>
          <p:cNvPr id="12" name="TextBox 11"/>
          <p:cNvSpPr txBox="1"/>
          <p:nvPr userDrawn="1"/>
        </p:nvSpPr>
        <p:spPr>
          <a:xfrm>
            <a:off x="9290161" y="301662"/>
            <a:ext cx="2220383" cy="415204"/>
          </a:xfrm>
          <a:prstGeom prst="rect">
            <a:avLst/>
          </a:prstGeom>
          <a:noFill/>
          <a:effectLst>
            <a:outerShdw blurRad="50800" dist="38100" dir="5400000" algn="t" rotWithShape="0">
              <a:prstClr val="black">
                <a:alpha val="40000"/>
              </a:prstClr>
            </a:outerShdw>
          </a:effectLst>
        </p:spPr>
        <p:txBody>
          <a:bodyPr lIns="91136" tIns="45574" rIns="91136" bIns="45574">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11" algn="ctr" rtl="0" fontAlgn="base">
        <a:spcBef>
          <a:spcPct val="0"/>
        </a:spcBef>
        <a:spcAft>
          <a:spcPct val="0"/>
        </a:spcAft>
        <a:defRPr sz="4400">
          <a:solidFill>
            <a:schemeClr val="tx1"/>
          </a:solidFill>
          <a:latin typeface="Arial" pitchFamily="34" charset="0"/>
          <a:cs typeface="Cordia New" pitchFamily="34" charset="-34"/>
        </a:defRPr>
      </a:lvl6pPr>
      <a:lvl7pPr marL="911416" algn="ctr" rtl="0" fontAlgn="base">
        <a:spcBef>
          <a:spcPct val="0"/>
        </a:spcBef>
        <a:spcAft>
          <a:spcPct val="0"/>
        </a:spcAft>
        <a:defRPr sz="4400">
          <a:solidFill>
            <a:schemeClr val="tx1"/>
          </a:solidFill>
          <a:latin typeface="Arial" pitchFamily="34" charset="0"/>
          <a:cs typeface="Cordia New" pitchFamily="34" charset="-34"/>
        </a:defRPr>
      </a:lvl7pPr>
      <a:lvl8pPr marL="1367125" algn="ctr" rtl="0" fontAlgn="base">
        <a:spcBef>
          <a:spcPct val="0"/>
        </a:spcBef>
        <a:spcAft>
          <a:spcPct val="0"/>
        </a:spcAft>
        <a:defRPr sz="4400">
          <a:solidFill>
            <a:schemeClr val="tx1"/>
          </a:solidFill>
          <a:latin typeface="Arial" pitchFamily="34" charset="0"/>
          <a:cs typeface="Cordia New" pitchFamily="34" charset="-34"/>
        </a:defRPr>
      </a:lvl8pPr>
      <a:lvl9pPr marL="18228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80" indent="-34178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29" indent="-2848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270" indent="-22786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957"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671" indent="-22786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0627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4908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5711" algn="ctr" rtl="0" fontAlgn="base">
        <a:spcBef>
          <a:spcPct val="0"/>
        </a:spcBef>
        <a:spcAft>
          <a:spcPct val="0"/>
        </a:spcAft>
        <a:defRPr sz="4400">
          <a:solidFill>
            <a:schemeClr val="tx1"/>
          </a:solidFill>
          <a:latin typeface="Cordia New" pitchFamily="34" charset="0"/>
          <a:ea typeface="ＭＳ Ｐゴシック" charset="-128"/>
        </a:defRPr>
      </a:lvl6pPr>
      <a:lvl7pPr marL="911416" algn="ctr" rtl="0" fontAlgn="base">
        <a:spcBef>
          <a:spcPct val="0"/>
        </a:spcBef>
        <a:spcAft>
          <a:spcPct val="0"/>
        </a:spcAft>
        <a:defRPr sz="4400">
          <a:solidFill>
            <a:schemeClr val="tx1"/>
          </a:solidFill>
          <a:latin typeface="Cordia New" pitchFamily="34" charset="0"/>
          <a:ea typeface="ＭＳ Ｐゴシック" charset="-128"/>
        </a:defRPr>
      </a:lvl7pPr>
      <a:lvl8pPr marL="1367125" algn="ctr" rtl="0" fontAlgn="base">
        <a:spcBef>
          <a:spcPct val="0"/>
        </a:spcBef>
        <a:spcAft>
          <a:spcPct val="0"/>
        </a:spcAft>
        <a:defRPr sz="4400">
          <a:solidFill>
            <a:schemeClr val="tx1"/>
          </a:solidFill>
          <a:latin typeface="Cordia New" pitchFamily="34" charset="0"/>
          <a:ea typeface="ＭＳ Ｐゴシック" charset="-128"/>
        </a:defRPr>
      </a:lvl8pPr>
      <a:lvl9pPr marL="1822808"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1780" indent="-34178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0529" indent="-284804"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39270" indent="-227864"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594957"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4pPr>
      <a:lvl5pPr marL="2050671"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79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latin typeface="Cordia New" pitchFamily="34" charset="0"/>
              </a:defRPr>
            </a:lvl1pPr>
          </a:lstStyle>
          <a:p>
            <a:pPr fontAlgn="base">
              <a:spcBef>
                <a:spcPct val="0"/>
              </a:spcBef>
              <a:spcAft>
                <a:spcPct val="0"/>
              </a:spcAft>
            </a:pPr>
            <a:fld id="{AE803286-82A3-44A0-851D-97768954CD90}"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3798" name="TextBox 25"/>
          <p:cNvSpPr txBox="1">
            <a:spLocks noChangeArrowheads="1"/>
          </p:cNvSpPr>
          <p:nvPr userDrawn="1"/>
        </p:nvSpPr>
        <p:spPr bwMode="auto">
          <a:xfrm>
            <a:off x="3048003" y="642984"/>
            <a:ext cx="4341284" cy="65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4" tIns="49638" rIns="99254" bIns="49638">
            <a:spAutoFit/>
          </a:bodyPr>
          <a:lstStyle>
            <a:lvl1pPr>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fontAlgn="base">
              <a:spcBef>
                <a:spcPct val="0"/>
              </a:spcBef>
              <a:spcAft>
                <a:spcPct val="0"/>
              </a:spcAft>
            </a:pPr>
            <a:r>
              <a:rPr lang="en-US" sz="3600" b="1">
                <a:solidFill>
                  <a:prstClr val="white"/>
                </a:solidFill>
                <a:latin typeface="Arial" pitchFamily="34" charset="0"/>
              </a:rPr>
              <a:t>HIV and AIDS</a:t>
            </a:r>
            <a:endParaRPr lang="th-TH" sz="3600" b="1">
              <a:solidFill>
                <a:prstClr val="white"/>
              </a:solidFill>
              <a:latin typeface="Arial" pitchFamily="34"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3380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218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fontAlgn="base">
        <a:spcBef>
          <a:spcPct val="0"/>
        </a:spcBef>
        <a:spcAft>
          <a:spcPct val="0"/>
        </a:spcAft>
        <a:defRPr sz="4400" kern="1200">
          <a:solidFill>
            <a:schemeClr val="tx1"/>
          </a:solidFill>
          <a:latin typeface="Cordia New" pitchFamily="34" charset="0"/>
          <a:ea typeface="ＭＳ Ｐゴシック" charset="-128"/>
          <a:cs typeface="+mj-cs"/>
        </a:defRPr>
      </a:lvl1pPr>
      <a:lvl2pPr algn="ctr" rtl="0" fontAlgn="base">
        <a:spcBef>
          <a:spcPct val="0"/>
        </a:spcBef>
        <a:spcAft>
          <a:spcPct val="0"/>
        </a:spcAft>
        <a:defRPr sz="4400">
          <a:solidFill>
            <a:schemeClr val="tx1"/>
          </a:solidFill>
          <a:latin typeface="Cordia New" pitchFamily="34" charset="0"/>
          <a:ea typeface="ＭＳ Ｐゴシック" charset="-128"/>
        </a:defRPr>
      </a:lvl2pPr>
      <a:lvl3pPr algn="ctr" rtl="0" fontAlgn="base">
        <a:spcBef>
          <a:spcPct val="0"/>
        </a:spcBef>
        <a:spcAft>
          <a:spcPct val="0"/>
        </a:spcAft>
        <a:defRPr sz="4400">
          <a:solidFill>
            <a:schemeClr val="tx1"/>
          </a:solidFill>
          <a:latin typeface="Cordia New" pitchFamily="34" charset="0"/>
          <a:ea typeface="ＭＳ Ｐゴシック" charset="-128"/>
        </a:defRPr>
      </a:lvl3pPr>
      <a:lvl4pPr algn="ctr" rtl="0" fontAlgn="base">
        <a:spcBef>
          <a:spcPct val="0"/>
        </a:spcBef>
        <a:spcAft>
          <a:spcPct val="0"/>
        </a:spcAft>
        <a:defRPr sz="4400">
          <a:solidFill>
            <a:schemeClr val="tx1"/>
          </a:solidFill>
          <a:latin typeface="Cordia New" pitchFamily="34" charset="0"/>
          <a:ea typeface="ＭＳ Ｐゴシック" charset="-128"/>
        </a:defRPr>
      </a:lvl4pPr>
      <a:lvl5pPr algn="ctr" rtl="0" fontAlgn="base">
        <a:spcBef>
          <a:spcPct val="0"/>
        </a:spcBef>
        <a:spcAft>
          <a:spcPct val="0"/>
        </a:spcAft>
        <a:defRPr sz="4400">
          <a:solidFill>
            <a:schemeClr val="tx1"/>
          </a:solidFill>
          <a:latin typeface="Cordia New" pitchFamily="34" charset="0"/>
          <a:ea typeface="ＭＳ Ｐゴシック" charset="-128"/>
        </a:defRPr>
      </a:lvl5pPr>
      <a:lvl6pPr marL="455711" algn="ctr" rtl="0" fontAlgn="base">
        <a:spcBef>
          <a:spcPct val="0"/>
        </a:spcBef>
        <a:spcAft>
          <a:spcPct val="0"/>
        </a:spcAft>
        <a:defRPr sz="4400">
          <a:solidFill>
            <a:schemeClr val="tx1"/>
          </a:solidFill>
          <a:latin typeface="Cordia New" pitchFamily="34" charset="0"/>
          <a:ea typeface="ＭＳ Ｐゴシック" charset="-128"/>
        </a:defRPr>
      </a:lvl6pPr>
      <a:lvl7pPr marL="911416" algn="ctr" rtl="0" fontAlgn="base">
        <a:spcBef>
          <a:spcPct val="0"/>
        </a:spcBef>
        <a:spcAft>
          <a:spcPct val="0"/>
        </a:spcAft>
        <a:defRPr sz="4400">
          <a:solidFill>
            <a:schemeClr val="tx1"/>
          </a:solidFill>
          <a:latin typeface="Cordia New" pitchFamily="34" charset="0"/>
          <a:ea typeface="ＭＳ Ｐゴシック" charset="-128"/>
        </a:defRPr>
      </a:lvl7pPr>
      <a:lvl8pPr marL="1367125" algn="ctr" rtl="0" fontAlgn="base">
        <a:spcBef>
          <a:spcPct val="0"/>
        </a:spcBef>
        <a:spcAft>
          <a:spcPct val="0"/>
        </a:spcAft>
        <a:defRPr sz="4400">
          <a:solidFill>
            <a:schemeClr val="tx1"/>
          </a:solidFill>
          <a:latin typeface="Cordia New" pitchFamily="34" charset="0"/>
          <a:ea typeface="ＭＳ Ｐゴシック" charset="-128"/>
        </a:defRPr>
      </a:lvl8pPr>
      <a:lvl9pPr marL="1822808" algn="ctr" rtl="0" fontAlgn="base">
        <a:spcBef>
          <a:spcPct val="0"/>
        </a:spcBef>
        <a:spcAft>
          <a:spcPct val="0"/>
        </a:spcAft>
        <a:defRPr sz="4400">
          <a:solidFill>
            <a:schemeClr val="tx1"/>
          </a:solidFill>
          <a:latin typeface="Cordia New" pitchFamily="34" charset="0"/>
          <a:ea typeface="ＭＳ Ｐゴシック" charset="-128"/>
        </a:defRPr>
      </a:lvl9pPr>
    </p:titleStyle>
    <p:bodyStyle>
      <a:lvl1pPr marL="341780" indent="-341780" algn="l" rtl="0" fontAlgn="base">
        <a:spcBef>
          <a:spcPct val="20000"/>
        </a:spcBef>
        <a:spcAft>
          <a:spcPct val="0"/>
        </a:spcAft>
        <a:buFont typeface="Arial" pitchFamily="34" charset="0"/>
        <a:buChar char="•"/>
        <a:defRPr sz="3200" kern="1200">
          <a:solidFill>
            <a:schemeClr val="tx1"/>
          </a:solidFill>
          <a:latin typeface="Cordia New" pitchFamily="34" charset="0"/>
          <a:ea typeface="ＭＳ Ｐゴシック" charset="-128"/>
          <a:cs typeface="+mn-cs"/>
        </a:defRPr>
      </a:lvl1pPr>
      <a:lvl2pPr marL="740529" indent="-284804" algn="l" rtl="0" fontAlgn="base">
        <a:spcBef>
          <a:spcPct val="20000"/>
        </a:spcBef>
        <a:spcAft>
          <a:spcPct val="0"/>
        </a:spcAft>
        <a:buFont typeface="Arial" pitchFamily="34" charset="0"/>
        <a:buChar char="–"/>
        <a:defRPr sz="2800" kern="1200">
          <a:solidFill>
            <a:schemeClr val="tx1"/>
          </a:solidFill>
          <a:latin typeface="Cordia New" pitchFamily="34" charset="0"/>
          <a:ea typeface="ＭＳ Ｐゴシック" charset="-128"/>
          <a:cs typeface="+mn-cs"/>
        </a:defRPr>
      </a:lvl2pPr>
      <a:lvl3pPr marL="1139270" indent="-227864" algn="l" rtl="0" fontAlgn="base">
        <a:spcBef>
          <a:spcPct val="20000"/>
        </a:spcBef>
        <a:spcAft>
          <a:spcPct val="0"/>
        </a:spcAft>
        <a:buFont typeface="Arial" pitchFamily="34" charset="0"/>
        <a:buChar char="•"/>
        <a:defRPr sz="2400" kern="1200">
          <a:solidFill>
            <a:schemeClr val="tx1"/>
          </a:solidFill>
          <a:latin typeface="Cordia New" pitchFamily="34" charset="0"/>
          <a:ea typeface="ＭＳ Ｐゴシック" charset="-128"/>
          <a:cs typeface="+mn-cs"/>
        </a:defRPr>
      </a:lvl3pPr>
      <a:lvl4pPr marL="1594957"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4pPr>
      <a:lvl5pPr marL="2050671" indent="-227864" algn="l" rtl="0" fontAlgn="base">
        <a:spcBef>
          <a:spcPct val="20000"/>
        </a:spcBef>
        <a:spcAft>
          <a:spcPct val="0"/>
        </a:spcAft>
        <a:buFont typeface="Arial" pitchFamily="34" charset="0"/>
        <a:buChar char="»"/>
        <a:defRPr sz="2100" kern="1200">
          <a:solidFill>
            <a:schemeClr val="tx1"/>
          </a:solidFill>
          <a:latin typeface="Cordia New" pitchFamily="34" charset="0"/>
          <a:ea typeface="ＭＳ Ｐゴシック" charset="-128"/>
          <a:cs typeface="+mn-cs"/>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8"/>
            <a:ext cx="723900" cy="365125"/>
          </a:xfrm>
          <a:prstGeom prst="rect">
            <a:avLst/>
          </a:prstGeom>
        </p:spPr>
        <p:txBody>
          <a:bodyPr vert="horz" wrap="square" lIns="91136" tIns="45574" rIns="91136" bIns="4557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4" tIns="49638" rIns="99254" bIns="4963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4"/>
            <a:ext cx="4341284" cy="654243"/>
          </a:xfrm>
          <a:prstGeom prst="rect">
            <a:avLst/>
          </a:prstGeom>
          <a:noFill/>
          <a:ln>
            <a:noFill/>
          </a:ln>
        </p:spPr>
        <p:txBody>
          <a:bodyPr lIns="99254" tIns="49638" rIns="99254" bIns="4963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4" y="800141"/>
            <a:ext cx="4948767" cy="438800"/>
          </a:xfrm>
          <a:prstGeom prst="rect">
            <a:avLst/>
          </a:prstGeom>
          <a:noFill/>
        </p:spPr>
        <p:txBody>
          <a:bodyPr lIns="99254" tIns="49638" rIns="99254" bIns="4963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073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11" algn="ctr" rtl="0" fontAlgn="base">
        <a:spcBef>
          <a:spcPct val="0"/>
        </a:spcBef>
        <a:spcAft>
          <a:spcPct val="0"/>
        </a:spcAft>
        <a:defRPr sz="4400">
          <a:solidFill>
            <a:schemeClr val="tx1"/>
          </a:solidFill>
          <a:latin typeface="Arial" charset="0"/>
          <a:cs typeface="Cordia New" pitchFamily="34" charset="-34"/>
        </a:defRPr>
      </a:lvl6pPr>
      <a:lvl7pPr marL="911416" algn="ctr" rtl="0" fontAlgn="base">
        <a:spcBef>
          <a:spcPct val="0"/>
        </a:spcBef>
        <a:spcAft>
          <a:spcPct val="0"/>
        </a:spcAft>
        <a:defRPr sz="4400">
          <a:solidFill>
            <a:schemeClr val="tx1"/>
          </a:solidFill>
          <a:latin typeface="Arial" charset="0"/>
          <a:cs typeface="Cordia New" pitchFamily="34" charset="-34"/>
        </a:defRPr>
      </a:lvl7pPr>
      <a:lvl8pPr marL="1367125" algn="ctr" rtl="0" fontAlgn="base">
        <a:spcBef>
          <a:spcPct val="0"/>
        </a:spcBef>
        <a:spcAft>
          <a:spcPct val="0"/>
        </a:spcAft>
        <a:defRPr sz="4400">
          <a:solidFill>
            <a:schemeClr val="tx1"/>
          </a:solidFill>
          <a:latin typeface="Arial" charset="0"/>
          <a:cs typeface="Cordia New" pitchFamily="34" charset="-34"/>
        </a:defRPr>
      </a:lvl8pPr>
      <a:lvl9pPr marL="1822808" algn="ctr" rtl="0" fontAlgn="base">
        <a:spcBef>
          <a:spcPct val="0"/>
        </a:spcBef>
        <a:spcAft>
          <a:spcPct val="0"/>
        </a:spcAft>
        <a:defRPr sz="4400">
          <a:solidFill>
            <a:schemeClr val="tx1"/>
          </a:solidFill>
          <a:latin typeface="Arial" charset="0"/>
          <a:cs typeface="Cordia New" pitchFamily="34" charset="-34"/>
        </a:defRPr>
      </a:lvl9pPr>
    </p:titleStyle>
    <p:bodyStyle>
      <a:lvl1pPr marL="341780" indent="-34178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29" indent="-2848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270" indent="-22786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957"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671" indent="-22786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39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10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784"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477" indent="-227864" algn="l" defTabSz="9114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16" rtl="0" eaLnBrk="1" latinLnBrk="0" hangingPunct="1">
        <a:defRPr sz="2800" kern="1200">
          <a:solidFill>
            <a:schemeClr val="tx1"/>
          </a:solidFill>
          <a:latin typeface="+mn-lt"/>
          <a:ea typeface="+mn-ea"/>
          <a:cs typeface="+mn-cs"/>
        </a:defRPr>
      </a:lvl1pPr>
      <a:lvl2pPr marL="455711" algn="l" defTabSz="911416" rtl="0" eaLnBrk="1" latinLnBrk="0" hangingPunct="1">
        <a:defRPr sz="2800" kern="1200">
          <a:solidFill>
            <a:schemeClr val="tx1"/>
          </a:solidFill>
          <a:latin typeface="+mn-lt"/>
          <a:ea typeface="+mn-ea"/>
          <a:cs typeface="+mn-cs"/>
        </a:defRPr>
      </a:lvl2pPr>
      <a:lvl3pPr marL="911416" algn="l" defTabSz="911416" rtl="0" eaLnBrk="1" latinLnBrk="0" hangingPunct="1">
        <a:defRPr sz="2800" kern="1200">
          <a:solidFill>
            <a:schemeClr val="tx1"/>
          </a:solidFill>
          <a:latin typeface="+mn-lt"/>
          <a:ea typeface="+mn-ea"/>
          <a:cs typeface="+mn-cs"/>
        </a:defRPr>
      </a:lvl3pPr>
      <a:lvl4pPr marL="1367125" algn="l" defTabSz="911416" rtl="0" eaLnBrk="1" latinLnBrk="0" hangingPunct="1">
        <a:defRPr sz="2800" kern="1200">
          <a:solidFill>
            <a:schemeClr val="tx1"/>
          </a:solidFill>
          <a:latin typeface="+mn-lt"/>
          <a:ea typeface="+mn-ea"/>
          <a:cs typeface="+mn-cs"/>
        </a:defRPr>
      </a:lvl4pPr>
      <a:lvl5pPr marL="1822808" algn="l" defTabSz="911416" rtl="0" eaLnBrk="1" latinLnBrk="0" hangingPunct="1">
        <a:defRPr sz="2800" kern="1200">
          <a:solidFill>
            <a:schemeClr val="tx1"/>
          </a:solidFill>
          <a:latin typeface="+mn-lt"/>
          <a:ea typeface="+mn-ea"/>
          <a:cs typeface="+mn-cs"/>
        </a:defRPr>
      </a:lvl5pPr>
      <a:lvl6pPr marL="2278533" algn="l" defTabSz="911416" rtl="0" eaLnBrk="1" latinLnBrk="0" hangingPunct="1">
        <a:defRPr sz="2800" kern="1200">
          <a:solidFill>
            <a:schemeClr val="tx1"/>
          </a:solidFill>
          <a:latin typeface="+mn-lt"/>
          <a:ea typeface="+mn-ea"/>
          <a:cs typeface="+mn-cs"/>
        </a:defRPr>
      </a:lvl6pPr>
      <a:lvl7pPr marL="2734252" algn="l" defTabSz="911416" rtl="0" eaLnBrk="1" latinLnBrk="0" hangingPunct="1">
        <a:defRPr sz="2800" kern="1200">
          <a:solidFill>
            <a:schemeClr val="tx1"/>
          </a:solidFill>
          <a:latin typeface="+mn-lt"/>
          <a:ea typeface="+mn-ea"/>
          <a:cs typeface="+mn-cs"/>
        </a:defRPr>
      </a:lvl7pPr>
      <a:lvl8pPr marL="3189943" algn="l" defTabSz="911416" rtl="0" eaLnBrk="1" latinLnBrk="0" hangingPunct="1">
        <a:defRPr sz="2800" kern="1200">
          <a:solidFill>
            <a:schemeClr val="tx1"/>
          </a:solidFill>
          <a:latin typeface="+mn-lt"/>
          <a:ea typeface="+mn-ea"/>
          <a:cs typeface="+mn-cs"/>
        </a:defRPr>
      </a:lvl8pPr>
      <a:lvl9pPr marL="3645625" algn="l" defTabSz="911416"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56"/>
            <a:ext cx="723867" cy="365125"/>
          </a:xfrm>
          <a:prstGeom prst="rect">
            <a:avLst/>
          </a:prstGeom>
          <a:noFill/>
          <a:ln>
            <a:noFill/>
          </a:ln>
        </p:spPr>
        <p:txBody>
          <a:bodyPr spcFirstLastPara="1" wrap="square" lIns="91122" tIns="45553" rIns="91122" bIns="45553"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4" tIns="49629" rIns="99234" bIns="49629"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34" tIns="49629" rIns="99234" bIns="49629"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67" y="799863"/>
            <a:ext cx="4948833" cy="439097"/>
          </a:xfrm>
          <a:prstGeom prst="rect">
            <a:avLst/>
          </a:prstGeom>
          <a:noFill/>
          <a:ln>
            <a:noFill/>
          </a:ln>
        </p:spPr>
        <p:txBody>
          <a:bodyPr spcFirstLastPara="1" wrap="square" lIns="99234" tIns="49629" rIns="99234" bIns="49629"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418194480"/>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5"/>
            <a:ext cx="723900" cy="365125"/>
          </a:xfrm>
          <a:prstGeom prst="rect">
            <a:avLst/>
          </a:prstGeom>
        </p:spPr>
        <p:txBody>
          <a:bodyPr vert="horz" lIns="116861" tIns="58423" rIns="116861" bIns="5842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25">
              <a:defRPr/>
            </a:pPr>
            <a:fld id="{79C0BFF6-9B14-4446-AF07-628EFEB400B0}" type="slidenum">
              <a:rPr lang="th-TH" smtClean="0">
                <a:solidFill>
                  <a:prstClr val="black">
                    <a:tint val="75000"/>
                  </a:prstClr>
                </a:solidFill>
              </a:rPr>
              <a:pPr defTabSz="1168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37" tIns="63619" rIns="127237" bIns="63619" anchor="ctr"/>
          <a:lstStyle/>
          <a:p>
            <a:pPr algn="ctr" defTabSz="1168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5"/>
            <a:ext cx="4341284" cy="83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37" tIns="63619" rIns="127237" bIns="636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3" y="800133"/>
            <a:ext cx="4948767" cy="559368"/>
          </a:xfrm>
          <a:prstGeom prst="rect">
            <a:avLst/>
          </a:prstGeom>
          <a:noFill/>
        </p:spPr>
        <p:txBody>
          <a:bodyPr lIns="127237" tIns="63619" rIns="127237" bIns="63619">
            <a:spAutoFit/>
          </a:bodyPr>
          <a:lstStyle/>
          <a:p>
            <a:pPr defTabSz="1168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37" tIns="63619" rIns="127237" bIns="63619" anchor="ctr"/>
          <a:lstStyle/>
          <a:p>
            <a:pPr algn="ctr" defTabSz="1168525">
              <a:defRPr/>
            </a:pPr>
            <a:endParaRPr lang="th-TH" sz="3600" dirty="0">
              <a:solidFill>
                <a:prstClr val="white"/>
              </a:solidFill>
            </a:endParaRPr>
          </a:p>
        </p:txBody>
      </p:sp>
      <p:sp>
        <p:nvSpPr>
          <p:cNvPr id="12" name="TextBox 11"/>
          <p:cNvSpPr txBox="1"/>
          <p:nvPr/>
        </p:nvSpPr>
        <p:spPr>
          <a:xfrm>
            <a:off x="9290159" y="301675"/>
            <a:ext cx="2220383" cy="518097"/>
          </a:xfrm>
          <a:prstGeom prst="rect">
            <a:avLst/>
          </a:prstGeom>
          <a:noFill/>
          <a:effectLst>
            <a:outerShdw blurRad="50800" dist="38100" dir="5400000" algn="t" rotWithShape="0">
              <a:prstClr val="black">
                <a:alpha val="40000"/>
              </a:prstClr>
            </a:outerShdw>
          </a:effectLst>
        </p:spPr>
        <p:txBody>
          <a:bodyPr lIns="116861" tIns="58423" rIns="116861" bIns="58423">
            <a:spAutoFit/>
          </a:bodyPr>
          <a:lstStyle/>
          <a:p>
            <a:pPr algn="r" defTabSz="1168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62874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73" algn="ctr" rtl="0" fontAlgn="base">
        <a:spcBef>
          <a:spcPct val="0"/>
        </a:spcBef>
        <a:spcAft>
          <a:spcPct val="0"/>
        </a:spcAft>
        <a:defRPr sz="5600">
          <a:solidFill>
            <a:schemeClr val="tx1"/>
          </a:solidFill>
          <a:latin typeface="Arial" pitchFamily="34" charset="0"/>
          <a:cs typeface="Cordia New" pitchFamily="34" charset="-34"/>
        </a:defRPr>
      </a:lvl6pPr>
      <a:lvl7pPr marL="1168525" algn="ctr" rtl="0" fontAlgn="base">
        <a:spcBef>
          <a:spcPct val="0"/>
        </a:spcBef>
        <a:spcAft>
          <a:spcPct val="0"/>
        </a:spcAft>
        <a:defRPr sz="5600">
          <a:solidFill>
            <a:schemeClr val="tx1"/>
          </a:solidFill>
          <a:latin typeface="Arial" pitchFamily="34" charset="0"/>
          <a:cs typeface="Cordia New" pitchFamily="34" charset="-34"/>
        </a:defRPr>
      </a:lvl7pPr>
      <a:lvl8pPr marL="1752756" algn="ctr" rtl="0" fontAlgn="base">
        <a:spcBef>
          <a:spcPct val="0"/>
        </a:spcBef>
        <a:spcAft>
          <a:spcPct val="0"/>
        </a:spcAft>
        <a:defRPr sz="5600">
          <a:solidFill>
            <a:schemeClr val="tx1"/>
          </a:solidFill>
          <a:latin typeface="Arial" pitchFamily="34" charset="0"/>
          <a:cs typeface="Cordia New" pitchFamily="34" charset="-34"/>
        </a:defRPr>
      </a:lvl8pPr>
      <a:lvl9pPr marL="233703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68" indent="-43816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04" indent="-3651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17" indent="-2921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898" indent="-2921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169" indent="-2921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428"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678"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936"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154" indent="-292142" algn="l" defTabSz="1168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25" rtl="0" eaLnBrk="1" latinLnBrk="0" hangingPunct="1">
        <a:defRPr sz="3600" kern="1200">
          <a:solidFill>
            <a:schemeClr val="tx1"/>
          </a:solidFill>
          <a:latin typeface="+mn-lt"/>
          <a:ea typeface="+mn-ea"/>
          <a:cs typeface="+mn-cs"/>
        </a:defRPr>
      </a:lvl1pPr>
      <a:lvl2pPr marL="584273" algn="l" defTabSz="1168525" rtl="0" eaLnBrk="1" latinLnBrk="0" hangingPunct="1">
        <a:defRPr sz="3600" kern="1200">
          <a:solidFill>
            <a:schemeClr val="tx1"/>
          </a:solidFill>
          <a:latin typeface="+mn-lt"/>
          <a:ea typeface="+mn-ea"/>
          <a:cs typeface="+mn-cs"/>
        </a:defRPr>
      </a:lvl2pPr>
      <a:lvl3pPr marL="1168525" algn="l" defTabSz="1168525" rtl="0" eaLnBrk="1" latinLnBrk="0" hangingPunct="1">
        <a:defRPr sz="3600" kern="1200">
          <a:solidFill>
            <a:schemeClr val="tx1"/>
          </a:solidFill>
          <a:latin typeface="+mn-lt"/>
          <a:ea typeface="+mn-ea"/>
          <a:cs typeface="+mn-cs"/>
        </a:defRPr>
      </a:lvl3pPr>
      <a:lvl4pPr marL="1752756" algn="l" defTabSz="1168525" rtl="0" eaLnBrk="1" latinLnBrk="0" hangingPunct="1">
        <a:defRPr sz="3600" kern="1200">
          <a:solidFill>
            <a:schemeClr val="tx1"/>
          </a:solidFill>
          <a:latin typeface="+mn-lt"/>
          <a:ea typeface="+mn-ea"/>
          <a:cs typeface="+mn-cs"/>
        </a:defRPr>
      </a:lvl4pPr>
      <a:lvl5pPr marL="2337033" algn="l" defTabSz="1168525" rtl="0" eaLnBrk="1" latinLnBrk="0" hangingPunct="1">
        <a:defRPr sz="3600" kern="1200">
          <a:solidFill>
            <a:schemeClr val="tx1"/>
          </a:solidFill>
          <a:latin typeface="+mn-lt"/>
          <a:ea typeface="+mn-ea"/>
          <a:cs typeface="+mn-cs"/>
        </a:defRPr>
      </a:lvl5pPr>
      <a:lvl6pPr marL="2921292" algn="l" defTabSz="1168525" rtl="0" eaLnBrk="1" latinLnBrk="0" hangingPunct="1">
        <a:defRPr sz="3600" kern="1200">
          <a:solidFill>
            <a:schemeClr val="tx1"/>
          </a:solidFill>
          <a:latin typeface="+mn-lt"/>
          <a:ea typeface="+mn-ea"/>
          <a:cs typeface="+mn-cs"/>
        </a:defRPr>
      </a:lvl6pPr>
      <a:lvl7pPr marL="3505507" algn="l" defTabSz="1168525" rtl="0" eaLnBrk="1" latinLnBrk="0" hangingPunct="1">
        <a:defRPr sz="3600" kern="1200">
          <a:solidFill>
            <a:schemeClr val="tx1"/>
          </a:solidFill>
          <a:latin typeface="+mn-lt"/>
          <a:ea typeface="+mn-ea"/>
          <a:cs typeface="+mn-cs"/>
        </a:defRPr>
      </a:lvl7pPr>
      <a:lvl8pPr marL="4089807" algn="l" defTabSz="1168525" rtl="0" eaLnBrk="1" latinLnBrk="0" hangingPunct="1">
        <a:defRPr sz="3600" kern="1200">
          <a:solidFill>
            <a:schemeClr val="tx1"/>
          </a:solidFill>
          <a:latin typeface="+mn-lt"/>
          <a:ea typeface="+mn-ea"/>
          <a:cs typeface="+mn-cs"/>
        </a:defRPr>
      </a:lvl8pPr>
      <a:lvl9pPr marL="4674062" algn="l" defTabSz="1168525"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0"/>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54" y="301670"/>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960465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2.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38.xml"/><Relationship Id="rId5" Type="http://schemas.openxmlformats.org/officeDocument/2006/relationships/slide" Target="slide33.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www.aidsinfoonline.org/" TargetMode="External"/><Relationship Id="rId4" Type="http://schemas.openxmlformats.org/officeDocument/2006/relationships/hyperlink" Target="http://www.aidsdatahub.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chart" Target="../charts/chart23.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chart" Target="../charts/char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chart" Target="../charts/chart37.xml"/><Relationship Id="rId4" Type="http://schemas.openxmlformats.org/officeDocument/2006/relationships/hyperlink" Target="http://www.aidsinfoonlin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chart" Target="../charts/chart38.xml"/><Relationship Id="rId4" Type="http://schemas.openxmlformats.org/officeDocument/2006/relationships/hyperlink" Target="http://www.aidsinfoonline.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chart" Target="../charts/chart4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79.xml"/><Relationship Id="rId4" Type="http://schemas.openxmlformats.org/officeDocument/2006/relationships/hyperlink" Target="http://www.aidsdatahub.org/" TargetMode="Externa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chart" Target="../charts/chart46.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chart" Target="../charts/chart48.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87.xml"/><Relationship Id="rId5" Type="http://schemas.openxmlformats.org/officeDocument/2006/relationships/chart" Target="../charts/chart49.xml"/><Relationship Id="rId4" Type="http://schemas.openxmlformats.org/officeDocument/2006/relationships/hyperlink" Target="http://aidsinfo.unaids.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103.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hyperlink" Target="http://aidsinfo.unaids.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95.xml"/><Relationship Id="rId5" Type="http://schemas.openxmlformats.org/officeDocument/2006/relationships/chart" Target="../charts/chart52.xml"/><Relationship Id="rId4" Type="http://schemas.openxmlformats.org/officeDocument/2006/relationships/hyperlink" Target="http://aidsinfo.unaids.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135.xml"/><Relationship Id="rId5" Type="http://schemas.openxmlformats.org/officeDocument/2006/relationships/chart" Target="../charts/chart53.xml"/><Relationship Id="rId4" Type="http://schemas.openxmlformats.org/officeDocument/2006/relationships/hyperlink" Target="http://aidsinfo.unaids.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111.xml"/><Relationship Id="rId4" Type="http://schemas.openxmlformats.org/officeDocument/2006/relationships/chart" Target="../charts/chart54.xml"/></Relationships>
</file>

<file path=ppt/slides/_rels/slide5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chart" Target="../charts/chart55.xml"/><Relationship Id="rId4" Type="http://schemas.openxmlformats.org/officeDocument/2006/relationships/hyperlink" Target="https://hivhub.ddc.moph.go.th/index.php" TargetMode="External"/></Relationships>
</file>

<file path=ppt/slides/_rels/slide5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119.xml"/><Relationship Id="rId4" Type="http://schemas.openxmlformats.org/officeDocument/2006/relationships/chart" Target="../charts/chart57.xml"/></Relationships>
</file>

<file path=ppt/slides/_rels/slide5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127.xml"/><Relationship Id="rId5" Type="http://schemas.openxmlformats.org/officeDocument/2006/relationships/chart" Target="../charts/chart58.xml"/><Relationship Id="rId4" Type="http://schemas.openxmlformats.org/officeDocument/2006/relationships/hyperlink" Target="http://aidsinfo.unaid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www.aidsdatahub.or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aidsdatahub.org/"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81003"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dirty="0">
                <a:cs typeface="Cordia New" pitchFamily="34" charset="-34"/>
              </a:rPr>
              <a:t>Thailand</a:t>
            </a:r>
            <a:endParaRPr lang="th-TH" dirty="0"/>
          </a:p>
        </p:txBody>
      </p:sp>
      <p:sp>
        <p:nvSpPr>
          <p:cNvPr id="2" name="TextBox 1">
            <a:extLst>
              <a:ext uri="{FF2B5EF4-FFF2-40B4-BE49-F238E27FC236}">
                <a16:creationId xmlns:a16="http://schemas.microsoft.com/office/drawing/2014/main" id="{9EE9A4B9-2EDA-4302-96FE-B6CB81D39B55}"/>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November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56"/>
            <a:ext cx="542900" cy="365125"/>
          </a:xfrm>
          <a:prstGeom prst="rect">
            <a:avLst/>
          </a:prstGeom>
          <a:noFill/>
          <a:ln>
            <a:noFill/>
          </a:ln>
        </p:spPr>
        <p:txBody>
          <a:bodyPr spcFirstLastPara="1" wrap="square" lIns="91122" tIns="45553" rIns="91122" bIns="45553" anchor="b" anchorCtr="0">
            <a:noAutofit/>
          </a:bodyPr>
          <a:lstStyle/>
          <a:p>
            <a:pPr>
              <a:buClr>
                <a:srgbClr val="000000"/>
              </a:buClr>
              <a:defRPr/>
            </a:pPr>
            <a:fld id="{00000000-1234-1234-1234-123412341234}" type="slidenum">
              <a:rPr lang="en-US" kern="0"/>
              <a:pPr>
                <a:buClr>
                  <a:srgbClr val="000000"/>
                </a:buClr>
                <a:defRPr/>
              </a:pPr>
              <a:t>10</a:t>
            </a:fld>
            <a:endParaRPr kern="0"/>
          </a:p>
        </p:txBody>
      </p:sp>
      <p:sp>
        <p:nvSpPr>
          <p:cNvPr id="579" name="Google Shape;579;p98"/>
          <p:cNvSpPr txBox="1">
            <a:spLocks noGrp="1"/>
          </p:cNvSpPr>
          <p:nvPr>
            <p:ph type="title"/>
          </p:nvPr>
        </p:nvSpPr>
        <p:spPr>
          <a:xfrm>
            <a:off x="228600" y="1600200"/>
            <a:ext cx="8402672" cy="504000"/>
          </a:xfrm>
          <a:prstGeom prst="rect">
            <a:avLst/>
          </a:prstGeom>
          <a:noFill/>
          <a:ln>
            <a:noFill/>
          </a:ln>
        </p:spPr>
        <p:txBody>
          <a:bodyPr spcFirstLastPara="1" wrap="square" lIns="91122" tIns="45553" rIns="91122" bIns="45553" anchor="t" anchorCtr="0">
            <a:noAutofit/>
          </a:bodyPr>
          <a:lstStyle/>
          <a:p>
            <a:r>
              <a:rPr lang="en-US" dirty="0"/>
              <a:t>Key population size estimates, 2014-2016</a:t>
            </a:r>
            <a:endParaRPr dirty="0"/>
          </a:p>
        </p:txBody>
      </p:sp>
      <p:sp>
        <p:nvSpPr>
          <p:cNvPr id="580" name="Google Shape;580;p98"/>
          <p:cNvSpPr/>
          <p:nvPr/>
        </p:nvSpPr>
        <p:spPr>
          <a:xfrm>
            <a:off x="148788" y="6424215"/>
            <a:ext cx="8534400" cy="233810"/>
          </a:xfrm>
          <a:prstGeom prst="rect">
            <a:avLst/>
          </a:prstGeom>
          <a:noFill/>
          <a:ln>
            <a:noFill/>
          </a:ln>
        </p:spPr>
        <p:txBody>
          <a:bodyPr spcFirstLastPara="1" wrap="square" lIns="91122" tIns="45553" rIns="91122" bIns="45553"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21429917"/>
              </p:ext>
            </p:extLst>
          </p:nvPr>
        </p:nvGraphicFramePr>
        <p:xfrm>
          <a:off x="2147532" y="2571411"/>
          <a:ext cx="7791831" cy="3160714"/>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399226">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42 650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2014</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527 900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129 000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  15 000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   62 800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357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2014-2019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152407" y="6494464"/>
            <a:ext cx="9043481" cy="2286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Thailand Global AIDS Monitoring  (GAM) Reporting</a:t>
            </a:r>
          </a:p>
        </p:txBody>
      </p:sp>
      <p:sp>
        <p:nvSpPr>
          <p:cNvPr id="8" name="TextBox 1">
            <a:extLst>
              <a:ext uri="{FF2B5EF4-FFF2-40B4-BE49-F238E27FC236}">
                <a16:creationId xmlns:a16="http://schemas.microsoft.com/office/drawing/2014/main" id="{9521A1E9-4FAA-41C2-8E93-595A6830AD23}"/>
              </a:ext>
            </a:extLst>
          </p:cNvPr>
          <p:cNvSpPr txBox="1"/>
          <p:nvPr/>
        </p:nvSpPr>
        <p:spPr>
          <a:xfrm>
            <a:off x="9195889" y="3200400"/>
            <a:ext cx="2691312" cy="1905000"/>
          </a:xfrm>
          <a:prstGeom prst="rect">
            <a:avLst/>
          </a:prstGeom>
          <a:solidFill>
            <a:schemeClr val="accent6">
              <a:lumMod val="20000"/>
              <a:lumOff val="80000"/>
            </a:schemeClr>
          </a:solidFill>
          <a:ln w="9525" cmpd="sng">
            <a:noFill/>
            <a:prstDash val="lgDash"/>
          </a:ln>
        </p:spPr>
        <p:style>
          <a:lnRef idx="0">
            <a:scrgbClr r="0" g="0" b="0"/>
          </a:lnRef>
          <a:fillRef idx="0">
            <a:scrgbClr r="0" g="0" b="0"/>
          </a:fillRef>
          <a:effectRef idx="0">
            <a:scrgbClr r="0" g="0" b="0"/>
          </a:effectRef>
          <a:fontRef idx="minor">
            <a:schemeClr val="dk1"/>
          </a:fontRef>
        </p:style>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150000"/>
              </a:lnSpc>
            </a:pPr>
            <a:r>
              <a:rPr lang="en-US" sz="1000" dirty="0">
                <a:latin typeface="Arial" pitchFamily="34" charset="0"/>
                <a:cs typeface="Arial" pitchFamily="34" charset="0"/>
              </a:rPr>
              <a:t>FSW (non-venue based) - survey conducted in 6 sentinel provinces</a:t>
            </a:r>
          </a:p>
          <a:p>
            <a:pPr>
              <a:lnSpc>
                <a:spcPct val="150000"/>
              </a:lnSpc>
            </a:pPr>
            <a:r>
              <a:rPr lang="en-US" sz="1000" dirty="0">
                <a:latin typeface="Arial" pitchFamily="34" charset="0"/>
                <a:cs typeface="Arial" pitchFamily="34" charset="0"/>
              </a:rPr>
              <a:t>MSM - survey conducted in 3 provinces</a:t>
            </a:r>
          </a:p>
          <a:p>
            <a:pPr algn="l">
              <a:lnSpc>
                <a:spcPct val="150000"/>
              </a:lnSpc>
            </a:pPr>
            <a:r>
              <a:rPr lang="en-US" sz="1000" dirty="0">
                <a:latin typeface="Arial" pitchFamily="34" charset="0"/>
                <a:cs typeface="Arial" pitchFamily="34" charset="0"/>
              </a:rPr>
              <a:t>TG and MSW - survey conducted in 4 provinces</a:t>
            </a:r>
          </a:p>
          <a:p>
            <a:pPr algn="l">
              <a:lnSpc>
                <a:spcPct val="150000"/>
              </a:lnSpc>
            </a:pPr>
            <a:r>
              <a:rPr lang="en-US" sz="1000" dirty="0">
                <a:latin typeface="Arial" pitchFamily="34" charset="0"/>
                <a:cs typeface="Arial" pitchFamily="34" charset="0"/>
              </a:rPr>
              <a:t>PWID - survey conducted in 3 sites</a:t>
            </a:r>
            <a:endParaRPr lang="th-TH" sz="1000" dirty="0">
              <a:latin typeface="Arial" pitchFamily="34" charset="0"/>
            </a:endParaRPr>
          </a:p>
        </p:txBody>
      </p:sp>
      <p:graphicFrame>
        <p:nvGraphicFramePr>
          <p:cNvPr id="9" name="Chart 8">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27313183"/>
              </p:ext>
            </p:extLst>
          </p:nvPr>
        </p:nvGraphicFramePr>
        <p:xfrm>
          <a:off x="393664" y="2075612"/>
          <a:ext cx="8978936" cy="4418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75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24000"/>
            <a:ext cx="9811596" cy="504000"/>
          </a:xfrm>
        </p:spPr>
        <p:txBody>
          <a:bodyPr/>
          <a:lstStyle/>
          <a:p>
            <a:r>
              <a:rPr lang="en-US" dirty="0"/>
              <a:t>HIV prevalence among key populations, IBBS results, 2010-2019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524000" y="5128800"/>
            <a:ext cx="9144000" cy="1255166"/>
          </a:xfrm>
          <a:prstGeom prst="rect">
            <a:avLst/>
          </a:prstGeom>
          <a:noFill/>
          <a:ln w="12700" cmpd="sng">
            <a:solidFill>
              <a:schemeClr val="bg1">
                <a:lumMod val="75000"/>
              </a:schemeClr>
            </a:solid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000" kern="0" dirty="0">
                <a:solidFill>
                  <a:scrgbClr r="0" g="0" b="0"/>
                </a:solidFill>
                <a:latin typeface="Arial" pitchFamily="34" charset="0"/>
                <a:cs typeface="Arial" pitchFamily="34" charset="0"/>
              </a:rPr>
              <a:t>* 3 consistent sites were surveyed from 2010 to 2014</a:t>
            </a:r>
          </a:p>
          <a:p>
            <a:pPr algn="r">
              <a:lnSpc>
                <a:spcPct val="150000"/>
              </a:lnSpc>
              <a:defRPr/>
            </a:pPr>
            <a:r>
              <a:rPr lang="en-US" sz="1000" kern="0" dirty="0">
                <a:solidFill>
                  <a:scrgbClr r="0" g="0" b="0"/>
                </a:solidFill>
                <a:latin typeface="Arial" pitchFamily="34" charset="0"/>
                <a:cs typeface="Arial" pitchFamily="34" charset="0"/>
              </a:rPr>
              <a:t>** 5 provinces were surveyed from 2010 to 2014, and 4 provinces in 2016 and 2018</a:t>
            </a:r>
          </a:p>
          <a:p>
            <a:pPr algn="r">
              <a:lnSpc>
                <a:spcPct val="150000"/>
              </a:lnSpc>
              <a:defRPr/>
            </a:pPr>
            <a:r>
              <a:rPr lang="en-US" sz="1000" kern="0" dirty="0">
                <a:solidFill>
                  <a:scrgbClr r="0" g="0" b="0"/>
                </a:solidFill>
                <a:latin typeface="Arial" pitchFamily="34" charset="0"/>
                <a:cs typeface="Arial" pitchFamily="34" charset="0"/>
              </a:rPr>
              <a:t>*** 12 sentinel provinces were surveyed in 2010 and 2012, 5 sentinel provinces in 2014 and 4 provinces in 2016 and 2018 </a:t>
            </a:r>
          </a:p>
          <a:p>
            <a:pPr algn="r">
              <a:lnSpc>
                <a:spcPct val="150000"/>
              </a:lnSpc>
              <a:defRPr/>
            </a:pPr>
            <a:r>
              <a:rPr lang="en-US" sz="1000" kern="0" dirty="0">
                <a:solidFill>
                  <a:scrgbClr r="0" g="0" b="0"/>
                </a:solidFill>
                <a:latin typeface="Arial" pitchFamily="34" charset="0"/>
                <a:cs typeface="Arial" pitchFamily="34" charset="0"/>
              </a:rPr>
              <a:t>**** 11 sentinel provinces were surveyed in 2010, and 2012 . In 2014, 2016 and 2018, 12, 10 and 8 sentinel provinces were surveyed respectively</a:t>
            </a:r>
          </a:p>
          <a:p>
            <a:pPr algn="r">
              <a:lnSpc>
                <a:spcPct val="150000"/>
              </a:lnSpc>
              <a:defRPr/>
            </a:pPr>
            <a:r>
              <a:rPr lang="en-US" sz="1000" kern="0" dirty="0">
                <a:solidFill>
                  <a:scrgbClr r="0" g="0" b="0"/>
                </a:solidFill>
                <a:latin typeface="Arial" pitchFamily="34" charset="0"/>
                <a:cs typeface="Arial" pitchFamily="34" charset="0"/>
              </a:rPr>
              <a:t># 6 sentinel provinces in 2019</a:t>
            </a:r>
          </a:p>
        </p:txBody>
      </p:sp>
      <p:graphicFrame>
        <p:nvGraphicFramePr>
          <p:cNvPr id="9" name="Chart 8">
            <a:extLst>
              <a:ext uri="{FF2B5EF4-FFF2-40B4-BE49-F238E27FC236}">
                <a16:creationId xmlns:a16="http://schemas.microsoft.com/office/drawing/2014/main" id="{6D0F2634-BDD7-4F7A-8D0A-92406A10163F}"/>
              </a:ext>
            </a:extLst>
          </p:cNvPr>
          <p:cNvGraphicFramePr>
            <a:graphicFrameLocks/>
          </p:cNvGraphicFramePr>
          <p:nvPr>
            <p:extLst>
              <p:ext uri="{D42A27DB-BD31-4B8C-83A1-F6EECF244321}">
                <p14:modId xmlns:p14="http://schemas.microsoft.com/office/powerpoint/2010/main" val="2999592615"/>
              </p:ext>
            </p:extLst>
          </p:nvPr>
        </p:nvGraphicFramePr>
        <p:xfrm>
          <a:off x="762000" y="2233200"/>
          <a:ext cx="10668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72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24000"/>
            <a:ext cx="9811596" cy="504000"/>
          </a:xfrm>
        </p:spPr>
        <p:txBody>
          <a:bodyPr/>
          <a:lstStyle/>
          <a:p>
            <a:r>
              <a:rPr lang="en-US" dirty="0"/>
              <a:t>HIV prevalence among men who have sex with men by age group, IBBS results, 2010-2018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200" kern="0" dirty="0">
                <a:solidFill>
                  <a:scrgbClr r="0" g="0" b="0"/>
                </a:solidFill>
                <a:latin typeface="Arial" pitchFamily="34" charset="0"/>
                <a:cs typeface="Arial" pitchFamily="34" charset="0"/>
              </a:rPr>
              <a:t>NOTE: 12 sentinel provinces were surveyed in 2010 and 2012, 5 sentinel provinces in 2014 and 4 provinces in 2016 and 2018 </a:t>
            </a:r>
          </a:p>
        </p:txBody>
      </p:sp>
      <p:graphicFrame>
        <p:nvGraphicFramePr>
          <p:cNvPr id="9" name="Chart 8">
            <a:extLst>
              <a:ext uri="{FF2B5EF4-FFF2-40B4-BE49-F238E27FC236}">
                <a16:creationId xmlns:a16="http://schemas.microsoft.com/office/drawing/2014/main" id="{832D0CF9-3B52-4A74-A6F4-E3A3368BD999}"/>
              </a:ext>
            </a:extLst>
          </p:cNvPr>
          <p:cNvGraphicFramePr>
            <a:graphicFrameLocks/>
          </p:cNvGraphicFramePr>
          <p:nvPr>
            <p:extLst>
              <p:ext uri="{D42A27DB-BD31-4B8C-83A1-F6EECF244321}">
                <p14:modId xmlns:p14="http://schemas.microsoft.com/office/powerpoint/2010/main" val="3295187665"/>
              </p:ext>
            </p:extLst>
          </p:nvPr>
        </p:nvGraphicFramePr>
        <p:xfrm>
          <a:off x="762000" y="2667000"/>
          <a:ext cx="10668000" cy="3233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40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0"/>
            <a:ext cx="10439397" cy="504000"/>
          </a:xfrm>
        </p:spPr>
        <p:txBody>
          <a:bodyPr/>
          <a:lstStyle/>
          <a:p>
            <a:r>
              <a:rPr lang="en-US" dirty="0"/>
              <a:t>HIV prevalence among male sex workers by age group, IBBS results, 2012-2018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14</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150000"/>
              </a:lnSpc>
              <a:defRPr/>
            </a:pPr>
            <a:r>
              <a:rPr lang="en-US" sz="1200" kern="0" dirty="0">
                <a:solidFill>
                  <a:scrgbClr r="0" g="0" b="0"/>
                </a:solidFill>
                <a:latin typeface="Arial" pitchFamily="34" charset="0"/>
                <a:cs typeface="Arial" pitchFamily="34" charset="0"/>
              </a:rPr>
              <a:t>NOTE: 5 provinces were surveyed in 2012 and 2014, and 4 provinces in 2016 and 2018</a:t>
            </a:r>
          </a:p>
        </p:txBody>
      </p:sp>
      <p:graphicFrame>
        <p:nvGraphicFramePr>
          <p:cNvPr id="8" name="Chart 7">
            <a:extLst>
              <a:ext uri="{FF2B5EF4-FFF2-40B4-BE49-F238E27FC236}">
                <a16:creationId xmlns:a16="http://schemas.microsoft.com/office/drawing/2014/main" id="{9E12723A-AA86-42D3-8163-025869D26912}"/>
              </a:ext>
            </a:extLst>
          </p:cNvPr>
          <p:cNvGraphicFramePr>
            <a:graphicFrameLocks/>
          </p:cNvGraphicFramePr>
          <p:nvPr>
            <p:extLst>
              <p:ext uri="{D42A27DB-BD31-4B8C-83A1-F6EECF244321}">
                <p14:modId xmlns:p14="http://schemas.microsoft.com/office/powerpoint/2010/main" val="3266204779"/>
              </p:ext>
            </p:extLst>
          </p:nvPr>
        </p:nvGraphicFramePr>
        <p:xfrm>
          <a:off x="762000" y="2679065"/>
          <a:ext cx="10668000" cy="3237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021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0"/>
            <a:ext cx="10439397" cy="504000"/>
          </a:xfrm>
        </p:spPr>
        <p:txBody>
          <a:bodyPr/>
          <a:lstStyle/>
          <a:p>
            <a:r>
              <a:rPr lang="en-US" dirty="0"/>
              <a:t>HIV prevalence among transgender people by age group, IBBS results, 2012-2018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0" y="6477000"/>
            <a:ext cx="11353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anose="020B0604020202020204"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Survey (IBBS) Reports cited in </a:t>
            </a:r>
            <a:r>
              <a:rPr lang="en-US" sz="800" dirty="0">
                <a:solidFill>
                  <a:prstClr val="black"/>
                </a:solidFill>
                <a:latin typeface="Arial" panose="020B0604020202020204" pitchFamily="34" charset="0"/>
                <a:cs typeface="Arial" panose="020B0604020202020204" pitchFamily="34" charset="0"/>
              </a:rPr>
              <a:t>National AIDS Committee. (2015). Thailand Ending AIDS. Thailand AIDS Response Progress Report 2015. Reporting Period: Fiscal Year of 2014; and Thailand Global AIDS Monitoring  (GAM) Reporting</a:t>
            </a:r>
            <a:endParaRPr lang="en-US" sz="800" dirty="0">
              <a:latin typeface="Arial" pitchFamily="34" charset="0"/>
              <a:cs typeface="Arial" pitchFamily="34" charset="0"/>
            </a:endParaRPr>
          </a:p>
        </p:txBody>
      </p:sp>
      <p:sp>
        <p:nvSpPr>
          <p:cNvPr id="6" name="TextBox 1"/>
          <p:cNvSpPr txBox="1"/>
          <p:nvPr/>
        </p:nvSpPr>
        <p:spPr>
          <a:xfrm>
            <a:off x="1371600" y="5900838"/>
            <a:ext cx="9144000" cy="457200"/>
          </a:xfrm>
          <a:prstGeom prst="rect">
            <a:avLst/>
          </a:prstGeom>
          <a:noFill/>
          <a:ln w="12700" cmpd="sng">
            <a:noFill/>
            <a:prstDash val="sysDash"/>
          </a:ln>
          <a:effectLst/>
        </p:spPr>
        <p:txBody>
          <a:bodyPr wrap="square" lIns="91136" tIns="45574" rIns="91136" bIns="45574"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50000"/>
              </a:lnSpc>
              <a:defRPr/>
            </a:pPr>
            <a:r>
              <a:rPr lang="en-US" sz="1200" kern="0" dirty="0">
                <a:solidFill>
                  <a:scrgbClr r="0" g="0" b="0"/>
                </a:solidFill>
                <a:latin typeface="Arial" pitchFamily="34" charset="0"/>
                <a:cs typeface="Arial" pitchFamily="34" charset="0"/>
              </a:rPr>
              <a:t>NOTE: 9 sentinel provinces were surveyed in 2012, 5 sentinel provinces in 2014 and 4 provinces in 2016 and 2018 </a:t>
            </a:r>
          </a:p>
        </p:txBody>
      </p:sp>
      <p:graphicFrame>
        <p:nvGraphicFramePr>
          <p:cNvPr id="9" name="Chart 8">
            <a:extLst>
              <a:ext uri="{FF2B5EF4-FFF2-40B4-BE49-F238E27FC236}">
                <a16:creationId xmlns:a16="http://schemas.microsoft.com/office/drawing/2014/main" id="{5554EE29-BCD0-4FBE-A28E-D1EE5AC4AE31}"/>
              </a:ext>
            </a:extLst>
          </p:cNvPr>
          <p:cNvGraphicFramePr>
            <a:graphicFrameLocks/>
          </p:cNvGraphicFramePr>
          <p:nvPr>
            <p:extLst>
              <p:ext uri="{D42A27DB-BD31-4B8C-83A1-F6EECF244321}">
                <p14:modId xmlns:p14="http://schemas.microsoft.com/office/powerpoint/2010/main" val="392802055"/>
              </p:ext>
            </p:extLst>
          </p:nvPr>
        </p:nvGraphicFramePr>
        <p:xfrm>
          <a:off x="762000" y="2633993"/>
          <a:ext cx="10668000" cy="3237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14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2522"/>
            <a:ext cx="11277600" cy="504000"/>
          </a:xfrm>
        </p:spPr>
        <p:txBody>
          <a:bodyPr/>
          <a:lstStyle/>
          <a:p>
            <a:r>
              <a:rPr lang="en-US" dirty="0"/>
              <a:t>HIV prevalence among key populations, national and select cities, 2014-2019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16</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4965" y="6535477"/>
            <a:ext cx="88392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a:t>
            </a:r>
          </a:p>
        </p:txBody>
      </p:sp>
      <p:sp>
        <p:nvSpPr>
          <p:cNvPr id="32" name="TextBox 92">
            <a:extLst>
              <a:ext uri="{FF2B5EF4-FFF2-40B4-BE49-F238E27FC236}">
                <a16:creationId xmlns:a16="http://schemas.microsoft.com/office/drawing/2014/main" id="{612E9325-0FBA-4263-95CF-72998F0A60FB}"/>
              </a:ext>
            </a:extLst>
          </p:cNvPr>
          <p:cNvSpPr txBox="1"/>
          <p:nvPr/>
        </p:nvSpPr>
        <p:spPr>
          <a:xfrm>
            <a:off x="3896620" y="6184709"/>
            <a:ext cx="5453123" cy="338259"/>
          </a:xfrm>
          <a:prstGeom prst="rect">
            <a:avLst/>
          </a:prstGeom>
          <a:noFill/>
          <a:ln>
            <a:noFill/>
          </a:ln>
          <a:effectLst/>
        </p:spPr>
        <p:txBody>
          <a:bodyPr wrap="none" lIns="91136" tIns="45574" rIns="91136" bIns="45574"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GB" sz="800" kern="0" dirty="0">
                <a:solidFill>
                  <a:sysClr val="windowText" lastClr="000000"/>
                </a:solidFill>
                <a:latin typeface="Arial" panose="020B0604020202020204" pitchFamily="34" charset="0"/>
                <a:cs typeface="Arial" panose="020B0604020202020204" pitchFamily="34" charset="0"/>
              </a:rPr>
              <a:t>*Bangkok, Chiang Mai, Chonburi, and Phuket;     **Bangkok, Chiang Mai, and Phuket</a:t>
            </a:r>
          </a:p>
          <a:p>
            <a:pPr>
              <a:defRPr/>
            </a:pPr>
            <a:r>
              <a:rPr lang="en-GB" sz="800" kern="0" dirty="0">
                <a:solidFill>
                  <a:sysClr val="windowText" lastClr="000000"/>
                </a:solidFill>
                <a:latin typeface="Arial" panose="020B0604020202020204" pitchFamily="34" charset="0"/>
                <a:cs typeface="Arial" panose="020B0604020202020204" pitchFamily="34" charset="0"/>
              </a:rPr>
              <a:t>*** non venue-based FSW (Chiang Mai, Chonburi, Nakhon Ratchasima, Prachuap Khiri Khan, Phuket and Bangkok)</a:t>
            </a:r>
          </a:p>
        </p:txBody>
      </p:sp>
      <p:graphicFrame>
        <p:nvGraphicFramePr>
          <p:cNvPr id="17" name="Chart 16">
            <a:extLst>
              <a:ext uri="{FF2B5EF4-FFF2-40B4-BE49-F238E27FC236}">
                <a16:creationId xmlns:a16="http://schemas.microsoft.com/office/drawing/2014/main" id="{A914C45A-697E-41B1-935F-066DF8876173}"/>
              </a:ext>
            </a:extLst>
          </p:cNvPr>
          <p:cNvGraphicFramePr/>
          <p:nvPr>
            <p:extLst>
              <p:ext uri="{D42A27DB-BD31-4B8C-83A1-F6EECF244321}">
                <p14:modId xmlns:p14="http://schemas.microsoft.com/office/powerpoint/2010/main" val="2042506097"/>
              </p:ext>
            </p:extLst>
          </p:nvPr>
        </p:nvGraphicFramePr>
        <p:xfrm>
          <a:off x="5250573" y="2354788"/>
          <a:ext cx="2973369" cy="8795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9C1BF9FD-40EF-4360-BF2D-68721715FB39}"/>
              </a:ext>
            </a:extLst>
          </p:cNvPr>
          <p:cNvGraphicFramePr>
            <a:graphicFrameLocks/>
          </p:cNvGraphicFramePr>
          <p:nvPr>
            <p:extLst>
              <p:ext uri="{D42A27DB-BD31-4B8C-83A1-F6EECF244321}">
                <p14:modId xmlns:p14="http://schemas.microsoft.com/office/powerpoint/2010/main" val="1608565739"/>
              </p:ext>
            </p:extLst>
          </p:nvPr>
        </p:nvGraphicFramePr>
        <p:xfrm>
          <a:off x="5250573" y="3318554"/>
          <a:ext cx="2973370" cy="8795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39CF6936-AD76-47AA-89D6-A3D0F266F057}"/>
              </a:ext>
            </a:extLst>
          </p:cNvPr>
          <p:cNvGraphicFramePr>
            <a:graphicFrameLocks/>
          </p:cNvGraphicFramePr>
          <p:nvPr>
            <p:extLst>
              <p:ext uri="{D42A27DB-BD31-4B8C-83A1-F6EECF244321}">
                <p14:modId xmlns:p14="http://schemas.microsoft.com/office/powerpoint/2010/main" val="3109101926"/>
              </p:ext>
            </p:extLst>
          </p:nvPr>
        </p:nvGraphicFramePr>
        <p:xfrm>
          <a:off x="5250573" y="4310252"/>
          <a:ext cx="2973370" cy="879554"/>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43">
            <a:extLst>
              <a:ext uri="{FF2B5EF4-FFF2-40B4-BE49-F238E27FC236}">
                <a16:creationId xmlns:a16="http://schemas.microsoft.com/office/drawing/2014/main" id="{C22098A2-B1FF-4823-BC7B-6DD973C4B23A}"/>
              </a:ext>
            </a:extLst>
          </p:cNvPr>
          <p:cNvSpPr txBox="1"/>
          <p:nvPr/>
        </p:nvSpPr>
        <p:spPr>
          <a:xfrm>
            <a:off x="3896621" y="4437539"/>
            <a:ext cx="1512624" cy="62490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a:solidFill>
                  <a:sysClr val="windowText" lastClr="000000"/>
                </a:solidFill>
                <a:latin typeface="Arial Narrow" panose="020B0606020202030204" pitchFamily="34" charset="0"/>
                <a:cs typeface="Arial" pitchFamily="34" charset="0"/>
              </a:rPr>
              <a:t>PEOPLE WHO</a:t>
            </a:r>
          </a:p>
          <a:p>
            <a:pPr>
              <a:defRPr/>
            </a:pPr>
            <a:r>
              <a:rPr lang="en-GB" sz="1200" kern="0">
                <a:solidFill>
                  <a:sysClr val="windowText" lastClr="000000"/>
                </a:solidFill>
                <a:latin typeface="Arial Narrow" panose="020B0606020202030204" pitchFamily="34" charset="0"/>
                <a:cs typeface="Arial" pitchFamily="34" charset="0"/>
              </a:rPr>
              <a:t>INJECT DRUGS (2014)</a:t>
            </a:r>
          </a:p>
        </p:txBody>
      </p:sp>
      <p:sp>
        <p:nvSpPr>
          <p:cNvPr id="22" name="TextBox 44">
            <a:extLst>
              <a:ext uri="{FF2B5EF4-FFF2-40B4-BE49-F238E27FC236}">
                <a16:creationId xmlns:a16="http://schemas.microsoft.com/office/drawing/2014/main" id="{BE4E6FA1-5B96-4C58-9F36-3E1BD054F27E}"/>
              </a:ext>
            </a:extLst>
          </p:cNvPr>
          <p:cNvSpPr txBox="1"/>
          <p:nvPr/>
        </p:nvSpPr>
        <p:spPr>
          <a:xfrm>
            <a:off x="3896620" y="3555284"/>
            <a:ext cx="1481496" cy="461665"/>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a:solidFill>
                  <a:sysClr val="windowText" lastClr="000000"/>
                </a:solidFill>
                <a:latin typeface="Arial Narrow" panose="020B0606020202030204" pitchFamily="34" charset="0"/>
                <a:cs typeface="Arial" pitchFamily="34" charset="0"/>
              </a:rPr>
              <a:t>MEN WHO HAVE SEX</a:t>
            </a:r>
          </a:p>
          <a:p>
            <a:pPr>
              <a:defRPr/>
            </a:pPr>
            <a:r>
              <a:rPr lang="en-GB" sz="1200" kern="0">
                <a:solidFill>
                  <a:sysClr val="windowText" lastClr="000000"/>
                </a:solidFill>
                <a:latin typeface="Arial Narrow" panose="020B0606020202030204" pitchFamily="34" charset="0"/>
                <a:cs typeface="Arial" pitchFamily="34" charset="0"/>
              </a:rPr>
              <a:t>WITH MEN (2018)</a:t>
            </a:r>
          </a:p>
        </p:txBody>
      </p:sp>
      <p:sp>
        <p:nvSpPr>
          <p:cNvPr id="23" name="TextBox 45">
            <a:extLst>
              <a:ext uri="{FF2B5EF4-FFF2-40B4-BE49-F238E27FC236}">
                <a16:creationId xmlns:a16="http://schemas.microsoft.com/office/drawing/2014/main" id="{3C94FDBD-A208-4EDD-B0FC-91BEA18A4CE7}"/>
              </a:ext>
            </a:extLst>
          </p:cNvPr>
          <p:cNvSpPr txBox="1"/>
          <p:nvPr/>
        </p:nvSpPr>
        <p:spPr>
          <a:xfrm>
            <a:off x="3896620" y="2545572"/>
            <a:ext cx="1644678" cy="461665"/>
          </a:xfrm>
          <a:prstGeom prst="rect">
            <a:avLst/>
          </a:prstGeom>
          <a:noFill/>
          <a:ln>
            <a:noFill/>
          </a:ln>
          <a:effectLst/>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a:solidFill>
                  <a:sysClr val="windowText" lastClr="000000"/>
                </a:solidFill>
                <a:latin typeface="Arial Narrow" panose="020B0606020202030204" pitchFamily="34" charset="0"/>
                <a:cs typeface="Arial" pitchFamily="34" charset="0"/>
              </a:rPr>
              <a:t>TRANSGENDER PEOPLE (2018)</a:t>
            </a:r>
          </a:p>
        </p:txBody>
      </p:sp>
      <p:sp>
        <p:nvSpPr>
          <p:cNvPr id="24" name="TextBox 46">
            <a:extLst>
              <a:ext uri="{FF2B5EF4-FFF2-40B4-BE49-F238E27FC236}">
                <a16:creationId xmlns:a16="http://schemas.microsoft.com/office/drawing/2014/main" id="{58094ED8-FE16-433D-92EF-A4283F9CADA6}"/>
              </a:ext>
            </a:extLst>
          </p:cNvPr>
          <p:cNvSpPr txBox="1"/>
          <p:nvPr/>
        </p:nvSpPr>
        <p:spPr>
          <a:xfrm>
            <a:off x="3896620" y="5478046"/>
            <a:ext cx="1416585" cy="57224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dirty="0">
                <a:solidFill>
                  <a:sysClr val="windowText" lastClr="000000"/>
                </a:solidFill>
                <a:latin typeface="Arial Narrow" panose="020B0606020202030204" pitchFamily="34" charset="0"/>
                <a:cs typeface="Arial" pitchFamily="34" charset="0"/>
              </a:rPr>
              <a:t>FEMALE</a:t>
            </a:r>
          </a:p>
          <a:p>
            <a:pPr>
              <a:defRPr/>
            </a:pPr>
            <a:r>
              <a:rPr lang="en-GB" sz="1200" kern="0" dirty="0">
                <a:solidFill>
                  <a:sysClr val="windowText" lastClr="000000"/>
                </a:solidFill>
                <a:latin typeface="Arial Narrow" panose="020B0606020202030204" pitchFamily="34" charset="0"/>
                <a:cs typeface="Arial" pitchFamily="34" charset="0"/>
              </a:rPr>
              <a:t>SEX WORKERS (2019) ***</a:t>
            </a:r>
          </a:p>
        </p:txBody>
      </p:sp>
      <p:graphicFrame>
        <p:nvGraphicFramePr>
          <p:cNvPr id="15" name="Chart 14">
            <a:extLst>
              <a:ext uri="{FF2B5EF4-FFF2-40B4-BE49-F238E27FC236}">
                <a16:creationId xmlns:a16="http://schemas.microsoft.com/office/drawing/2014/main" id="{2BA70E32-9EC6-44F9-A119-B2A73341CBBA}"/>
              </a:ext>
            </a:extLst>
          </p:cNvPr>
          <p:cNvGraphicFramePr>
            <a:graphicFrameLocks/>
          </p:cNvGraphicFramePr>
          <p:nvPr>
            <p:extLst>
              <p:ext uri="{D42A27DB-BD31-4B8C-83A1-F6EECF244321}">
                <p14:modId xmlns:p14="http://schemas.microsoft.com/office/powerpoint/2010/main" val="3825553510"/>
              </p:ext>
            </p:extLst>
          </p:nvPr>
        </p:nvGraphicFramePr>
        <p:xfrm>
          <a:off x="5250573" y="5296995"/>
          <a:ext cx="2973370" cy="87955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2961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2522"/>
            <a:ext cx="11277600" cy="504000"/>
          </a:xfrm>
        </p:spPr>
        <p:txBody>
          <a:bodyPr/>
          <a:lstStyle/>
          <a:p>
            <a:r>
              <a:rPr lang="en-US" dirty="0"/>
              <a:t>HIV prevalence among key populations, national and select cities, 2017-2018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17</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4965" y="6535477"/>
            <a:ext cx="88392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a:t>
            </a:r>
          </a:p>
        </p:txBody>
      </p:sp>
      <p:graphicFrame>
        <p:nvGraphicFramePr>
          <p:cNvPr id="14" name="Chart 13">
            <a:extLst>
              <a:ext uri="{FF2B5EF4-FFF2-40B4-BE49-F238E27FC236}">
                <a16:creationId xmlns:a16="http://schemas.microsoft.com/office/drawing/2014/main" id="{A0633168-5B40-4646-B6B4-29472023E1BD}"/>
              </a:ext>
            </a:extLst>
          </p:cNvPr>
          <p:cNvGraphicFramePr>
            <a:graphicFrameLocks/>
          </p:cNvGraphicFramePr>
          <p:nvPr>
            <p:extLst>
              <p:ext uri="{D42A27DB-BD31-4B8C-83A1-F6EECF244321}">
                <p14:modId xmlns:p14="http://schemas.microsoft.com/office/powerpoint/2010/main" val="3885210786"/>
              </p:ext>
            </p:extLst>
          </p:nvPr>
        </p:nvGraphicFramePr>
        <p:xfrm>
          <a:off x="723900" y="2026522"/>
          <a:ext cx="10744200" cy="44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71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71612"/>
            <a:ext cx="11508323" cy="504000"/>
          </a:xfrm>
        </p:spPr>
        <p:txBody>
          <a:bodyPr/>
          <a:lstStyle/>
          <a:p>
            <a:r>
              <a:rPr lang="en-US" dirty="0"/>
              <a:t>Chlamydia and Gonorrhea prevalence among FSW in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18</a:t>
            </a:fld>
            <a:endParaRPr lang="th-TH" dirty="0">
              <a:solidFill>
                <a:prstClr val="black">
                  <a:tint val="75000"/>
                </a:prstClr>
              </a:solidFill>
            </a:endParaRPr>
          </a:p>
        </p:txBody>
      </p:sp>
      <p:sp>
        <p:nvSpPr>
          <p:cNvPr id="7" name="TextBox 1"/>
          <p:cNvSpPr txBox="1"/>
          <p:nvPr/>
        </p:nvSpPr>
        <p:spPr>
          <a:xfrm>
            <a:off x="226475" y="6601147"/>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Ministry of Public Health. (2014). IBBS among SW by using RDS, Bangkok. Presentation on April 4, 2014.</a:t>
            </a:r>
          </a:p>
        </p:txBody>
      </p:sp>
      <p:graphicFrame>
        <p:nvGraphicFramePr>
          <p:cNvPr id="8" name="Chart 7"/>
          <p:cNvGraphicFramePr>
            <a:graphicFrameLocks/>
          </p:cNvGraphicFramePr>
          <p:nvPr>
            <p:extLst>
              <p:ext uri="{D42A27DB-BD31-4B8C-83A1-F6EECF244321}">
                <p14:modId xmlns:p14="http://schemas.microsoft.com/office/powerpoint/2010/main" val="3066686965"/>
              </p:ext>
            </p:extLst>
          </p:nvPr>
        </p:nvGraphicFramePr>
        <p:xfrm>
          <a:off x="2895600" y="2819400"/>
          <a:ext cx="6096000"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729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1978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a:defRPr sz="2800">
                <a:solidFill>
                  <a:schemeClr val="tx1"/>
                </a:solidFill>
                <a:latin typeface="Cordia New" pitchFamily="34" charset="0"/>
                <a:ea typeface="ＭＳ Ｐゴシック" charset="-128"/>
              </a:defRPr>
            </a:lvl1pPr>
            <a:lvl2pPr marL="740529" indent="-284804">
              <a:defRPr sz="2800">
                <a:solidFill>
                  <a:schemeClr val="tx1"/>
                </a:solidFill>
                <a:latin typeface="Cordia New" pitchFamily="34" charset="0"/>
                <a:ea typeface="ＭＳ Ｐゴシック" charset="-128"/>
              </a:defRPr>
            </a:lvl2pPr>
            <a:lvl3pPr marL="1139270" indent="-227864">
              <a:defRPr sz="2800">
                <a:solidFill>
                  <a:schemeClr val="tx1"/>
                </a:solidFill>
                <a:latin typeface="Cordia New" pitchFamily="34" charset="0"/>
                <a:ea typeface="ＭＳ Ｐゴシック" charset="-128"/>
              </a:defRPr>
            </a:lvl3pPr>
            <a:lvl4pPr marL="1594957" indent="-227864">
              <a:defRPr sz="2800">
                <a:solidFill>
                  <a:schemeClr val="tx1"/>
                </a:solidFill>
                <a:latin typeface="Cordia New" pitchFamily="34" charset="0"/>
                <a:ea typeface="ＭＳ Ｐゴシック" charset="-128"/>
              </a:defRPr>
            </a:lvl4pPr>
            <a:lvl5pPr marL="2050671" indent="-227864">
              <a:defRPr sz="2800">
                <a:solidFill>
                  <a:schemeClr val="tx1"/>
                </a:solidFill>
                <a:latin typeface="Cordia New" pitchFamily="34" charset="0"/>
                <a:ea typeface="ＭＳ Ｐゴシック" charset="-128"/>
              </a:defRPr>
            </a:lvl5pPr>
            <a:lvl6pPr marL="2506397" indent="-227864" fontAlgn="base">
              <a:spcBef>
                <a:spcPct val="0"/>
              </a:spcBef>
              <a:spcAft>
                <a:spcPct val="0"/>
              </a:spcAft>
              <a:defRPr sz="2800">
                <a:solidFill>
                  <a:schemeClr val="tx1"/>
                </a:solidFill>
                <a:latin typeface="Cordia New" pitchFamily="34" charset="0"/>
                <a:ea typeface="ＭＳ Ｐゴシック" charset="-128"/>
              </a:defRPr>
            </a:lvl6pPr>
            <a:lvl7pPr marL="2962107" indent="-227864" fontAlgn="base">
              <a:spcBef>
                <a:spcPct val="0"/>
              </a:spcBef>
              <a:spcAft>
                <a:spcPct val="0"/>
              </a:spcAft>
              <a:defRPr sz="2800">
                <a:solidFill>
                  <a:schemeClr val="tx1"/>
                </a:solidFill>
                <a:latin typeface="Cordia New" pitchFamily="34" charset="0"/>
                <a:ea typeface="ＭＳ Ｐゴシック" charset="-128"/>
              </a:defRPr>
            </a:lvl7pPr>
            <a:lvl8pPr marL="3417784" indent="-227864" fontAlgn="base">
              <a:spcBef>
                <a:spcPct val="0"/>
              </a:spcBef>
              <a:spcAft>
                <a:spcPct val="0"/>
              </a:spcAft>
              <a:defRPr sz="2800">
                <a:solidFill>
                  <a:schemeClr val="tx1"/>
                </a:solidFill>
                <a:latin typeface="Cordia New" pitchFamily="34" charset="0"/>
                <a:ea typeface="ＭＳ Ｐゴシック" charset="-128"/>
              </a:defRPr>
            </a:lvl8pPr>
            <a:lvl9pPr marL="3873477" indent="-227864" fontAlgn="base">
              <a:spcBef>
                <a:spcPct val="0"/>
              </a:spcBef>
              <a:spcAft>
                <a:spcPct val="0"/>
              </a:spcAft>
              <a:defRPr sz="2800">
                <a:solidFill>
                  <a:schemeClr val="tx1"/>
                </a:solidFill>
                <a:latin typeface="Cordia New" pitchFamily="34" charset="0"/>
                <a:ea typeface="ＭＳ Ｐゴシック" charset="-128"/>
              </a:defRPr>
            </a:lvl9pPr>
          </a:lstStyle>
          <a:p>
            <a:fld id="{0F71518E-623C-4E6A-9747-B2021CBB7935}" type="slidenum">
              <a:rPr lang="th-TH" sz="1200">
                <a:solidFill>
                  <a:srgbClr val="898989"/>
                </a:solidFill>
              </a:rPr>
              <a:pPr/>
              <a:t>2</a:t>
            </a:fld>
            <a:endParaRPr lang="th-TH" sz="1200">
              <a:solidFill>
                <a:srgbClr val="898989"/>
              </a:solidFill>
            </a:endParaRPr>
          </a:p>
        </p:txBody>
      </p:sp>
      <p:sp>
        <p:nvSpPr>
          <p:cNvPr id="55298" name="Subtitle 4"/>
          <p:cNvSpPr>
            <a:spLocks noGrp="1"/>
          </p:cNvSpPr>
          <p:nvPr>
            <p:ph type="subTitle" idx="1"/>
          </p:nvPr>
        </p:nvSpPr>
        <p:spPr bwMode="auto">
          <a:xfrm>
            <a:off x="515936" y="2581275"/>
            <a:ext cx="8077200" cy="305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rmAutofit/>
          </a:bodyPr>
          <a:lstStyle/>
          <a:p>
            <a:pPr fontAlgn="base">
              <a:spcAft>
                <a:spcPct val="0"/>
              </a:spcAft>
            </a:pPr>
            <a:r>
              <a:rPr lang="en-US" dirty="0">
                <a:latin typeface="Arial" pitchFamily="34" charset="0"/>
                <a:hlinkClick r:id="rId2" action="ppaction://hlinksldjump"/>
              </a:rPr>
              <a:t>Basic socio-demographic indicators</a:t>
            </a:r>
            <a:endParaRPr lang="en-US" dirty="0">
              <a:latin typeface="Arial" pitchFamily="34" charset="0"/>
            </a:endParaRPr>
          </a:p>
          <a:p>
            <a:pPr fontAlgn="base">
              <a:spcAft>
                <a:spcPct val="0"/>
              </a:spcAft>
            </a:pPr>
            <a:r>
              <a:rPr lang="en-US" dirty="0">
                <a:latin typeface="Arial" pitchFamily="34" charset="0"/>
                <a:hlinkClick r:id="rId3" action="ppaction://hlinksldjump"/>
              </a:rPr>
              <a:t>HIV prevalence and epidemiological status </a:t>
            </a:r>
            <a:endParaRPr lang="en-US" dirty="0">
              <a:latin typeface="Arial" pitchFamily="34" charset="0"/>
            </a:endParaRPr>
          </a:p>
          <a:p>
            <a:pPr fontAlgn="base">
              <a:spcAft>
                <a:spcPct val="0"/>
              </a:spcAft>
            </a:pPr>
            <a:r>
              <a:rPr lang="en-US" dirty="0">
                <a:latin typeface="Arial" pitchFamily="34" charset="0"/>
                <a:hlinkClick r:id="rId4" action="ppaction://hlinksldjump"/>
              </a:rPr>
              <a:t>Risk behaviors</a:t>
            </a:r>
            <a:endParaRPr lang="en-US" dirty="0">
              <a:latin typeface="Arial" pitchFamily="34" charset="0"/>
            </a:endParaRPr>
          </a:p>
          <a:p>
            <a:pPr fontAlgn="base">
              <a:spcAft>
                <a:spcPct val="0"/>
              </a:spcAft>
            </a:pPr>
            <a:r>
              <a:rPr lang="en-US" dirty="0">
                <a:latin typeface="Arial" pitchFamily="34" charset="0"/>
                <a:hlinkClick r:id="rId5" action="ppaction://hlinksldjump"/>
              </a:rPr>
              <a:t>HIV expenditure</a:t>
            </a:r>
            <a:endParaRPr lang="en-US" dirty="0">
              <a:latin typeface="Arial" pitchFamily="34" charset="0"/>
            </a:endParaRPr>
          </a:p>
          <a:p>
            <a:pPr fontAlgn="base">
              <a:spcAft>
                <a:spcPct val="0"/>
              </a:spcAft>
            </a:pPr>
            <a:r>
              <a:rPr lang="en-US" dirty="0">
                <a:latin typeface="Arial" pitchFamily="34" charset="0"/>
                <a:hlinkClick r:id="rId6" action="ppaction://hlinksldjump"/>
              </a:rPr>
              <a:t>Vulnerability and HIV knowledge </a:t>
            </a:r>
            <a:endParaRPr lang="en-US" dirty="0">
              <a:latin typeface="Arial" pitchFamily="34" charset="0"/>
            </a:endParaRPr>
          </a:p>
          <a:p>
            <a:pPr fontAlgn="base">
              <a:spcAft>
                <a:spcPct val="0"/>
              </a:spcAft>
            </a:pPr>
            <a:r>
              <a:rPr lang="en-US" dirty="0">
                <a:latin typeface="Arial" pitchFamily="34" charset="0"/>
                <a:hlinkClick r:id="rId7" action="ppaction://hlinksldjump"/>
              </a:rPr>
              <a:t>National response </a:t>
            </a:r>
            <a:endParaRPr lang="en-US" dirty="0">
              <a:latin typeface="Arial" pitchFamily="34" charset="0"/>
            </a:endParaRPr>
          </a:p>
        </p:txBody>
      </p:sp>
      <p:sp>
        <p:nvSpPr>
          <p:cNvPr id="55299" name="Title 3"/>
          <p:cNvSpPr>
            <a:spLocks noGrp="1"/>
          </p:cNvSpPr>
          <p:nvPr>
            <p:ph type="title"/>
          </p:nvPr>
        </p:nvSpPr>
        <p:spPr bwMode="auto">
          <a:xfrm>
            <a:off x="228600" y="1638299"/>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r>
              <a:rPr lang="en-US">
                <a:latin typeface="Arial" pitchFamily="34" charset="0"/>
              </a:rPr>
              <a:t>CONTENT</a:t>
            </a:r>
            <a:endParaRPr lang="th-TH"/>
          </a:p>
        </p:txBody>
      </p:sp>
    </p:spTree>
    <p:extLst>
      <p:ext uri="{BB962C8B-B14F-4D97-AF65-F5344CB8AC3E}">
        <p14:creationId xmlns:p14="http://schemas.microsoft.com/office/powerpoint/2010/main" val="169836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4171342-D94D-409F-B92B-C14C8C89AAA1}"/>
              </a:ext>
            </a:extLst>
          </p:cNvPr>
          <p:cNvGraphicFramePr>
            <a:graphicFrameLocks/>
          </p:cNvGraphicFramePr>
          <p:nvPr>
            <p:extLst>
              <p:ext uri="{D42A27DB-BD31-4B8C-83A1-F6EECF244321}">
                <p14:modId xmlns:p14="http://schemas.microsoft.com/office/powerpoint/2010/main" val="3954402668"/>
              </p:ext>
            </p:extLst>
          </p:nvPr>
        </p:nvGraphicFramePr>
        <p:xfrm>
          <a:off x="1104900" y="2071022"/>
          <a:ext cx="9982200" cy="41227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599" y="1519050"/>
            <a:ext cx="11887201" cy="838200"/>
          </a:xfrm>
        </p:spPr>
        <p:txBody>
          <a:bodyPr/>
          <a:lstStyle/>
          <a:p>
            <a:r>
              <a:rPr lang="en-US" dirty="0"/>
              <a:t>Proportion of key populations who reported condom use at last sex, 2006 - 2019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76200" y="6248498"/>
            <a:ext cx="11125200" cy="609601"/>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1.National AIDS Prevention and Alleviation Committee Thailand. (2008). UNGASS Country Progress Report: Thailand;  2. National AIDS Prevention and Alleviation Committee Thailand. (2010). UNGASS Country Progress Report: Thailand;  3. Bureau of Epidemiology, Thailand. (2010). Integrated Biological and Behavioral Surveillance Survey (IBBS) Men who have Sex with Men 2010 (in Thai); 4. National AIDS Committee. (2015). Thailand Ending AIDS. Thailand AIDS Response Progress Report 2015. Reporting Period: Fiscal Year of 2014.; 5. </a:t>
            </a:r>
            <a:r>
              <a:rPr lang="en-US" sz="800" dirty="0">
                <a:solidFill>
                  <a:prstClr val="black"/>
                </a:solidFill>
                <a:hlinkClick r:id="rId5"/>
              </a:rPr>
              <a:t>www.aidsinfoonline.org</a:t>
            </a:r>
            <a:r>
              <a:rPr lang="en-US" sz="800" dirty="0">
                <a:solidFill>
                  <a:prstClr val="black"/>
                </a:solidFill>
              </a:rPr>
              <a:t>; and 6. Thailand Global AIDS Monitoring  (GAM) Reporting</a:t>
            </a:r>
            <a:endParaRPr lang="en-GB" sz="800" dirty="0"/>
          </a:p>
          <a:p>
            <a:endParaRPr lang="en-US" sz="800" dirty="0">
              <a:latin typeface="Arial" pitchFamily="34" charset="0"/>
              <a:cs typeface="Arial" pitchFamily="34" charset="0"/>
            </a:endParaRPr>
          </a:p>
        </p:txBody>
      </p:sp>
      <p:sp>
        <p:nvSpPr>
          <p:cNvPr id="8" name="TextBox 7"/>
          <p:cNvSpPr txBox="1"/>
          <p:nvPr/>
        </p:nvSpPr>
        <p:spPr>
          <a:xfrm>
            <a:off x="685800" y="2082431"/>
            <a:ext cx="762000" cy="307482"/>
          </a:xfrm>
          <a:prstGeom prst="rect">
            <a:avLst/>
          </a:prstGeom>
          <a:noFill/>
        </p:spPr>
        <p:txBody>
          <a:bodyPr wrap="square" lIns="91136" tIns="45574" rIns="91136" bIns="45574" rtlCol="0">
            <a:spAutoFit/>
          </a:bodyPr>
          <a:lstStyle/>
          <a:p>
            <a:r>
              <a:rPr lang="en-US" sz="1400" b="1" dirty="0">
                <a:latin typeface="Arial" panose="020B0604020202020204" pitchFamily="34" charset="0"/>
                <a:cs typeface="Arial" panose="020B0604020202020204" pitchFamily="34" charset="0"/>
              </a:rPr>
              <a:t>100 </a:t>
            </a:r>
            <a:r>
              <a:rPr lang="en-US" sz="1200" b="1"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77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19050"/>
            <a:ext cx="11887201" cy="838200"/>
          </a:xfrm>
        </p:spPr>
        <p:txBody>
          <a:bodyPr/>
          <a:lstStyle/>
          <a:p>
            <a:r>
              <a:rPr lang="en-US" dirty="0"/>
              <a:t>Proportion of key populations who reported condom use at last sex, by province,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76200" y="6558247"/>
            <a:ext cx="10820400" cy="22850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Integrated Biological and Behavioral Surveillance Surveys and Global AIDS Monitoring (GAM)</a:t>
            </a:r>
            <a:endParaRPr lang="en-GB" sz="800" dirty="0"/>
          </a:p>
          <a:p>
            <a:endParaRPr lang="en-US" sz="800" dirty="0">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EC8B0C7D-C997-4AD0-9D57-F3DABA54EE78}"/>
              </a:ext>
            </a:extLst>
          </p:cNvPr>
          <p:cNvGraphicFramePr>
            <a:graphicFrameLocks noGrp="1"/>
          </p:cNvGraphicFramePr>
          <p:nvPr>
            <p:extLst>
              <p:ext uri="{D42A27DB-BD31-4B8C-83A1-F6EECF244321}">
                <p14:modId xmlns:p14="http://schemas.microsoft.com/office/powerpoint/2010/main" val="139608732"/>
              </p:ext>
            </p:extLst>
          </p:nvPr>
        </p:nvGraphicFramePr>
        <p:xfrm>
          <a:off x="1752600" y="2286000"/>
          <a:ext cx="8686800" cy="4072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413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058400" cy="504000"/>
          </a:xfrm>
        </p:spPr>
        <p:txBody>
          <a:bodyPr/>
          <a:lstStyle/>
          <a:p>
            <a:r>
              <a:rPr lang="en-US" dirty="0"/>
              <a:t>Proportion of FSW who reported condom use with clients,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22</a:t>
            </a:fld>
            <a:endParaRPr lang="th-TH" dirty="0">
              <a:solidFill>
                <a:prstClr val="black">
                  <a:tint val="75000"/>
                </a:prstClr>
              </a:solidFill>
            </a:endParaRPr>
          </a:p>
        </p:txBody>
      </p:sp>
      <p:sp>
        <p:nvSpPr>
          <p:cNvPr id="7" name="TextBox 1"/>
          <p:cNvSpPr txBox="1"/>
          <p:nvPr/>
        </p:nvSpPr>
        <p:spPr>
          <a:xfrm>
            <a:off x="140677" y="6562539"/>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6" name="Chart 5"/>
          <p:cNvGraphicFramePr>
            <a:graphicFrameLocks/>
          </p:cNvGraphicFramePr>
          <p:nvPr>
            <p:extLst>
              <p:ext uri="{D42A27DB-BD31-4B8C-83A1-F6EECF244321}">
                <p14:modId xmlns:p14="http://schemas.microsoft.com/office/powerpoint/2010/main" val="2384790199"/>
              </p:ext>
            </p:extLst>
          </p:nvPr>
        </p:nvGraphicFramePr>
        <p:xfrm>
          <a:off x="2667000" y="2438400"/>
          <a:ext cx="64008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4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7" y="1524000"/>
            <a:ext cx="11277601" cy="504000"/>
          </a:xfrm>
        </p:spPr>
        <p:txBody>
          <a:bodyPr/>
          <a:lstStyle/>
          <a:p>
            <a:r>
              <a:rPr lang="en-US" dirty="0"/>
              <a:t>Proportion of FSW who reported condom use at last sex with different partners, 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0" y="6477098"/>
            <a:ext cx="10744200" cy="381001"/>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Bureau of Epidemiology, Ministry of Public Health. (2014). Results of the 2012 Surveillance of HIV, STIs and Associated Risk Behaviors: The Second Generation PDA-based HIV Surveillance among Venue-based FSW in 12 Selected Provinces of Thailand.</a:t>
            </a:r>
          </a:p>
        </p:txBody>
      </p:sp>
      <p:graphicFrame>
        <p:nvGraphicFramePr>
          <p:cNvPr id="6" name="Chart 5"/>
          <p:cNvGraphicFramePr>
            <a:graphicFrameLocks noGrp="1"/>
          </p:cNvGraphicFramePr>
          <p:nvPr>
            <p:extLst>
              <p:ext uri="{D42A27DB-BD31-4B8C-83A1-F6EECF244321}">
                <p14:modId xmlns:p14="http://schemas.microsoft.com/office/powerpoint/2010/main" val="3400651332"/>
              </p:ext>
            </p:extLst>
          </p:nvPr>
        </p:nvGraphicFramePr>
        <p:xfrm>
          <a:off x="1752600" y="2514630"/>
          <a:ext cx="8534400" cy="3733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475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3" y="1505903"/>
            <a:ext cx="11353801" cy="856300"/>
          </a:xfrm>
        </p:spPr>
        <p:txBody>
          <a:bodyPr/>
          <a:lstStyle/>
          <a:p>
            <a:r>
              <a:rPr lang="en-US" dirty="0"/>
              <a:t>Proportion of venue-based FSW who reported consistent condom use with different partners in the last month, 2012</a:t>
            </a:r>
            <a:br>
              <a:rPr lang="en-US" dirty="0"/>
            </a:b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24</a:t>
            </a:fld>
            <a:endParaRPr lang="th-TH" dirty="0">
              <a:solidFill>
                <a:prstClr val="black">
                  <a:tint val="75000"/>
                </a:prstClr>
              </a:solidFill>
            </a:endParaRPr>
          </a:p>
        </p:txBody>
      </p:sp>
      <p:sp>
        <p:nvSpPr>
          <p:cNvPr id="6" name="TextBox 1"/>
          <p:cNvSpPr txBox="1"/>
          <p:nvPr/>
        </p:nvSpPr>
        <p:spPr>
          <a:xfrm>
            <a:off x="228603" y="6502596"/>
            <a:ext cx="10820401" cy="431604"/>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Bureau of Epidemiology, Ministry of Public Health. (2014). Results of the 2012 Surveillance of HIV, STIs and Associated Risk Behaviors: The Second Generation PDA-based HIV Surveillance among Venue-based FSW in 12 Selected Provinces of Thailand.</a:t>
            </a:r>
          </a:p>
        </p:txBody>
      </p:sp>
      <p:graphicFrame>
        <p:nvGraphicFramePr>
          <p:cNvPr id="8" name="Chart 7"/>
          <p:cNvGraphicFramePr>
            <a:graphicFrameLocks noGrp="1"/>
          </p:cNvGraphicFramePr>
          <p:nvPr>
            <p:extLst>
              <p:ext uri="{D42A27DB-BD31-4B8C-83A1-F6EECF244321}">
                <p14:modId xmlns:p14="http://schemas.microsoft.com/office/powerpoint/2010/main" val="3681805792"/>
              </p:ext>
            </p:extLst>
          </p:nvPr>
        </p:nvGraphicFramePr>
        <p:xfrm>
          <a:off x="1752600" y="25146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750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734800" cy="504000"/>
          </a:xfrm>
        </p:spPr>
        <p:txBody>
          <a:bodyPr/>
          <a:lstStyle/>
          <a:p>
            <a:r>
              <a:rPr lang="en-US" dirty="0"/>
              <a:t>Median age at first sex work and duration of sex work among FSW in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25</a:t>
            </a:fld>
            <a:endParaRPr lang="th-TH" dirty="0">
              <a:solidFill>
                <a:prstClr val="black">
                  <a:tint val="75000"/>
                </a:prstClr>
              </a:solidFill>
            </a:endParaRPr>
          </a:p>
        </p:txBody>
      </p:sp>
      <p:sp>
        <p:nvSpPr>
          <p:cNvPr id="7" name="TextBox 1"/>
          <p:cNvSpPr txBox="1"/>
          <p:nvPr/>
        </p:nvSpPr>
        <p:spPr>
          <a:xfrm>
            <a:off x="228600" y="6519005"/>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8" name="Chart 7"/>
          <p:cNvGraphicFramePr>
            <a:graphicFrameLocks/>
          </p:cNvGraphicFramePr>
          <p:nvPr>
            <p:extLst>
              <p:ext uri="{D42A27DB-BD31-4B8C-83A1-F6EECF244321}">
                <p14:modId xmlns:p14="http://schemas.microsoft.com/office/powerpoint/2010/main" val="157422236"/>
              </p:ext>
            </p:extLst>
          </p:nvPr>
        </p:nvGraphicFramePr>
        <p:xfrm>
          <a:off x="3124200" y="2514601"/>
          <a:ext cx="5867400" cy="3871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661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24000"/>
            <a:ext cx="11277601" cy="504000"/>
          </a:xfrm>
        </p:spPr>
        <p:txBody>
          <a:bodyPr/>
          <a:lstStyle/>
          <a:p>
            <a:r>
              <a:rPr lang="en-US" dirty="0"/>
              <a:t>Median number of clients reported among FSW in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26</a:t>
            </a:fld>
            <a:endParaRPr lang="th-TH" dirty="0">
              <a:solidFill>
                <a:prstClr val="black">
                  <a:tint val="75000"/>
                </a:prstClr>
              </a:solidFill>
            </a:endParaRPr>
          </a:p>
        </p:txBody>
      </p:sp>
      <p:sp>
        <p:nvSpPr>
          <p:cNvPr id="7" name="TextBox 1"/>
          <p:cNvSpPr txBox="1"/>
          <p:nvPr/>
        </p:nvSpPr>
        <p:spPr>
          <a:xfrm>
            <a:off x="228600" y="6540501"/>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6" name="Chart 5"/>
          <p:cNvGraphicFramePr>
            <a:graphicFrameLocks/>
          </p:cNvGraphicFramePr>
          <p:nvPr>
            <p:extLst>
              <p:ext uri="{D42A27DB-BD31-4B8C-83A1-F6EECF244321}">
                <p14:modId xmlns:p14="http://schemas.microsoft.com/office/powerpoint/2010/main" val="3382898229"/>
              </p:ext>
            </p:extLst>
          </p:nvPr>
        </p:nvGraphicFramePr>
        <p:xfrm>
          <a:off x="2971800" y="2438400"/>
          <a:ext cx="61722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92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0" y="1524000"/>
            <a:ext cx="11506200" cy="504000"/>
          </a:xfrm>
        </p:spPr>
        <p:txBody>
          <a:bodyPr/>
          <a:lstStyle/>
          <a:p>
            <a:r>
              <a:rPr lang="en-US" dirty="0"/>
              <a:t>Proportion of MSM, transgender people, and male sex workers who reported consistent condom use in the last 3 months, Bangkok, 2010</a:t>
            </a: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27</a:t>
            </a:fld>
            <a:endParaRPr lang="th-TH" dirty="0">
              <a:solidFill>
                <a:prstClr val="black">
                  <a:tint val="75000"/>
                </a:prstClr>
              </a:solidFill>
            </a:endParaRPr>
          </a:p>
        </p:txBody>
      </p:sp>
      <p:sp>
        <p:nvSpPr>
          <p:cNvPr id="6" name="TextBox 1"/>
          <p:cNvSpPr txBox="1"/>
          <p:nvPr/>
        </p:nvSpPr>
        <p:spPr>
          <a:xfrm>
            <a:off x="228601" y="6461838"/>
            <a:ext cx="9220200" cy="431604"/>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Bureau of Epidemiology, Thailand. (2010). Integrated Biological and Behavioral Surveillance Survey (IBBS) Men who have Sex with Men 2010.</a:t>
            </a:r>
          </a:p>
        </p:txBody>
      </p:sp>
      <p:graphicFrame>
        <p:nvGraphicFramePr>
          <p:cNvPr id="7" name="Chart 6"/>
          <p:cNvGraphicFramePr>
            <a:graphicFrameLocks noGrp="1"/>
          </p:cNvGraphicFramePr>
          <p:nvPr>
            <p:extLst>
              <p:ext uri="{D42A27DB-BD31-4B8C-83A1-F6EECF244321}">
                <p14:modId xmlns:p14="http://schemas.microsoft.com/office/powerpoint/2010/main" val="3668440438"/>
              </p:ext>
            </p:extLst>
          </p:nvPr>
        </p:nvGraphicFramePr>
        <p:xfrm>
          <a:off x="1828800" y="2667000"/>
          <a:ext cx="8610600" cy="3429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165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0117144" cy="504000"/>
          </a:xfrm>
        </p:spPr>
        <p:txBody>
          <a:bodyPr/>
          <a:lstStyle/>
          <a:p>
            <a:r>
              <a:rPr lang="en-GB" dirty="0"/>
              <a:t>Proportion of MSM and transgender people who reported consistent condom use, Bangkok and Chiang Mai</a:t>
            </a:r>
            <a:br>
              <a:rPr lang="en-GB" dirty="0"/>
            </a:b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76200" y="6324600"/>
            <a:ext cx="11049000" cy="685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a:t>
            </a:r>
            <a:r>
              <a:rPr lang="en-US" sz="800" dirty="0" err="1">
                <a:latin typeface="Arial" pitchFamily="34" charset="0"/>
                <a:cs typeface="Arial" pitchFamily="34" charset="0"/>
              </a:rPr>
              <a:t>Griensven</a:t>
            </a:r>
            <a:r>
              <a:rPr lang="en-US" sz="800" dirty="0">
                <a:latin typeface="Arial" pitchFamily="34" charset="0"/>
                <a:cs typeface="Arial" pitchFamily="34" charset="0"/>
              </a:rPr>
              <a:t>, F. v., </a:t>
            </a:r>
            <a:r>
              <a:rPr lang="en-US" sz="800" dirty="0" err="1">
                <a:latin typeface="Arial" pitchFamily="34" charset="0"/>
                <a:cs typeface="Arial" pitchFamily="34" charset="0"/>
              </a:rPr>
              <a:t>Varangrat</a:t>
            </a:r>
            <a:r>
              <a:rPr lang="en-US" sz="800" dirty="0">
                <a:latin typeface="Arial" pitchFamily="34" charset="0"/>
                <a:cs typeface="Arial" pitchFamily="34" charset="0"/>
              </a:rPr>
              <a:t>, A., et al. (2010). Trends in HIV Prevalence, Estimated HIV Incidence, and Risk Behavior Among Men Who Have Sex With Men in Bangkok, Thailand, 2003–2007. J </a:t>
            </a:r>
            <a:r>
              <a:rPr lang="en-US" sz="800" dirty="0" err="1">
                <a:latin typeface="Arial" pitchFamily="34" charset="0"/>
                <a:cs typeface="Arial" pitchFamily="34" charset="0"/>
              </a:rPr>
              <a:t>Acquir</a:t>
            </a:r>
            <a:r>
              <a:rPr lang="en-US" sz="800" dirty="0">
                <a:latin typeface="Arial" pitchFamily="34" charset="0"/>
                <a:cs typeface="Arial" pitchFamily="34" charset="0"/>
              </a:rPr>
              <a:t> Immune </a:t>
            </a:r>
            <a:r>
              <a:rPr lang="en-US" sz="800" dirty="0" err="1">
                <a:latin typeface="Arial" pitchFamily="34" charset="0"/>
                <a:cs typeface="Arial" pitchFamily="34" charset="0"/>
              </a:rPr>
              <a:t>Defic</a:t>
            </a:r>
            <a:r>
              <a:rPr lang="en-US" sz="800" dirty="0">
                <a:latin typeface="Arial" pitchFamily="34" charset="0"/>
                <a:cs typeface="Arial" pitchFamily="34" charset="0"/>
              </a:rPr>
              <a:t> </a:t>
            </a:r>
            <a:r>
              <a:rPr lang="en-US" sz="800" dirty="0" err="1">
                <a:latin typeface="Arial" pitchFamily="34" charset="0"/>
                <a:cs typeface="Arial" pitchFamily="34" charset="0"/>
              </a:rPr>
              <a:t>Syndr</a:t>
            </a:r>
            <a:r>
              <a:rPr lang="en-US" sz="800" dirty="0">
                <a:latin typeface="Arial" pitchFamily="34" charset="0"/>
                <a:cs typeface="Arial" pitchFamily="34" charset="0"/>
              </a:rPr>
              <a:t> 53, 234-239. ; 2. </a:t>
            </a:r>
            <a:r>
              <a:rPr lang="en-US" sz="800" dirty="0" err="1">
                <a:latin typeface="Arial" pitchFamily="34" charset="0"/>
                <a:cs typeface="Arial" pitchFamily="34" charset="0"/>
              </a:rPr>
              <a:t>Chariyalertsak</a:t>
            </a:r>
            <a:r>
              <a:rPr lang="en-US" sz="800" dirty="0">
                <a:latin typeface="Arial" pitchFamily="34" charset="0"/>
                <a:cs typeface="Arial" pitchFamily="34" charset="0"/>
              </a:rPr>
              <a:t>, S., </a:t>
            </a:r>
            <a:r>
              <a:rPr lang="en-US" sz="800" dirty="0" err="1">
                <a:latin typeface="Arial" pitchFamily="34" charset="0"/>
                <a:cs typeface="Arial" pitchFamily="34" charset="0"/>
              </a:rPr>
              <a:t>Kosachunhanan</a:t>
            </a:r>
            <a:r>
              <a:rPr lang="en-US" sz="800" dirty="0">
                <a:latin typeface="Arial" pitchFamily="34" charset="0"/>
                <a:cs typeface="Arial" pitchFamily="34" charset="0"/>
              </a:rPr>
              <a:t>, N., et al. (2011). HIV Incidence, Risk Factors, and Motivation for Biomedical Intervention among Gay, Bisexual Men, and Transgender Persons in Northern Thailand. </a:t>
            </a:r>
            <a:r>
              <a:rPr lang="en-US" sz="800" dirty="0" err="1">
                <a:latin typeface="Arial" pitchFamily="34" charset="0"/>
                <a:cs typeface="Arial" pitchFamily="34" charset="0"/>
              </a:rPr>
              <a:t>PLoS</a:t>
            </a:r>
            <a:r>
              <a:rPr lang="en-US" sz="800" dirty="0">
                <a:latin typeface="Arial" pitchFamily="34" charset="0"/>
                <a:cs typeface="Arial" pitchFamily="34" charset="0"/>
              </a:rPr>
              <a:t> ONE, 6(9), e24295. </a:t>
            </a:r>
            <a:r>
              <a:rPr lang="en-US" sz="800" dirty="0" err="1">
                <a:latin typeface="Arial" pitchFamily="34" charset="0"/>
                <a:cs typeface="Arial" pitchFamily="34" charset="0"/>
              </a:rPr>
              <a:t>doi</a:t>
            </a:r>
            <a:r>
              <a:rPr lang="en-US" sz="800" dirty="0">
                <a:latin typeface="Arial" pitchFamily="34" charset="0"/>
                <a:cs typeface="Arial" pitchFamily="34" charset="0"/>
              </a:rPr>
              <a:t>: 10.1371/journal.pone.0024295</a:t>
            </a:r>
          </a:p>
        </p:txBody>
      </p:sp>
      <p:graphicFrame>
        <p:nvGraphicFramePr>
          <p:cNvPr id="7" name="Chart 6"/>
          <p:cNvGraphicFramePr>
            <a:graphicFrameLocks noGrp="1"/>
          </p:cNvGraphicFramePr>
          <p:nvPr>
            <p:extLst>
              <p:ext uri="{D42A27DB-BD31-4B8C-83A1-F6EECF244321}">
                <p14:modId xmlns:p14="http://schemas.microsoft.com/office/powerpoint/2010/main" val="3272651298"/>
              </p:ext>
            </p:extLst>
          </p:nvPr>
        </p:nvGraphicFramePr>
        <p:xfrm>
          <a:off x="2038349" y="2362200"/>
          <a:ext cx="8248651" cy="3667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046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582400" cy="504000"/>
          </a:xfrm>
        </p:spPr>
        <p:txBody>
          <a:bodyPr/>
          <a:lstStyle/>
          <a:p>
            <a:r>
              <a:rPr lang="en-US" dirty="0"/>
              <a:t>Proportion of MSM and transgender who reported </a:t>
            </a:r>
            <a:r>
              <a:rPr lang="en-GB" dirty="0"/>
              <a:t>exchanging sex for money or goods, Bangkok and Chiang Mai</a:t>
            </a:r>
            <a:r>
              <a:rPr lang="en-US" dirty="0"/>
              <a:t>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228600" y="6248400"/>
            <a:ext cx="10896600" cy="685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1. </a:t>
            </a:r>
            <a:r>
              <a:rPr lang="en-US" sz="800" dirty="0" err="1">
                <a:latin typeface="Arial" pitchFamily="34" charset="0"/>
                <a:cs typeface="Arial" pitchFamily="34" charset="0"/>
              </a:rPr>
              <a:t>Griensven</a:t>
            </a:r>
            <a:r>
              <a:rPr lang="en-US" sz="800" dirty="0">
                <a:latin typeface="Arial" pitchFamily="34" charset="0"/>
                <a:cs typeface="Arial" pitchFamily="34" charset="0"/>
              </a:rPr>
              <a:t>, F. v., </a:t>
            </a:r>
            <a:r>
              <a:rPr lang="en-US" sz="800" dirty="0" err="1">
                <a:latin typeface="Arial" pitchFamily="34" charset="0"/>
                <a:cs typeface="Arial" pitchFamily="34" charset="0"/>
              </a:rPr>
              <a:t>Varangrat</a:t>
            </a:r>
            <a:r>
              <a:rPr lang="en-US" sz="800" dirty="0">
                <a:latin typeface="Arial" pitchFamily="34" charset="0"/>
                <a:cs typeface="Arial" pitchFamily="34" charset="0"/>
              </a:rPr>
              <a:t>, A., et al. (2010). Trends in HIV Prevalence, Estimated HIV Incidence, and Risk Behavior Among Men Who Have Sex With Men in Bangkok, Thailand, 2003–2007. J </a:t>
            </a:r>
            <a:r>
              <a:rPr lang="en-US" sz="800" dirty="0" err="1">
                <a:latin typeface="Arial" pitchFamily="34" charset="0"/>
                <a:cs typeface="Arial" pitchFamily="34" charset="0"/>
              </a:rPr>
              <a:t>Acquir</a:t>
            </a:r>
            <a:r>
              <a:rPr lang="en-US" sz="800" dirty="0">
                <a:latin typeface="Arial" pitchFamily="34" charset="0"/>
                <a:cs typeface="Arial" pitchFamily="34" charset="0"/>
              </a:rPr>
              <a:t> Immune </a:t>
            </a:r>
            <a:r>
              <a:rPr lang="en-US" sz="800" dirty="0" err="1">
                <a:latin typeface="Arial" pitchFamily="34" charset="0"/>
                <a:cs typeface="Arial" pitchFamily="34" charset="0"/>
              </a:rPr>
              <a:t>Defic</a:t>
            </a:r>
            <a:r>
              <a:rPr lang="en-US" sz="800" dirty="0">
                <a:latin typeface="Arial" pitchFamily="34" charset="0"/>
                <a:cs typeface="Arial" pitchFamily="34" charset="0"/>
              </a:rPr>
              <a:t> </a:t>
            </a:r>
            <a:r>
              <a:rPr lang="en-US" sz="800" dirty="0" err="1">
                <a:latin typeface="Arial" pitchFamily="34" charset="0"/>
                <a:cs typeface="Arial" pitchFamily="34" charset="0"/>
              </a:rPr>
              <a:t>Syndr</a:t>
            </a:r>
            <a:r>
              <a:rPr lang="en-US" sz="800" dirty="0">
                <a:latin typeface="Arial" pitchFamily="34" charset="0"/>
                <a:cs typeface="Arial" pitchFamily="34" charset="0"/>
              </a:rPr>
              <a:t> 53, 234-239. ; and 2. </a:t>
            </a:r>
            <a:r>
              <a:rPr lang="en-US" sz="800" dirty="0" err="1">
                <a:latin typeface="Arial" pitchFamily="34" charset="0"/>
                <a:cs typeface="Arial" pitchFamily="34" charset="0"/>
              </a:rPr>
              <a:t>Chariyalertsak</a:t>
            </a:r>
            <a:r>
              <a:rPr lang="en-US" sz="800" dirty="0">
                <a:latin typeface="Arial" pitchFamily="34" charset="0"/>
                <a:cs typeface="Arial" pitchFamily="34" charset="0"/>
              </a:rPr>
              <a:t>, S., </a:t>
            </a:r>
            <a:r>
              <a:rPr lang="en-US" sz="800" dirty="0" err="1">
                <a:latin typeface="Arial" pitchFamily="34" charset="0"/>
                <a:cs typeface="Arial" pitchFamily="34" charset="0"/>
              </a:rPr>
              <a:t>Kosachunhanan</a:t>
            </a:r>
            <a:r>
              <a:rPr lang="en-US" sz="800" dirty="0">
                <a:latin typeface="Arial" pitchFamily="34" charset="0"/>
                <a:cs typeface="Arial" pitchFamily="34" charset="0"/>
              </a:rPr>
              <a:t>, N., et al. (2011). HIV Incidence, Risk Factors, and Motivation for Biomedical Intervention among Gay, Bisexual Men, and Transgender Persons in Northern Thailand. </a:t>
            </a:r>
            <a:r>
              <a:rPr lang="en-US" sz="800" dirty="0" err="1">
                <a:latin typeface="Arial" pitchFamily="34" charset="0"/>
                <a:cs typeface="Arial" pitchFamily="34" charset="0"/>
              </a:rPr>
              <a:t>PLoS</a:t>
            </a:r>
            <a:r>
              <a:rPr lang="en-US" sz="800" dirty="0">
                <a:latin typeface="Arial" pitchFamily="34" charset="0"/>
                <a:cs typeface="Arial" pitchFamily="34" charset="0"/>
              </a:rPr>
              <a:t> ONE, 6(9), e24295. </a:t>
            </a:r>
            <a:r>
              <a:rPr lang="en-US" sz="800" dirty="0" err="1">
                <a:latin typeface="Arial" pitchFamily="34" charset="0"/>
                <a:cs typeface="Arial" pitchFamily="34" charset="0"/>
              </a:rPr>
              <a:t>doi</a:t>
            </a:r>
            <a:r>
              <a:rPr lang="en-US" sz="800" dirty="0">
                <a:latin typeface="Arial" pitchFamily="34" charset="0"/>
                <a:cs typeface="Arial" pitchFamily="34" charset="0"/>
              </a:rPr>
              <a:t>: 10.1371/journal.pone.0024295</a:t>
            </a:r>
          </a:p>
        </p:txBody>
      </p:sp>
      <p:graphicFrame>
        <p:nvGraphicFramePr>
          <p:cNvPr id="6" name="Chart 5"/>
          <p:cNvGraphicFramePr>
            <a:graphicFrameLocks noGrp="1"/>
          </p:cNvGraphicFramePr>
          <p:nvPr>
            <p:extLst>
              <p:ext uri="{D42A27DB-BD31-4B8C-83A1-F6EECF244321}">
                <p14:modId xmlns:p14="http://schemas.microsoft.com/office/powerpoint/2010/main" val="1514185667"/>
              </p:ext>
            </p:extLst>
          </p:nvPr>
        </p:nvGraphicFramePr>
        <p:xfrm>
          <a:off x="1828800" y="2514600"/>
          <a:ext cx="8534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17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617633493"/>
              </p:ext>
            </p:extLst>
          </p:nvPr>
        </p:nvGraphicFramePr>
        <p:xfrm>
          <a:off x="1775520" y="1988842"/>
          <a:ext cx="8280920" cy="4032458"/>
        </p:xfrm>
        <a:graphic>
          <a:graphicData uri="http://schemas.openxmlformats.org/drawingml/2006/table">
            <a:tbl>
              <a:tblPr/>
              <a:tblGrid>
                <a:gridCol w="6522097">
                  <a:extLst>
                    <a:ext uri="{9D8B030D-6E8A-4147-A177-3AD203B41FA5}">
                      <a16:colId xmlns:a16="http://schemas.microsoft.com/office/drawing/2014/main" val="20000"/>
                    </a:ext>
                  </a:extLst>
                </a:gridCol>
                <a:gridCol w="1758823">
                  <a:extLst>
                    <a:ext uri="{9D8B030D-6E8A-4147-A177-3AD203B41FA5}">
                      <a16:colId xmlns:a16="http://schemas.microsoft.com/office/drawing/2014/main" val="20001"/>
                    </a:ext>
                  </a:extLst>
                </a:gridCol>
              </a:tblGrid>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67,959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35,448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50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98.1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10.8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93/0.726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678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72/78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96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29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(2013) </a:t>
                      </a:r>
                      <a:r>
                        <a:rPr lang="en-GB" sz="1400" b="1" i="0" u="none" strike="noStrike" kern="1200" baseline="30000" dirty="0">
                          <a:solidFill>
                            <a:schemeClr val="tx1"/>
                          </a:solidFill>
                          <a:effectLst/>
                          <a:latin typeface="Arial" pitchFamily="34" charset="0"/>
                          <a:ea typeface="+mn-ea"/>
                          <a:cs typeface="Arial" pitchFamily="34" charset="0"/>
                        </a:rPr>
                        <a:t>2</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16,305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537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950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073958"/>
            <a:ext cx="11887200" cy="707591"/>
          </a:xfrm>
          <a:prstGeom prst="rect">
            <a:avLst/>
          </a:prstGeom>
        </p:spPr>
        <p:txBody>
          <a:bodyPr wrap="square" lIns="91136" tIns="45574" rIns="91136" bIns="45574">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893599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0363200" cy="504000"/>
          </a:xfrm>
        </p:spPr>
        <p:txBody>
          <a:bodyPr/>
          <a:lstStyle/>
          <a:p>
            <a:r>
              <a:rPr lang="en-GB" dirty="0"/>
              <a:t>Proportion of transgender with selected sexual behaviours, Bangkok, Chiang Mai, and Phuket</a:t>
            </a:r>
            <a:br>
              <a:rPr lang="en-GB" dirty="0"/>
            </a:b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1667498504"/>
              </p:ext>
            </p:extLst>
          </p:nvPr>
        </p:nvGraphicFramePr>
        <p:xfrm>
          <a:off x="1828800" y="2514600"/>
          <a:ext cx="8534400" cy="40333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228600" y="6400800"/>
            <a:ext cx="11201400" cy="685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err="1">
                <a:latin typeface="Arial" pitchFamily="34" charset="0"/>
                <a:cs typeface="Arial" pitchFamily="34" charset="0"/>
              </a:rPr>
              <a:t>Guadamuz</a:t>
            </a:r>
            <a:r>
              <a:rPr lang="en-US" sz="800" dirty="0">
                <a:latin typeface="Arial" pitchFamily="34" charset="0"/>
                <a:cs typeface="Arial" pitchFamily="34" charset="0"/>
              </a:rPr>
              <a:t>, T. E., </a:t>
            </a:r>
            <a:r>
              <a:rPr lang="en-US" sz="800" dirty="0" err="1">
                <a:latin typeface="Arial" pitchFamily="34" charset="0"/>
                <a:cs typeface="Arial" pitchFamily="34" charset="0"/>
              </a:rPr>
              <a:t>Wimonsate</a:t>
            </a:r>
            <a:r>
              <a:rPr lang="en-US" sz="800" dirty="0">
                <a:latin typeface="Arial" pitchFamily="34" charset="0"/>
                <a:cs typeface="Arial" pitchFamily="34" charset="0"/>
              </a:rPr>
              <a:t>, W., et al. (2011). HIV Prevalence, Risk Behavior, Hormone Use and Surgical History among Transgender Persons in Thailand. AIDS </a:t>
            </a:r>
            <a:r>
              <a:rPr lang="en-US" sz="800" dirty="0" err="1">
                <a:latin typeface="Arial" pitchFamily="34" charset="0"/>
                <a:cs typeface="Arial" pitchFamily="34" charset="0"/>
              </a:rPr>
              <a:t>Behav</a:t>
            </a:r>
            <a:r>
              <a:rPr lang="en-US" sz="800" dirty="0">
                <a:latin typeface="Arial" pitchFamily="34" charset="0"/>
                <a:cs typeface="Arial" pitchFamily="34" charset="0"/>
              </a:rPr>
              <a:t>, 15(3), 650-658. </a:t>
            </a:r>
            <a:r>
              <a:rPr lang="en-US" sz="800" dirty="0" err="1">
                <a:latin typeface="Arial" pitchFamily="34" charset="0"/>
                <a:cs typeface="Arial" pitchFamily="34" charset="0"/>
              </a:rPr>
              <a:t>doi</a:t>
            </a:r>
            <a:r>
              <a:rPr lang="en-US" sz="800" dirty="0">
                <a:latin typeface="Arial" pitchFamily="34" charset="0"/>
                <a:cs typeface="Arial" pitchFamily="34" charset="0"/>
              </a:rPr>
              <a:t>: 10.1007/s10461-010-9850-5.</a:t>
            </a:r>
          </a:p>
        </p:txBody>
      </p:sp>
    </p:spTree>
    <p:extLst>
      <p:ext uri="{BB962C8B-B14F-4D97-AF65-F5344CB8AC3E}">
        <p14:creationId xmlns:p14="http://schemas.microsoft.com/office/powerpoint/2010/main" val="365789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21" y="1524000"/>
            <a:ext cx="11203563" cy="504000"/>
          </a:xfrm>
        </p:spPr>
        <p:txBody>
          <a:bodyPr/>
          <a:lstStyle/>
          <a:p>
            <a:r>
              <a:rPr lang="en-US" dirty="0"/>
              <a:t>Proportion of PWID who reported using sterile injecting equipment the last time they injected, 2009-2014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31</a:t>
            </a:fld>
            <a:endParaRPr lang="th-TH" dirty="0">
              <a:solidFill>
                <a:prstClr val="black">
                  <a:tint val="75000"/>
                </a:prstClr>
              </a:solidFill>
            </a:endParaRPr>
          </a:p>
        </p:txBody>
      </p:sp>
      <p:sp>
        <p:nvSpPr>
          <p:cNvPr id="6" name="TextBox 1"/>
          <p:cNvSpPr txBox="1"/>
          <p:nvPr/>
        </p:nvSpPr>
        <p:spPr>
          <a:xfrm>
            <a:off x="248871" y="6540502"/>
            <a:ext cx="8686800" cy="304800"/>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Thailand Global AIDS Progress Reporting, 2015; and www.aidsinfoonline.org</a:t>
            </a:r>
            <a:r>
              <a:rPr lang="en-US" sz="800" dirty="0"/>
              <a:t>.</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509189688"/>
              </p:ext>
            </p:extLst>
          </p:nvPr>
        </p:nvGraphicFramePr>
        <p:xfrm>
          <a:off x="1752600" y="2667000"/>
          <a:ext cx="8610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157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bwMode="auto">
          <a:xfrm>
            <a:off x="228600" y="13716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factory workers who had more than one sexual  partner in the past 12 months and reported condom use at last sex, by age group and gender, 2014</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3ADBA4D4-493B-4B26-855A-BDF87EEAE9CE}" type="slidenum">
              <a:rPr lang="th-TH">
                <a:solidFill>
                  <a:prstClr val="black">
                    <a:tint val="75000"/>
                  </a:prstClr>
                </a:solidFill>
              </a:rPr>
              <a:pPr>
                <a:defRPr/>
              </a:pPr>
              <a:t>32</a:t>
            </a:fld>
            <a:endParaRPr lang="th-TH" dirty="0">
              <a:solidFill>
                <a:prstClr val="black">
                  <a:tint val="75000"/>
                </a:prstClr>
              </a:solidFill>
            </a:endParaRPr>
          </a:p>
        </p:txBody>
      </p:sp>
      <p:sp>
        <p:nvSpPr>
          <p:cNvPr id="60421" name="Text Box 36"/>
          <p:cNvSpPr txBox="1">
            <a:spLocks noChangeArrowheads="1"/>
          </p:cNvSpPr>
          <p:nvPr/>
        </p:nvSpPr>
        <p:spPr bwMode="auto">
          <a:xfrm>
            <a:off x="76200" y="6494687"/>
            <a:ext cx="9753600" cy="21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800" dirty="0">
                <a:solidFill>
                  <a:prstClr val="black"/>
                </a:solidFill>
                <a:cs typeface="Arial" charset="0"/>
              </a:rPr>
              <a:t>Source: </a:t>
            </a:r>
            <a:r>
              <a:rPr lang="en-US" sz="800" dirty="0">
                <a:solidFill>
                  <a:srgbClr val="000000"/>
                </a:solidFill>
                <a:cs typeface="Arial" charset="0"/>
              </a:rPr>
              <a:t>Prepared by </a:t>
            </a:r>
            <a:r>
              <a:rPr lang="en-US" sz="800" dirty="0">
                <a:solidFill>
                  <a:srgbClr val="000000"/>
                </a:solidFill>
                <a:cs typeface="Arial" charset="0"/>
                <a:hlinkClick r:id="rId2"/>
              </a:rPr>
              <a:t>www.aidsdatahub.org</a:t>
            </a:r>
            <a:r>
              <a:rPr lang="en-US" sz="800" dirty="0">
                <a:solidFill>
                  <a:srgbClr val="000000"/>
                </a:solidFill>
                <a:cs typeface="Arial" charset="0"/>
              </a:rPr>
              <a:t>  based on</a:t>
            </a:r>
            <a:r>
              <a:rPr lang="en-US" sz="800" dirty="0">
                <a:solidFill>
                  <a:prstClr val="black"/>
                </a:solidFill>
                <a:cs typeface="Arial" charset="0"/>
              </a:rPr>
              <a:t> </a:t>
            </a:r>
            <a:r>
              <a:rPr lang="en-US" sz="800" dirty="0"/>
              <a:t>National AIDS Committee. (2015). Thailand Ending AIDS. Thailand AIDS Response Progress Report 2015. Reporting Period: Fiscal Year of 2014.</a:t>
            </a:r>
          </a:p>
        </p:txBody>
      </p:sp>
      <p:graphicFrame>
        <p:nvGraphicFramePr>
          <p:cNvPr id="6" name="Chart 5"/>
          <p:cNvGraphicFramePr>
            <a:graphicFrameLocks noGrp="1"/>
          </p:cNvGraphicFramePr>
          <p:nvPr>
            <p:extLst>
              <p:ext uri="{D42A27DB-BD31-4B8C-83A1-F6EECF244321}">
                <p14:modId xmlns:p14="http://schemas.microsoft.com/office/powerpoint/2010/main" val="458043424"/>
              </p:ext>
            </p:extLst>
          </p:nvPr>
        </p:nvGraphicFramePr>
        <p:xfrm>
          <a:off x="1905000" y="2590800"/>
          <a:ext cx="83820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067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00C79D-0615-AF41-9AB4-7D5AEAE4FA5F}" type="slidenum">
              <a:rPr lang="th-TH" smtClean="0"/>
              <a:pPr/>
              <a:t>34</a:t>
            </a:fld>
            <a:endParaRPr lang="th-TH"/>
          </a:p>
        </p:txBody>
      </p:sp>
      <p:sp>
        <p:nvSpPr>
          <p:cNvPr id="24" name="Title 1"/>
          <p:cNvSpPr>
            <a:spLocks noGrp="1"/>
          </p:cNvSpPr>
          <p:nvPr>
            <p:ph type="title"/>
          </p:nvPr>
        </p:nvSpPr>
        <p:spPr>
          <a:xfrm>
            <a:off x="304800" y="1567637"/>
            <a:ext cx="8402672" cy="504000"/>
          </a:xfrm>
        </p:spPr>
        <p:txBody>
          <a:bodyPr/>
          <a:lstStyle/>
          <a:p>
            <a:r>
              <a:rPr lang="en-US" dirty="0"/>
              <a:t>AIDS Spending by financing source, 2017</a:t>
            </a:r>
            <a:br>
              <a:rPr lang="en-US" dirty="0"/>
            </a:br>
            <a:endParaRPr lang="en-US" dirty="0"/>
          </a:p>
        </p:txBody>
      </p:sp>
      <p:sp>
        <p:nvSpPr>
          <p:cNvPr id="25" name="Rectangle 24"/>
          <p:cNvSpPr/>
          <p:nvPr/>
        </p:nvSpPr>
        <p:spPr>
          <a:xfrm>
            <a:off x="165000" y="6602527"/>
            <a:ext cx="6400800" cy="230538"/>
          </a:xfrm>
          <a:prstGeom prst="rect">
            <a:avLst/>
          </a:prstGeom>
        </p:spPr>
        <p:txBody>
          <a:bodyPr wrap="square" lIns="91136" tIns="45574" rIns="91136" bIns="45574">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2"/>
              </a:rPr>
              <a:t>www.aidsdatahub.org</a:t>
            </a:r>
            <a:r>
              <a:rPr lang="en-US" sz="900" dirty="0">
                <a:solidFill>
                  <a:prstClr val="black"/>
                </a:solidFill>
                <a:latin typeface="Arial" panose="020B0604020202020204" pitchFamily="34" charset="0"/>
                <a:cs typeface="Arial" panose="020B0604020202020204" pitchFamily="34" charset="0"/>
              </a:rPr>
              <a:t> based on NASA 2018 submitted for Global AIDS Monitoring 2018</a:t>
            </a:r>
            <a:endParaRPr lang="en-GB" sz="900" dirty="0"/>
          </a:p>
        </p:txBody>
      </p:sp>
      <p:grpSp>
        <p:nvGrpSpPr>
          <p:cNvPr id="26" name="Group 25">
            <a:extLst>
              <a:ext uri="{FF2B5EF4-FFF2-40B4-BE49-F238E27FC236}">
                <a16:creationId xmlns:a16="http://schemas.microsoft.com/office/drawing/2014/main" id="{CE2E4DD2-3547-4F75-89E9-6579E336F905}"/>
              </a:ext>
            </a:extLst>
          </p:cNvPr>
          <p:cNvGrpSpPr/>
          <p:nvPr/>
        </p:nvGrpSpPr>
        <p:grpSpPr>
          <a:xfrm>
            <a:off x="1295427" y="2667004"/>
            <a:ext cx="8879577" cy="3578418"/>
            <a:chOff x="0" y="0"/>
            <a:chExt cx="8808141" cy="3612436"/>
          </a:xfrm>
        </p:grpSpPr>
        <p:graphicFrame>
          <p:nvGraphicFramePr>
            <p:cNvPr id="27" name="Chart 26">
              <a:extLst>
                <a:ext uri="{FF2B5EF4-FFF2-40B4-BE49-F238E27FC236}">
                  <a16:creationId xmlns:a16="http://schemas.microsoft.com/office/drawing/2014/main" id="{0A8A9363-C8D8-40FB-9B83-A725A8633388}"/>
                </a:ext>
              </a:extLst>
            </p:cNvPr>
            <p:cNvGraphicFramePr>
              <a:graphicFrameLocks/>
            </p:cNvGraphicFramePr>
            <p:nvPr/>
          </p:nvGraphicFramePr>
          <p:xfrm>
            <a:off x="4468711" y="180812"/>
            <a:ext cx="4169551" cy="3431622"/>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a:extLst>
                <a:ext uri="{FF2B5EF4-FFF2-40B4-BE49-F238E27FC236}">
                  <a16:creationId xmlns:a16="http://schemas.microsoft.com/office/drawing/2014/main" id="{50366840-1AE7-4FFC-A107-2429089CABCC}"/>
                </a:ext>
              </a:extLst>
            </p:cNvPr>
            <p:cNvCxnSpPr/>
            <p:nvPr/>
          </p:nvCxnSpPr>
          <p:spPr>
            <a:xfrm>
              <a:off x="5924018" y="500062"/>
              <a:ext cx="0" cy="360000"/>
            </a:xfrm>
            <a:prstGeom prst="line">
              <a:avLst/>
            </a:prstGeom>
            <a:noFill/>
            <a:ln w="12700" cap="flat" cmpd="sng" algn="ctr">
              <a:solidFill>
                <a:sysClr val="windowText" lastClr="000000"/>
              </a:solidFill>
              <a:prstDash val="solid"/>
            </a:ln>
            <a:effectLst/>
          </p:spPr>
        </p:cxnSp>
        <p:sp>
          <p:nvSpPr>
            <p:cNvPr id="29" name="TextBox 7">
              <a:extLst>
                <a:ext uri="{FF2B5EF4-FFF2-40B4-BE49-F238E27FC236}">
                  <a16:creationId xmlns:a16="http://schemas.microsoft.com/office/drawing/2014/main" id="{9162C084-659F-4905-A67F-6046D4ED3185}"/>
                </a:ext>
              </a:extLst>
            </p:cNvPr>
            <p:cNvSpPr txBox="1"/>
            <p:nvPr/>
          </p:nvSpPr>
          <p:spPr>
            <a:xfrm>
              <a:off x="6858001" y="3000368"/>
              <a:ext cx="1928812" cy="36909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dirty="0">
                  <a:solidFill>
                    <a:sysClr val="windowText" lastClr="000000"/>
                  </a:solidFill>
                  <a:latin typeface="Arial" pitchFamily="34" charset="0"/>
                  <a:cs typeface="Arial" pitchFamily="34" charset="0"/>
                </a:rPr>
                <a:t>Other AIDS expenditures</a:t>
              </a:r>
            </a:p>
            <a:p>
              <a:pPr>
                <a:defRPr/>
              </a:pPr>
              <a:r>
                <a:rPr lang="en-GB" sz="1200" b="1" kern="0" dirty="0">
                  <a:solidFill>
                    <a:sysClr val="windowText" lastClr="000000"/>
                  </a:solidFill>
                  <a:latin typeface="Arial" pitchFamily="34" charset="0"/>
                  <a:cs typeface="Arial" pitchFamily="34" charset="0"/>
                </a:rPr>
                <a:t>15%</a:t>
              </a:r>
            </a:p>
          </p:txBody>
        </p:sp>
        <p:cxnSp>
          <p:nvCxnSpPr>
            <p:cNvPr id="30" name="Straight Connector 29">
              <a:extLst>
                <a:ext uri="{FF2B5EF4-FFF2-40B4-BE49-F238E27FC236}">
                  <a16:creationId xmlns:a16="http://schemas.microsoft.com/office/drawing/2014/main" id="{F15DFB8A-64F8-4ACA-B6DD-94D9CEECF981}"/>
                </a:ext>
              </a:extLst>
            </p:cNvPr>
            <p:cNvCxnSpPr/>
            <p:nvPr/>
          </p:nvCxnSpPr>
          <p:spPr>
            <a:xfrm>
              <a:off x="6591157" y="1230786"/>
              <a:ext cx="272113" cy="0"/>
            </a:xfrm>
            <a:prstGeom prst="line">
              <a:avLst/>
            </a:prstGeom>
            <a:noFill/>
            <a:ln w="12700" cap="flat" cmpd="sng" algn="ctr">
              <a:solidFill>
                <a:sysClr val="windowText" lastClr="000000"/>
              </a:solidFill>
              <a:prstDash val="solid"/>
            </a:ln>
            <a:effectLst/>
          </p:spPr>
        </p:cxnSp>
        <p:graphicFrame>
          <p:nvGraphicFramePr>
            <p:cNvPr id="31" name="Chart 30">
              <a:extLst>
                <a:ext uri="{FF2B5EF4-FFF2-40B4-BE49-F238E27FC236}">
                  <a16:creationId xmlns:a16="http://schemas.microsoft.com/office/drawing/2014/main" id="{28AEE491-0823-4083-9B7A-F21F868E3677}"/>
                </a:ext>
              </a:extLst>
            </p:cNvPr>
            <p:cNvGraphicFramePr>
              <a:graphicFrameLocks/>
            </p:cNvGraphicFramePr>
            <p:nvPr/>
          </p:nvGraphicFramePr>
          <p:xfrm>
            <a:off x="0" y="185645"/>
            <a:ext cx="4169551" cy="3426791"/>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31">
              <a:extLst>
                <a:ext uri="{FF2B5EF4-FFF2-40B4-BE49-F238E27FC236}">
                  <a16:creationId xmlns:a16="http://schemas.microsoft.com/office/drawing/2014/main" id="{5DE3BEA2-1955-4509-994F-48C46E1F9A2E}"/>
                </a:ext>
              </a:extLst>
            </p:cNvPr>
            <p:cNvSpPr/>
            <p:nvPr/>
          </p:nvSpPr>
          <p:spPr>
            <a:xfrm>
              <a:off x="225711" y="0"/>
              <a:ext cx="4061232" cy="3123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b="1" kern="0">
                  <a:solidFill>
                    <a:prstClr val="black"/>
                  </a:solidFill>
                  <a:latin typeface="Arial"/>
                </a:rPr>
                <a:t>AIDS spending by financing source</a:t>
              </a:r>
              <a:endParaRPr lang="en-GB" kern="0">
                <a:solidFill>
                  <a:prstClr val="black"/>
                </a:solidFill>
                <a:latin typeface="Calibri"/>
              </a:endParaRPr>
            </a:p>
          </p:txBody>
        </p:sp>
        <p:sp>
          <p:nvSpPr>
            <p:cNvPr id="33" name="Rectangle 32">
              <a:extLst>
                <a:ext uri="{FF2B5EF4-FFF2-40B4-BE49-F238E27FC236}">
                  <a16:creationId xmlns:a16="http://schemas.microsoft.com/office/drawing/2014/main" id="{E67D34A1-24B2-4486-BABD-C5F4607E458C}"/>
                </a:ext>
              </a:extLst>
            </p:cNvPr>
            <p:cNvSpPr/>
            <p:nvPr/>
          </p:nvSpPr>
          <p:spPr>
            <a:xfrm>
              <a:off x="4641408" y="0"/>
              <a:ext cx="3792133" cy="3123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b="1" kern="0">
                  <a:solidFill>
                    <a:prstClr val="black"/>
                  </a:solidFill>
                  <a:latin typeface="Arial"/>
                </a:rPr>
                <a:t>AIDS spending by service category</a:t>
              </a:r>
              <a:endParaRPr lang="en-GB" kern="0">
                <a:solidFill>
                  <a:prstClr val="black"/>
                </a:solidFill>
                <a:latin typeface="Calibri"/>
              </a:endParaRPr>
            </a:p>
          </p:txBody>
        </p:sp>
        <p:sp>
          <p:nvSpPr>
            <p:cNvPr id="34" name="TextBox 4">
              <a:extLst>
                <a:ext uri="{FF2B5EF4-FFF2-40B4-BE49-F238E27FC236}">
                  <a16:creationId xmlns:a16="http://schemas.microsoft.com/office/drawing/2014/main" id="{483FED3E-B3C3-4CD2-B82B-1282CC327A8F}"/>
                </a:ext>
              </a:extLst>
            </p:cNvPr>
            <p:cNvSpPr txBox="1"/>
            <p:nvPr/>
          </p:nvSpPr>
          <p:spPr>
            <a:xfrm>
              <a:off x="6849658" y="2255226"/>
              <a:ext cx="1939268" cy="41676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dirty="0">
                  <a:solidFill>
                    <a:sysClr val="windowText" lastClr="000000"/>
                  </a:solidFill>
                  <a:latin typeface="Arial" pitchFamily="34" charset="0"/>
                  <a:cs typeface="Arial" pitchFamily="34" charset="0"/>
                </a:rPr>
                <a:t>Care and treatment</a:t>
              </a:r>
            </a:p>
            <a:p>
              <a:pPr>
                <a:defRPr/>
              </a:pPr>
              <a:r>
                <a:rPr lang="en-GB" sz="1200" b="1" kern="0" dirty="0">
                  <a:solidFill>
                    <a:sysClr val="windowText" lastClr="000000"/>
                  </a:solidFill>
                  <a:latin typeface="Arial" pitchFamily="34" charset="0"/>
                  <a:cs typeface="Arial" pitchFamily="34" charset="0"/>
                </a:rPr>
                <a:t>70%</a:t>
              </a:r>
            </a:p>
          </p:txBody>
        </p:sp>
        <p:sp>
          <p:nvSpPr>
            <p:cNvPr id="35" name="TextBox 5">
              <a:extLst>
                <a:ext uri="{FF2B5EF4-FFF2-40B4-BE49-F238E27FC236}">
                  <a16:creationId xmlns:a16="http://schemas.microsoft.com/office/drawing/2014/main" id="{184F71CA-B259-4092-BDF5-39B35E9F0523}"/>
                </a:ext>
              </a:extLst>
            </p:cNvPr>
            <p:cNvSpPr txBox="1"/>
            <p:nvPr/>
          </p:nvSpPr>
          <p:spPr>
            <a:xfrm>
              <a:off x="6867767" y="368101"/>
              <a:ext cx="1940374" cy="41375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dirty="0">
                  <a:solidFill>
                    <a:sysClr val="windowText" lastClr="000000"/>
                  </a:solidFill>
                  <a:latin typeface="Arial" pitchFamily="34" charset="0"/>
                  <a:cs typeface="Arial" pitchFamily="34" charset="0"/>
                </a:rPr>
                <a:t>Key populations prevention</a:t>
              </a:r>
            </a:p>
            <a:p>
              <a:pPr>
                <a:defRPr/>
              </a:pPr>
              <a:r>
                <a:rPr lang="en-GB" sz="1200" b="1" kern="0" dirty="0">
                  <a:solidFill>
                    <a:sysClr val="windowText" lastClr="000000"/>
                  </a:solidFill>
                  <a:latin typeface="Arial" pitchFamily="34" charset="0"/>
                  <a:cs typeface="Arial" pitchFamily="34" charset="0"/>
                </a:rPr>
                <a:t>5%</a:t>
              </a:r>
            </a:p>
          </p:txBody>
        </p:sp>
        <p:sp>
          <p:nvSpPr>
            <p:cNvPr id="36" name="TextBox 7">
              <a:extLst>
                <a:ext uri="{FF2B5EF4-FFF2-40B4-BE49-F238E27FC236}">
                  <a16:creationId xmlns:a16="http://schemas.microsoft.com/office/drawing/2014/main" id="{777B8C2E-5B54-4276-A9E2-9D935C8E360A}"/>
                </a:ext>
              </a:extLst>
            </p:cNvPr>
            <p:cNvSpPr txBox="1"/>
            <p:nvPr/>
          </p:nvSpPr>
          <p:spPr>
            <a:xfrm>
              <a:off x="6835193" y="1068953"/>
              <a:ext cx="1445249" cy="41676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dirty="0">
                  <a:solidFill>
                    <a:sysClr val="windowText" lastClr="000000"/>
                  </a:solidFill>
                  <a:latin typeface="Arial" pitchFamily="34" charset="0"/>
                  <a:cs typeface="Arial" pitchFamily="34" charset="0"/>
                </a:rPr>
                <a:t>Other prevention</a:t>
              </a:r>
            </a:p>
            <a:p>
              <a:pPr>
                <a:defRPr/>
              </a:pPr>
              <a:r>
                <a:rPr lang="en-GB" sz="1200" b="1" kern="0" dirty="0">
                  <a:solidFill>
                    <a:sysClr val="windowText" lastClr="000000"/>
                  </a:solidFill>
                  <a:latin typeface="Arial" pitchFamily="34" charset="0"/>
                  <a:cs typeface="Arial" pitchFamily="34" charset="0"/>
                </a:rPr>
                <a:t>10%</a:t>
              </a:r>
            </a:p>
          </p:txBody>
        </p:sp>
        <p:cxnSp>
          <p:nvCxnSpPr>
            <p:cNvPr id="37" name="Straight Connector 36">
              <a:extLst>
                <a:ext uri="{FF2B5EF4-FFF2-40B4-BE49-F238E27FC236}">
                  <a16:creationId xmlns:a16="http://schemas.microsoft.com/office/drawing/2014/main" id="{EECEA6F2-06F1-4B6A-AF2F-E31FFC6E686D}"/>
                </a:ext>
              </a:extLst>
            </p:cNvPr>
            <p:cNvCxnSpPr/>
            <p:nvPr/>
          </p:nvCxnSpPr>
          <p:spPr>
            <a:xfrm>
              <a:off x="5929592" y="490295"/>
              <a:ext cx="914400" cy="0"/>
            </a:xfrm>
            <a:prstGeom prst="line">
              <a:avLst/>
            </a:prstGeom>
            <a:noFill/>
            <a:ln w="12700" cap="flat" cmpd="sng" algn="ctr">
              <a:solidFill>
                <a:sysClr val="windowText" lastClr="000000"/>
              </a:solidFill>
              <a:prstDash val="solid"/>
            </a:ln>
            <a:effectLst/>
          </p:spPr>
        </p:cxnSp>
        <p:grpSp>
          <p:nvGrpSpPr>
            <p:cNvPr id="39" name="Group 38">
              <a:extLst>
                <a:ext uri="{FF2B5EF4-FFF2-40B4-BE49-F238E27FC236}">
                  <a16:creationId xmlns:a16="http://schemas.microsoft.com/office/drawing/2014/main" id="{2CD5409A-CFDD-4A60-BC1B-79DCF3DF48BA}"/>
                </a:ext>
              </a:extLst>
            </p:cNvPr>
            <p:cNvGrpSpPr/>
            <p:nvPr/>
          </p:nvGrpSpPr>
          <p:grpSpPr>
            <a:xfrm>
              <a:off x="1381121" y="2837261"/>
              <a:ext cx="1512000" cy="734621"/>
              <a:chOff x="1381121" y="2837257"/>
              <a:chExt cx="1512000" cy="734619"/>
            </a:xfrm>
          </p:grpSpPr>
          <p:sp>
            <p:nvSpPr>
              <p:cNvPr id="47" name="TextBox 5">
                <a:extLst>
                  <a:ext uri="{FF2B5EF4-FFF2-40B4-BE49-F238E27FC236}">
                    <a16:creationId xmlns:a16="http://schemas.microsoft.com/office/drawing/2014/main" id="{0AF70451-5A60-4D9B-81EC-E5C521267863}"/>
                  </a:ext>
                </a:extLst>
              </p:cNvPr>
              <p:cNvSpPr txBox="1"/>
              <p:nvPr/>
            </p:nvSpPr>
            <p:spPr>
              <a:xfrm>
                <a:off x="1381121" y="3107532"/>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a:solidFill>
                      <a:sysClr val="windowText" lastClr="000000"/>
                    </a:solidFill>
                    <a:latin typeface="Arial" pitchFamily="34" charset="0"/>
                    <a:cs typeface="Arial" pitchFamily="34" charset="0"/>
                  </a:rPr>
                  <a:t>International funding</a:t>
                </a:r>
              </a:p>
              <a:p>
                <a:pPr>
                  <a:defRPr/>
                </a:pPr>
                <a:r>
                  <a:rPr lang="en-GB" sz="1200" b="1" kern="0">
                    <a:solidFill>
                      <a:sysClr val="windowText" lastClr="000000"/>
                    </a:solidFill>
                    <a:latin typeface="Arial" pitchFamily="34" charset="0"/>
                    <a:cs typeface="Arial" pitchFamily="34" charset="0"/>
                  </a:rPr>
                  <a:t>11%</a:t>
                </a:r>
              </a:p>
            </p:txBody>
          </p:sp>
          <p:cxnSp>
            <p:nvCxnSpPr>
              <p:cNvPr id="48" name="Straight Connector 47">
                <a:extLst>
                  <a:ext uri="{FF2B5EF4-FFF2-40B4-BE49-F238E27FC236}">
                    <a16:creationId xmlns:a16="http://schemas.microsoft.com/office/drawing/2014/main" id="{AFF91A5E-42DD-4DB3-8DED-10000C51626E}"/>
                  </a:ext>
                </a:extLst>
              </p:cNvPr>
              <p:cNvCxnSpPr/>
              <p:nvPr/>
            </p:nvCxnSpPr>
            <p:spPr>
              <a:xfrm rot="5400000">
                <a:off x="1370666" y="2963257"/>
                <a:ext cx="252000" cy="0"/>
              </a:xfrm>
              <a:prstGeom prst="line">
                <a:avLst/>
              </a:prstGeom>
              <a:noFill/>
              <a:ln w="12700" cap="flat" cmpd="sng" algn="ctr">
                <a:solidFill>
                  <a:sysClr val="windowText" lastClr="000000"/>
                </a:solidFill>
                <a:prstDash val="solid"/>
              </a:ln>
              <a:effectLst/>
            </p:spPr>
          </p:cxnSp>
        </p:grpSp>
        <p:grpSp>
          <p:nvGrpSpPr>
            <p:cNvPr id="40" name="Group 39">
              <a:extLst>
                <a:ext uri="{FF2B5EF4-FFF2-40B4-BE49-F238E27FC236}">
                  <a16:creationId xmlns:a16="http://schemas.microsoft.com/office/drawing/2014/main" id="{174B7972-442F-4D19-A031-86A891E28B7E}"/>
                </a:ext>
              </a:extLst>
            </p:cNvPr>
            <p:cNvGrpSpPr/>
            <p:nvPr/>
          </p:nvGrpSpPr>
          <p:grpSpPr>
            <a:xfrm>
              <a:off x="1035840" y="523878"/>
              <a:ext cx="1511886" cy="752616"/>
              <a:chOff x="1035840" y="523878"/>
              <a:chExt cx="1512000" cy="752614"/>
            </a:xfrm>
          </p:grpSpPr>
          <p:sp>
            <p:nvSpPr>
              <p:cNvPr id="45" name="TextBox 5">
                <a:extLst>
                  <a:ext uri="{FF2B5EF4-FFF2-40B4-BE49-F238E27FC236}">
                    <a16:creationId xmlns:a16="http://schemas.microsoft.com/office/drawing/2014/main" id="{3BC67701-FCC0-4E87-B588-18FC462E5521}"/>
                  </a:ext>
                </a:extLst>
              </p:cNvPr>
              <p:cNvSpPr txBox="1"/>
              <p:nvPr/>
            </p:nvSpPr>
            <p:spPr>
              <a:xfrm>
                <a:off x="1035840" y="523878"/>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kern="0">
                    <a:solidFill>
                      <a:sysClr val="windowText" lastClr="000000"/>
                    </a:solidFill>
                    <a:latin typeface="Arial" pitchFamily="34" charset="0"/>
                    <a:cs typeface="Arial" pitchFamily="34" charset="0"/>
                  </a:rPr>
                  <a:t>Domestic funding</a:t>
                </a:r>
              </a:p>
              <a:p>
                <a:pPr>
                  <a:defRPr/>
                </a:pPr>
                <a:r>
                  <a:rPr lang="en-GB" sz="1200" b="1" kern="0">
                    <a:solidFill>
                      <a:sysClr val="windowText" lastClr="000000"/>
                    </a:solidFill>
                    <a:latin typeface="Arial" pitchFamily="34" charset="0"/>
                    <a:cs typeface="Arial" pitchFamily="34" charset="0"/>
                  </a:rPr>
                  <a:t>89%</a:t>
                </a:r>
              </a:p>
            </p:txBody>
          </p:sp>
          <p:cxnSp>
            <p:nvCxnSpPr>
              <p:cNvPr id="46" name="Straight Connector 45">
                <a:extLst>
                  <a:ext uri="{FF2B5EF4-FFF2-40B4-BE49-F238E27FC236}">
                    <a16:creationId xmlns:a16="http://schemas.microsoft.com/office/drawing/2014/main" id="{AF719A95-B41E-41B9-B082-375D75E10A5D}"/>
                  </a:ext>
                </a:extLst>
              </p:cNvPr>
              <p:cNvCxnSpPr/>
              <p:nvPr/>
            </p:nvCxnSpPr>
            <p:spPr>
              <a:xfrm rot="5400000">
                <a:off x="1006151" y="1114493"/>
                <a:ext cx="323999" cy="0"/>
              </a:xfrm>
              <a:prstGeom prst="line">
                <a:avLst/>
              </a:prstGeom>
              <a:noFill/>
              <a:ln w="12700" cap="flat" cmpd="sng" algn="ctr">
                <a:solidFill>
                  <a:sysClr val="windowText" lastClr="000000"/>
                </a:solidFill>
                <a:prstDash val="solid"/>
              </a:ln>
              <a:effectLst/>
            </p:spPr>
          </p:cxnSp>
        </p:grpSp>
        <p:sp>
          <p:nvSpPr>
            <p:cNvPr id="41" name="TextBox 3">
              <a:extLst>
                <a:ext uri="{FF2B5EF4-FFF2-40B4-BE49-F238E27FC236}">
                  <a16:creationId xmlns:a16="http://schemas.microsoft.com/office/drawing/2014/main" id="{CC03ADA4-1849-4D7D-8F29-A6F2EAC46132}"/>
                </a:ext>
              </a:extLst>
            </p:cNvPr>
            <p:cNvSpPr txBox="1"/>
            <p:nvPr/>
          </p:nvSpPr>
          <p:spPr>
            <a:xfrm>
              <a:off x="1512093" y="1476375"/>
              <a:ext cx="1139863" cy="829714"/>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3600" b="1" kern="0">
                  <a:solidFill>
                    <a:sysClr val="windowText" lastClr="000000"/>
                  </a:solidFill>
                  <a:latin typeface="Arial" pitchFamily="34" charset="0"/>
                  <a:cs typeface="Arial" pitchFamily="34" charset="0"/>
                </a:rPr>
                <a:t>8.4</a:t>
              </a:r>
              <a:r>
                <a:rPr lang="en-GB" kern="0">
                  <a:solidFill>
                    <a:sysClr val="windowText" lastClr="000000"/>
                  </a:solidFill>
                  <a:latin typeface="Arial" pitchFamily="34" charset="0"/>
                  <a:cs typeface="Arial" pitchFamily="34" charset="0"/>
                </a:rPr>
                <a:t> </a:t>
              </a:r>
            </a:p>
            <a:p>
              <a:pPr algn="ctr">
                <a:defRPr/>
              </a:pPr>
              <a:r>
                <a:rPr lang="en-GB" kern="0">
                  <a:solidFill>
                    <a:sysClr val="windowText" lastClr="000000"/>
                  </a:solidFill>
                  <a:latin typeface="Arial" pitchFamily="34" charset="0"/>
                  <a:cs typeface="Arial" pitchFamily="34" charset="0"/>
                </a:rPr>
                <a:t>billion THB</a:t>
              </a:r>
            </a:p>
          </p:txBody>
        </p:sp>
        <p:cxnSp>
          <p:nvCxnSpPr>
            <p:cNvPr id="42" name="Straight Connector 41">
              <a:extLst>
                <a:ext uri="{FF2B5EF4-FFF2-40B4-BE49-F238E27FC236}">
                  <a16:creationId xmlns:a16="http://schemas.microsoft.com/office/drawing/2014/main" id="{FAE89B19-47D9-4612-931B-8661332FE155}"/>
                </a:ext>
              </a:extLst>
            </p:cNvPr>
            <p:cNvCxnSpPr/>
            <p:nvPr/>
          </p:nvCxnSpPr>
          <p:spPr>
            <a:xfrm rot="5400000">
              <a:off x="5743119" y="1968835"/>
              <a:ext cx="0" cy="2268000"/>
            </a:xfrm>
            <a:prstGeom prst="line">
              <a:avLst/>
            </a:prstGeom>
            <a:noFill/>
            <a:ln w="12700" cap="flat" cmpd="sng" algn="ctr">
              <a:solidFill>
                <a:sysClr val="windowText" lastClr="000000"/>
              </a:solidFill>
              <a:prstDash val="solid"/>
            </a:ln>
            <a:effectLst/>
          </p:spPr>
        </p:cxnSp>
        <p:cxnSp>
          <p:nvCxnSpPr>
            <p:cNvPr id="43" name="Straight Connector 42">
              <a:extLst>
                <a:ext uri="{FF2B5EF4-FFF2-40B4-BE49-F238E27FC236}">
                  <a16:creationId xmlns:a16="http://schemas.microsoft.com/office/drawing/2014/main" id="{50B3716E-C338-4E89-8045-CF1280CBA2E6}"/>
                </a:ext>
              </a:extLst>
            </p:cNvPr>
            <p:cNvCxnSpPr/>
            <p:nvPr/>
          </p:nvCxnSpPr>
          <p:spPr>
            <a:xfrm rot="16200000">
              <a:off x="3603528" y="2100688"/>
              <a:ext cx="2011680" cy="0"/>
            </a:xfrm>
            <a:prstGeom prst="line">
              <a:avLst/>
            </a:prstGeom>
            <a:noFill/>
            <a:ln w="12700" cap="flat" cmpd="sng" algn="ctr">
              <a:solidFill>
                <a:sysClr val="windowText" lastClr="000000"/>
              </a:solidFill>
              <a:prstDash val="solid"/>
            </a:ln>
            <a:effectLst/>
          </p:spPr>
        </p:cxnSp>
        <p:cxnSp>
          <p:nvCxnSpPr>
            <p:cNvPr id="44" name="Straight Connector 43">
              <a:extLst>
                <a:ext uri="{FF2B5EF4-FFF2-40B4-BE49-F238E27FC236}">
                  <a16:creationId xmlns:a16="http://schemas.microsoft.com/office/drawing/2014/main" id="{5D2B7721-4119-43E3-8AC4-FA7F117731CF}"/>
                </a:ext>
              </a:extLst>
            </p:cNvPr>
            <p:cNvCxnSpPr/>
            <p:nvPr/>
          </p:nvCxnSpPr>
          <p:spPr>
            <a:xfrm rot="5400000">
              <a:off x="4844321" y="866787"/>
              <a:ext cx="0" cy="45720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161292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29738247"/>
              </p:ext>
            </p:extLst>
          </p:nvPr>
        </p:nvGraphicFramePr>
        <p:xfrm>
          <a:off x="533400" y="2256983"/>
          <a:ext cx="10972800" cy="4514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822356" y="2355161"/>
            <a:ext cx="8845645" cy="396000"/>
          </a:xfrm>
          <a:prstGeom prst="rect">
            <a:avLst/>
          </a:prstGeom>
        </p:spPr>
        <p:txBody>
          <a:bodyPr lIns="91136" tIns="45574" rIns="91136" bIns="45574"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1500" b="1" dirty="0">
                <a:solidFill>
                  <a:prstClr val="black"/>
                </a:solidFill>
                <a:latin typeface="Arial" pitchFamily="34" charset="0"/>
                <a:cs typeface="Arial" pitchFamily="34" charset="0"/>
              </a:rPr>
              <a:t>Proportion of prevention spending among key populations in Thailand, 2017</a:t>
            </a:r>
            <a:endParaRPr lang="en-GB" sz="1500" b="1" dirty="0">
              <a:solidFill>
                <a:prstClr val="black"/>
              </a:solidFill>
              <a:latin typeface="Arial" pitchFamily="34" charset="0"/>
              <a:cs typeface="Arial" pitchFamily="34" charset="0"/>
            </a:endParaRPr>
          </a:p>
        </p:txBody>
      </p:sp>
      <p:grpSp>
        <p:nvGrpSpPr>
          <p:cNvPr id="15" name="Group 14"/>
          <p:cNvGrpSpPr/>
          <p:nvPr/>
        </p:nvGrpSpPr>
        <p:grpSpPr>
          <a:xfrm>
            <a:off x="2647960" y="3862232"/>
            <a:ext cx="9603935" cy="768730"/>
            <a:chOff x="2070100" y="3429000"/>
            <a:chExt cx="8887213" cy="768730"/>
          </a:xfrm>
        </p:grpSpPr>
        <p:sp>
          <p:nvSpPr>
            <p:cNvPr id="3" name="Bent Arrow 2"/>
            <p:cNvSpPr/>
            <p:nvPr/>
          </p:nvSpPr>
          <p:spPr bwMode="auto">
            <a:xfrm rot="5400000">
              <a:off x="2376100" y="3123000"/>
              <a:ext cx="360000" cy="972000"/>
            </a:xfrm>
            <a:prstGeom prst="bentArrow">
              <a:avLst/>
            </a:prstGeom>
            <a:pattFill prst="pct75">
              <a:fgClr>
                <a:srgbClr val="33CCFF"/>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4" name="TextBox 33"/>
            <p:cNvSpPr txBox="1">
              <a:spLocks noChangeArrowheads="1"/>
            </p:cNvSpPr>
            <p:nvPr/>
          </p:nvSpPr>
          <p:spPr bwMode="auto">
            <a:xfrm>
              <a:off x="2344097" y="3431520"/>
              <a:ext cx="846466"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35</a:t>
              </a:r>
              <a:r>
                <a:rPr lang="en-US" b="1" kern="0" dirty="0">
                  <a:solidFill>
                    <a:srgbClr val="E31837"/>
                  </a:solidFill>
                  <a:latin typeface="Arial" charset="0"/>
                </a:rPr>
                <a:t>%</a:t>
              </a:r>
              <a:endParaRPr lang="en-GB" sz="2400" b="1" kern="0" dirty="0">
                <a:solidFill>
                  <a:srgbClr val="E31837"/>
                </a:solidFill>
                <a:latin typeface="Arial" charset="0"/>
              </a:endParaRPr>
            </a:p>
          </p:txBody>
        </p:sp>
        <p:grpSp>
          <p:nvGrpSpPr>
            <p:cNvPr id="13" name="Group 12"/>
            <p:cNvGrpSpPr/>
            <p:nvPr/>
          </p:nvGrpSpPr>
          <p:grpSpPr>
            <a:xfrm>
              <a:off x="3022029" y="3703391"/>
              <a:ext cx="3741910" cy="494339"/>
              <a:chOff x="3022029" y="3582338"/>
              <a:chExt cx="3741910" cy="494339"/>
            </a:xfrm>
          </p:grpSpPr>
          <p:sp>
            <p:nvSpPr>
              <p:cNvPr id="7" name="Bent Arrow 6"/>
              <p:cNvSpPr/>
              <p:nvPr/>
            </p:nvSpPr>
            <p:spPr bwMode="auto">
              <a:xfrm rot="5400000">
                <a:off x="3416342" y="3188025"/>
                <a:ext cx="396000" cy="1184626"/>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8" name="Bent Arrow 7"/>
              <p:cNvSpPr/>
              <p:nvPr/>
            </p:nvSpPr>
            <p:spPr bwMode="auto">
              <a:xfrm rot="5400000">
                <a:off x="4597443" y="3103409"/>
                <a:ext cx="396000" cy="1353858"/>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9" name="Bent Arrow 8"/>
              <p:cNvSpPr/>
              <p:nvPr/>
            </p:nvSpPr>
            <p:spPr bwMode="auto">
              <a:xfrm rot="5400000">
                <a:off x="5849055" y="3103409"/>
                <a:ext cx="396000" cy="1353858"/>
              </a:xfrm>
              <a:prstGeom prst="bentArrow">
                <a:avLst/>
              </a:prstGeom>
              <a:pattFill prst="pct60">
                <a:fgClr>
                  <a:srgbClr val="33CCCC"/>
                </a:fgClr>
                <a:bgClr>
                  <a:schemeClr val="bg1"/>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10" name="TextBox 33"/>
              <p:cNvSpPr txBox="1">
                <a:spLocks noChangeArrowheads="1"/>
              </p:cNvSpPr>
              <p:nvPr/>
            </p:nvSpPr>
            <p:spPr bwMode="auto">
              <a:xfrm>
                <a:off x="3641228" y="3599246"/>
                <a:ext cx="667670"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6</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11" name="TextBox 33"/>
              <p:cNvSpPr txBox="1">
                <a:spLocks noChangeArrowheads="1"/>
              </p:cNvSpPr>
              <p:nvPr/>
            </p:nvSpPr>
            <p:spPr bwMode="auto">
              <a:xfrm>
                <a:off x="4768750" y="3615012"/>
                <a:ext cx="777909"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10</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12" name="TextBox 33"/>
              <p:cNvSpPr txBox="1">
                <a:spLocks noChangeArrowheads="1"/>
              </p:cNvSpPr>
              <p:nvPr/>
            </p:nvSpPr>
            <p:spPr bwMode="auto">
              <a:xfrm>
                <a:off x="6018847" y="3615012"/>
                <a:ext cx="74509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18</a:t>
                </a:r>
                <a:r>
                  <a:rPr lang="en-US" b="1" kern="0" dirty="0">
                    <a:solidFill>
                      <a:srgbClr val="E31837"/>
                    </a:solidFill>
                    <a:latin typeface="Arial" charset="0"/>
                  </a:rPr>
                  <a:t>%</a:t>
                </a:r>
                <a:endParaRPr lang="en-GB" sz="2400" b="1" kern="0" dirty="0">
                  <a:solidFill>
                    <a:srgbClr val="E31837"/>
                  </a:solidFill>
                  <a:latin typeface="Arial" charset="0"/>
                </a:endParaRPr>
              </a:p>
            </p:txBody>
          </p:sp>
        </p:grpSp>
        <p:sp>
          <p:nvSpPr>
            <p:cNvPr id="25" name="TextBox 24"/>
            <p:cNvSpPr txBox="1"/>
            <p:nvPr/>
          </p:nvSpPr>
          <p:spPr>
            <a:xfrm>
              <a:off x="9262346" y="3648913"/>
              <a:ext cx="1694967" cy="461665"/>
            </a:xfrm>
            <a:prstGeom prst="rect">
              <a:avLst/>
            </a:prstGeom>
            <a:noFill/>
          </p:spPr>
          <p:txBody>
            <a:bodyPr wrap="square" rtlCol="0">
              <a:spAutoFit/>
            </a:bodyPr>
            <a:lstStyle/>
            <a:p>
              <a:r>
                <a:rPr lang="en-GB" sz="1200" b="1" dirty="0">
                  <a:solidFill>
                    <a:prstClr val="black"/>
                  </a:solidFill>
                  <a:latin typeface="Arial" pitchFamily="34" charset="0"/>
                  <a:cs typeface="Arial" pitchFamily="34" charset="0"/>
                </a:rPr>
                <a:t>of total </a:t>
              </a:r>
            </a:p>
            <a:p>
              <a:r>
                <a:rPr lang="en-GB" sz="1200" b="1" dirty="0">
                  <a:solidFill>
                    <a:prstClr val="black"/>
                  </a:solidFill>
                  <a:latin typeface="Arial" pitchFamily="34" charset="0"/>
                  <a:cs typeface="Arial" pitchFamily="34" charset="0"/>
                </a:rPr>
                <a:t>Prevention spending</a:t>
              </a:r>
              <a:endParaRPr lang="th-TH" sz="1200" b="1" dirty="0">
                <a:solidFill>
                  <a:prstClr val="black"/>
                </a:solidFill>
                <a:latin typeface="Arial" pitchFamily="34" charset="0"/>
              </a:endParaRPr>
            </a:p>
          </p:txBody>
        </p:sp>
      </p:grpSp>
      <p:sp>
        <p:nvSpPr>
          <p:cNvPr id="19" name="Bent Arrow 18"/>
          <p:cNvSpPr/>
          <p:nvPr/>
        </p:nvSpPr>
        <p:spPr bwMode="auto">
          <a:xfrm rot="5400000">
            <a:off x="9453675" y="3640950"/>
            <a:ext cx="396000" cy="1404000"/>
          </a:xfrm>
          <a:prstGeom prst="bentArrow">
            <a:avLst/>
          </a:prstGeom>
          <a:pattFill prst="pct60">
            <a:fgClr>
              <a:srgbClr val="33CCCC"/>
            </a:fgClr>
            <a:bgClr>
              <a:schemeClr val="bg1"/>
            </a:bgClr>
          </a:pattFill>
          <a:ln w="25400" cap="flat" cmpd="sng" algn="ctr">
            <a:noFill/>
            <a:prstDash val="solid"/>
          </a:ln>
          <a:effectLst/>
        </p:spPr>
        <p:txBody>
          <a:bodyPr wrap="square" lIns="91136" tIns="45574" rIns="91136"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20" name="TextBox 33"/>
          <p:cNvSpPr txBox="1">
            <a:spLocks noChangeArrowheads="1"/>
          </p:cNvSpPr>
          <p:nvPr/>
        </p:nvSpPr>
        <p:spPr bwMode="auto">
          <a:xfrm>
            <a:off x="9522699" y="4171723"/>
            <a:ext cx="897652" cy="4613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2400" b="1" kern="0" dirty="0">
                <a:solidFill>
                  <a:srgbClr val="E31837"/>
                </a:solidFill>
                <a:latin typeface="Arial" charset="0"/>
              </a:rPr>
              <a:t>0.4</a:t>
            </a:r>
            <a:r>
              <a:rPr lang="en-US" b="1" kern="0" dirty="0">
                <a:solidFill>
                  <a:srgbClr val="E31837"/>
                </a:solidFill>
                <a:latin typeface="Arial" charset="0"/>
              </a:rPr>
              <a:t>%</a:t>
            </a:r>
            <a:endParaRPr lang="en-GB" sz="2400" b="1" kern="0" dirty="0">
              <a:solidFill>
                <a:srgbClr val="E31837"/>
              </a:solidFill>
              <a:latin typeface="Arial" charset="0"/>
            </a:endParaRPr>
          </a:p>
        </p:txBody>
      </p:sp>
      <p:sp>
        <p:nvSpPr>
          <p:cNvPr id="2" name="Title 1"/>
          <p:cNvSpPr>
            <a:spLocks noGrp="1"/>
          </p:cNvSpPr>
          <p:nvPr>
            <p:ph type="title"/>
          </p:nvPr>
        </p:nvSpPr>
        <p:spPr>
          <a:xfrm>
            <a:off x="228607" y="1481489"/>
            <a:ext cx="11553921" cy="872521"/>
          </a:xfrm>
        </p:spPr>
        <p:txBody>
          <a:bodyPr/>
          <a:lstStyle/>
          <a:p>
            <a:r>
              <a:rPr lang="en-US" dirty="0"/>
              <a:t>Key populations account for more than 50% of new HIV infections but only 35% was spent for HIV prevention </a:t>
            </a:r>
            <a:r>
              <a:rPr lang="en-US" dirty="0" err="1"/>
              <a:t>programme</a:t>
            </a:r>
            <a:r>
              <a:rPr lang="en-US" dirty="0"/>
              <a:t> for key populations</a:t>
            </a:r>
            <a:br>
              <a:rPr lang="en-US" dirty="0"/>
            </a:br>
            <a:endParaRPr lang="en-GB" dirty="0"/>
          </a:p>
        </p:txBody>
      </p:sp>
      <p:sp>
        <p:nvSpPr>
          <p:cNvPr id="21" name="Bent Arrow 8">
            <a:extLst>
              <a:ext uri="{FF2B5EF4-FFF2-40B4-BE49-F238E27FC236}">
                <a16:creationId xmlns:a16="http://schemas.microsoft.com/office/drawing/2014/main" id="{93C22E1F-1C02-494D-A19B-8CBD76DC8E9B}"/>
              </a:ext>
            </a:extLst>
          </p:cNvPr>
          <p:cNvSpPr/>
          <p:nvPr/>
        </p:nvSpPr>
        <p:spPr bwMode="auto">
          <a:xfrm rot="5400000">
            <a:off x="8121395" y="3604424"/>
            <a:ext cx="396000" cy="1463043"/>
          </a:xfrm>
          <a:prstGeom prst="bentArrow">
            <a:avLst/>
          </a:prstGeom>
          <a:pattFill prst="pct60">
            <a:fgClr>
              <a:schemeClr val="bg1">
                <a:lumMod val="65000"/>
              </a:schemeClr>
            </a:fgClr>
            <a:bgClr>
              <a:schemeClr val="bg1"/>
            </a:bgClr>
          </a:pattFill>
          <a:ln w="25400" cap="flat" cmpd="sng" algn="ctr">
            <a:noFill/>
            <a:prstDash val="solid"/>
          </a:ln>
          <a:effectLst/>
        </p:spPr>
        <p:txBody>
          <a:bodyPr wrap="square" lIns="91136" tIns="45574" rIns="91136" bIns="45574"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kern="0">
              <a:solidFill>
                <a:prstClr val="black"/>
              </a:solidFill>
            </a:endParaRPr>
          </a:p>
        </p:txBody>
      </p:sp>
      <p:sp>
        <p:nvSpPr>
          <p:cNvPr id="22" name="Rectangle 21">
            <a:extLst>
              <a:ext uri="{FF2B5EF4-FFF2-40B4-BE49-F238E27FC236}">
                <a16:creationId xmlns:a16="http://schemas.microsoft.com/office/drawing/2014/main" id="{3AC1CACF-B807-4226-A389-75461FBF25D0}"/>
              </a:ext>
            </a:extLst>
          </p:cNvPr>
          <p:cNvSpPr/>
          <p:nvPr/>
        </p:nvSpPr>
        <p:spPr>
          <a:xfrm>
            <a:off x="165000" y="6602527"/>
            <a:ext cx="6400800" cy="230538"/>
          </a:xfrm>
          <a:prstGeom prst="rect">
            <a:avLst/>
          </a:prstGeom>
        </p:spPr>
        <p:txBody>
          <a:bodyPr wrap="square" lIns="91136" tIns="45574" rIns="91136" bIns="45574">
            <a:spAutoFit/>
          </a:bodyPr>
          <a:lstStyle/>
          <a:p>
            <a:r>
              <a:rPr lang="en-US" sz="900" dirty="0">
                <a:solidFill>
                  <a:prstClr val="black"/>
                </a:solidFill>
                <a:latin typeface="Arial" panose="020B0604020202020204" pitchFamily="34" charset="0"/>
                <a:cs typeface="Arial" panose="020B0604020202020204" pitchFamily="34" charset="0"/>
              </a:rPr>
              <a:t>Prepared by </a:t>
            </a:r>
            <a:r>
              <a:rPr lang="en-US" sz="900" dirty="0">
                <a:solidFill>
                  <a:prstClr val="black"/>
                </a:solidFill>
                <a:latin typeface="Arial" panose="020B0604020202020204" pitchFamily="34" charset="0"/>
                <a:cs typeface="Arial" panose="020B0604020202020204" pitchFamily="34" charset="0"/>
                <a:hlinkClick r:id="rId4"/>
              </a:rPr>
              <a:t>www.aidsdatahub.org</a:t>
            </a:r>
            <a:r>
              <a:rPr lang="en-US" sz="900" dirty="0">
                <a:solidFill>
                  <a:prstClr val="black"/>
                </a:solidFill>
                <a:latin typeface="Arial" panose="020B0604020202020204" pitchFamily="34" charset="0"/>
                <a:cs typeface="Arial" panose="020B0604020202020204" pitchFamily="34" charset="0"/>
              </a:rPr>
              <a:t> based on NASA 2018 submitted for Global AIDS Monitoring 2018</a:t>
            </a:r>
            <a:endParaRPr lang="en-GB" sz="900" dirty="0"/>
          </a:p>
        </p:txBody>
      </p:sp>
    </p:spTree>
    <p:extLst>
      <p:ext uri="{BB962C8B-B14F-4D97-AF65-F5344CB8AC3E}">
        <p14:creationId xmlns:p14="http://schemas.microsoft.com/office/powerpoint/2010/main" val="187567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Rectangle 4"/>
          <p:cNvSpPr/>
          <p:nvPr/>
        </p:nvSpPr>
        <p:spPr>
          <a:xfrm>
            <a:off x="218122" y="6615395"/>
            <a:ext cx="6313935" cy="215149"/>
          </a:xfrm>
          <a:prstGeom prst="rect">
            <a:avLst/>
          </a:prstGeom>
        </p:spPr>
        <p:txBody>
          <a:bodyPr wrap="non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lang="en-US" sz="800" dirty="0">
                <a:solidFill>
                  <a:prstClr val="black"/>
                </a:solidFill>
                <a:hlinkClick r:id="rId4"/>
              </a:rPr>
              <a:t>www.aidsinfoonline.org</a:t>
            </a:r>
            <a:r>
              <a:rPr lang="en-US" sz="800" dirty="0">
                <a:solidFill>
                  <a:prstClr val="black"/>
                </a:solidFill>
              </a:rPr>
              <a:t> </a:t>
            </a:r>
            <a:r>
              <a:rPr lang="en-US" sz="800" dirty="0">
                <a:solidFill>
                  <a:prstClr val="black"/>
                </a:solidFill>
                <a:latin typeface="Arial" panose="020B0604020202020204" pitchFamily="34" charset="0"/>
                <a:cs typeface="Arial" panose="020B0604020202020204" pitchFamily="34" charset="0"/>
              </a:rPr>
              <a:t>NASA 2018 submitted for Global AIDS Monitoring 2018</a:t>
            </a:r>
            <a:r>
              <a:rPr lang="en-US" sz="800" dirty="0">
                <a:solidFill>
                  <a:prstClr val="black"/>
                </a:solidFill>
              </a:rPr>
              <a:t> </a:t>
            </a:r>
            <a:endParaRPr lang="en-GB" sz="800" dirty="0"/>
          </a:p>
        </p:txBody>
      </p:sp>
      <p:graphicFrame>
        <p:nvGraphicFramePr>
          <p:cNvPr id="6" name="Chart 5">
            <a:extLst>
              <a:ext uri="{FF2B5EF4-FFF2-40B4-BE49-F238E27FC236}">
                <a16:creationId xmlns:a16="http://schemas.microsoft.com/office/drawing/2014/main" id="{6DC34BD2-5952-4F94-9BBF-217D84B8D650}"/>
              </a:ext>
            </a:extLst>
          </p:cNvPr>
          <p:cNvGraphicFramePr>
            <a:graphicFrameLocks/>
          </p:cNvGraphicFramePr>
          <p:nvPr>
            <p:extLst>
              <p:ext uri="{D42A27DB-BD31-4B8C-83A1-F6EECF244321}">
                <p14:modId xmlns:p14="http://schemas.microsoft.com/office/powerpoint/2010/main" val="3072981653"/>
              </p:ext>
            </p:extLst>
          </p:nvPr>
        </p:nvGraphicFramePr>
        <p:xfrm>
          <a:off x="1866900" y="2202816"/>
          <a:ext cx="8458200" cy="4066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113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152426" y="6615395"/>
            <a:ext cx="3782794" cy="215149"/>
          </a:xfrm>
          <a:prstGeom prst="rect">
            <a:avLst/>
          </a:prstGeom>
        </p:spPr>
        <p:txBody>
          <a:bodyPr wrap="none" lIns="91136" tIns="45574" rIns="91136" bIns="4557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lang="en-US" sz="800" dirty="0">
                <a:solidFill>
                  <a:prstClr val="black"/>
                </a:solidFill>
                <a:hlinkClick r:id="rId4"/>
              </a:rPr>
              <a:t>www.aidsinfoonline.org</a:t>
            </a:r>
            <a:r>
              <a:rPr lang="en-US" sz="800" dirty="0">
                <a:solidFill>
                  <a:prstClr val="black"/>
                </a:solidFill>
              </a:rPr>
              <a:t>  </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674888706"/>
              </p:ext>
            </p:extLst>
          </p:nvPr>
        </p:nvGraphicFramePr>
        <p:xfrm>
          <a:off x="1905003" y="2133600"/>
          <a:ext cx="8458201"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bwMode="auto">
          <a:xfrm>
            <a:off x="302637"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2007 and 2009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774AB2C3-F3C8-4024-9C4D-BE16BA50A9F1}" type="slidenum">
              <a:rPr lang="th-TH">
                <a:solidFill>
                  <a:prstClr val="black">
                    <a:tint val="75000"/>
                  </a:prstClr>
                </a:solidFill>
              </a:rPr>
              <a:pPr>
                <a:defRPr/>
              </a:pPr>
              <a:t>39</a:t>
            </a:fld>
            <a:endParaRPr lang="th-TH" dirty="0">
              <a:solidFill>
                <a:prstClr val="black">
                  <a:tint val="75000"/>
                </a:prstClr>
              </a:solidFill>
            </a:endParaRPr>
          </a:p>
        </p:txBody>
      </p:sp>
      <p:sp>
        <p:nvSpPr>
          <p:cNvPr id="65540" name="Text Box 36"/>
          <p:cNvSpPr txBox="1">
            <a:spLocks noChangeArrowheads="1"/>
          </p:cNvSpPr>
          <p:nvPr/>
        </p:nvSpPr>
        <p:spPr bwMode="auto">
          <a:xfrm>
            <a:off x="76200" y="6482268"/>
            <a:ext cx="11049000" cy="3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pPr>
            <a:r>
              <a:rPr lang="en-US" sz="800" dirty="0">
                <a:solidFill>
                  <a:prstClr val="black"/>
                </a:solidFill>
                <a:cs typeface="Arial" charset="0"/>
              </a:rPr>
              <a:t>Sources: </a:t>
            </a:r>
            <a:r>
              <a:rPr lang="en-US" sz="800" dirty="0">
                <a:solidFill>
                  <a:srgbClr val="000000"/>
                </a:solidFill>
                <a:cs typeface="Arial" charset="0"/>
              </a:rPr>
              <a:t>Prepared by </a:t>
            </a:r>
            <a:r>
              <a:rPr lang="en-US" sz="800" dirty="0">
                <a:solidFill>
                  <a:srgbClr val="000000"/>
                </a:solidFill>
                <a:cs typeface="Arial" charset="0"/>
                <a:hlinkClick r:id="rId3"/>
              </a:rPr>
              <a:t>www.aidsdatahub.org</a:t>
            </a:r>
            <a:r>
              <a:rPr lang="en-US" sz="800" dirty="0">
                <a:solidFill>
                  <a:srgbClr val="000000"/>
                </a:solidFill>
                <a:cs typeface="Arial" charset="0"/>
              </a:rPr>
              <a:t> </a:t>
            </a:r>
            <a:r>
              <a:rPr lang="en-US" sz="800" dirty="0">
                <a:solidFill>
                  <a:prstClr val="black"/>
                </a:solidFill>
                <a:cs typeface="Arial" charset="0"/>
              </a:rPr>
              <a:t>1. National AIDS Prevention and Alleviation Committee Thailand. (2008). </a:t>
            </a:r>
            <a:r>
              <a:rPr lang="en-US" sz="800" i="1" dirty="0">
                <a:solidFill>
                  <a:prstClr val="black"/>
                </a:solidFill>
                <a:cs typeface="Arial" charset="0"/>
              </a:rPr>
              <a:t>UNGASS Country Progress Report: Thailand, and 2.  </a:t>
            </a:r>
            <a:r>
              <a:rPr lang="en-US" sz="800" dirty="0">
                <a:solidFill>
                  <a:prstClr val="black"/>
                </a:solidFill>
                <a:cs typeface="Arial" charset="0"/>
              </a:rPr>
              <a:t>National AIDS Prevention and Alleviation Committee Thailand. (2010). </a:t>
            </a:r>
            <a:r>
              <a:rPr lang="en-US" sz="800" i="1" dirty="0">
                <a:solidFill>
                  <a:prstClr val="black"/>
                </a:solidFill>
                <a:cs typeface="Arial" charset="0"/>
              </a:rPr>
              <a:t>UNGASS Country Progress Report: Thailand.</a:t>
            </a:r>
            <a:endParaRPr lang="en-US" sz="800" dirty="0">
              <a:solidFill>
                <a:prstClr val="black"/>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568687873"/>
              </p:ext>
            </p:extLst>
          </p:nvPr>
        </p:nvGraphicFramePr>
        <p:xfrm>
          <a:off x="1828803" y="2362200"/>
          <a:ext cx="8610601" cy="40048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566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2"/>
          <p:cNvSpPr>
            <a:spLocks noGrp="1"/>
          </p:cNvSpPr>
          <p:nvPr>
            <p:ph type="title"/>
          </p:nvPr>
        </p:nvSpPr>
        <p:spPr bwMode="auto">
          <a:xfrm>
            <a:off x="226477"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FSW and MSM with comprehensive HIV knowledge by age group, 2007 and 2009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F0218FF8-3E6E-4954-A471-208FE89B0A36}" type="slidenum">
              <a:rPr lang="th-TH">
                <a:solidFill>
                  <a:prstClr val="black">
                    <a:tint val="75000"/>
                  </a:prstClr>
                </a:solidFill>
              </a:rPr>
              <a:pPr>
                <a:defRPr/>
              </a:pPr>
              <a:t>40</a:t>
            </a:fld>
            <a:endParaRPr lang="th-TH" dirty="0">
              <a:solidFill>
                <a:prstClr val="black">
                  <a:tint val="75000"/>
                </a:prstClr>
              </a:solidFill>
            </a:endParaRPr>
          </a:p>
        </p:txBody>
      </p:sp>
      <p:graphicFrame>
        <p:nvGraphicFramePr>
          <p:cNvPr id="7" name="Content Placeholder 8"/>
          <p:cNvGraphicFramePr>
            <a:graphicFrameLocks/>
          </p:cNvGraphicFramePr>
          <p:nvPr>
            <p:extLst>
              <p:ext uri="{D42A27DB-BD31-4B8C-83A1-F6EECF244321}">
                <p14:modId xmlns:p14="http://schemas.microsoft.com/office/powerpoint/2010/main" val="2701664331"/>
              </p:ext>
            </p:extLst>
          </p:nvPr>
        </p:nvGraphicFramePr>
        <p:xfrm>
          <a:off x="2362200" y="2564907"/>
          <a:ext cx="7467600" cy="3590528"/>
        </p:xfrm>
        <a:graphic>
          <a:graphicData uri="http://schemas.openxmlformats.org/drawingml/2006/chart">
            <c:chart xmlns:c="http://schemas.openxmlformats.org/drawingml/2006/chart" xmlns:r="http://schemas.openxmlformats.org/officeDocument/2006/relationships" r:id="rId2"/>
          </a:graphicData>
        </a:graphic>
      </p:graphicFrame>
      <p:sp>
        <p:nvSpPr>
          <p:cNvPr id="66565" name="Text Box 10"/>
          <p:cNvSpPr txBox="1">
            <a:spLocks noChangeArrowheads="1"/>
          </p:cNvSpPr>
          <p:nvPr/>
        </p:nvSpPr>
        <p:spPr bwMode="auto">
          <a:xfrm>
            <a:off x="27633" y="6510150"/>
            <a:ext cx="8458200" cy="3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800" dirty="0">
                <a:solidFill>
                  <a:srgbClr val="000000"/>
                </a:solidFill>
              </a:rPr>
              <a:t>Source: Prepared by </a:t>
            </a:r>
            <a:r>
              <a:rPr lang="en-US" sz="800" dirty="0">
                <a:solidFill>
                  <a:srgbClr val="000000"/>
                </a:solidFill>
                <a:hlinkClick r:id="rId3"/>
              </a:rPr>
              <a:t>www.aidsdatahub.org</a:t>
            </a:r>
            <a:r>
              <a:rPr lang="en-US" sz="800" dirty="0">
                <a:solidFill>
                  <a:srgbClr val="000000"/>
                </a:solidFill>
              </a:rPr>
              <a:t>  based on 1.  </a:t>
            </a:r>
            <a:r>
              <a:rPr lang="en-US" sz="800" dirty="0">
                <a:solidFill>
                  <a:prstClr val="black"/>
                </a:solidFill>
              </a:rPr>
              <a:t>UNAIDS. (2010). </a:t>
            </a:r>
            <a:r>
              <a:rPr lang="en-US" sz="800" i="1" dirty="0">
                <a:solidFill>
                  <a:prstClr val="black"/>
                </a:solidFill>
              </a:rPr>
              <a:t>Global Report: UNAIDS Report on the Global AIDS Epidemic.</a:t>
            </a:r>
            <a:r>
              <a:rPr lang="en-US" sz="800" b="1" dirty="0">
                <a:solidFill>
                  <a:prstClr val="black"/>
                </a:solidFill>
              </a:rPr>
              <a:t> </a:t>
            </a:r>
            <a:endParaRPr lang="en-US" sz="800" dirty="0">
              <a:solidFill>
                <a:prstClr val="black"/>
              </a:solidFill>
            </a:endParaRPr>
          </a:p>
          <a:p>
            <a:pPr eaLnBrk="1" fontAlgn="base" hangingPunct="1">
              <a:spcBef>
                <a:spcPct val="0"/>
              </a:spcBef>
              <a:spcAft>
                <a:spcPct val="0"/>
              </a:spcAft>
            </a:pPr>
            <a:endParaRPr lang="en-US" sz="800" dirty="0">
              <a:solidFill>
                <a:srgbClr val="000000"/>
              </a:solidFill>
            </a:endParaRPr>
          </a:p>
        </p:txBody>
      </p:sp>
    </p:spTree>
    <p:extLst>
      <p:ext uri="{BB962C8B-B14F-4D97-AF65-F5344CB8AC3E}">
        <p14:creationId xmlns:p14="http://schemas.microsoft.com/office/powerpoint/2010/main" val="3473390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bwMode="auto">
          <a:xfrm>
            <a:off x="22647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noAutofit/>
          </a:bodyPr>
          <a:lstStyle/>
          <a:p>
            <a:pPr eaLnBrk="1" hangingPunct="1"/>
            <a:r>
              <a:rPr lang="en-US" dirty="0">
                <a:cs typeface="Cordia New" pitchFamily="34" charset="-34"/>
              </a:rPr>
              <a:t>Proportion of young people (15-24) with comprehensive HIV knowledge by age group and gender, 2006</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462351FE-22C4-49E9-A563-269EBEE166AB}" type="slidenum">
              <a:rPr lang="th-TH">
                <a:solidFill>
                  <a:prstClr val="black">
                    <a:tint val="75000"/>
                  </a:prstClr>
                </a:solidFill>
              </a:rPr>
              <a:pPr>
                <a:defRPr/>
              </a:pPr>
              <a:t>41</a:t>
            </a:fld>
            <a:endParaRPr lang="th-TH" dirty="0">
              <a:solidFill>
                <a:prstClr val="black">
                  <a:tint val="75000"/>
                </a:prstClr>
              </a:solidFill>
            </a:endParaRPr>
          </a:p>
        </p:txBody>
      </p:sp>
      <p:sp>
        <p:nvSpPr>
          <p:cNvPr id="67589" name="Text Box 36"/>
          <p:cNvSpPr txBox="1">
            <a:spLocks noChangeArrowheads="1"/>
          </p:cNvSpPr>
          <p:nvPr/>
        </p:nvSpPr>
        <p:spPr bwMode="auto">
          <a:xfrm>
            <a:off x="0" y="6519486"/>
            <a:ext cx="11125200" cy="33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36" tIns="45574" rIns="91136" bIns="4557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pPr>
            <a:r>
              <a:rPr lang="en-US" sz="800" dirty="0">
                <a:solidFill>
                  <a:prstClr val="black"/>
                </a:solidFill>
                <a:cs typeface="Arial" charset="0"/>
              </a:rPr>
              <a:t>Source: </a:t>
            </a:r>
            <a:r>
              <a:rPr lang="en-US" sz="800" dirty="0">
                <a:solidFill>
                  <a:srgbClr val="000000"/>
                </a:solidFill>
                <a:cs typeface="Arial" charset="0"/>
              </a:rPr>
              <a:t>Prepared by </a:t>
            </a:r>
            <a:r>
              <a:rPr lang="en-US" sz="800" dirty="0">
                <a:solidFill>
                  <a:srgbClr val="000000"/>
                </a:solidFill>
                <a:cs typeface="Arial" charset="0"/>
                <a:hlinkClick r:id="rId3"/>
              </a:rPr>
              <a:t>www.aidsdatahub.org</a:t>
            </a:r>
            <a:r>
              <a:rPr lang="en-US" sz="800" dirty="0">
                <a:solidFill>
                  <a:srgbClr val="000000"/>
                </a:solidFill>
                <a:cs typeface="Arial" charset="0"/>
              </a:rPr>
              <a:t>  based on </a:t>
            </a:r>
            <a:r>
              <a:rPr lang="en-US" sz="800" dirty="0">
                <a:solidFill>
                  <a:prstClr val="black"/>
                </a:solidFill>
                <a:cs typeface="Arial" charset="0"/>
              </a:rPr>
              <a:t>Institute for Population and Social Research (2006), Thailand National Sexual </a:t>
            </a:r>
            <a:r>
              <a:rPr lang="en-US" sz="800" dirty="0" err="1">
                <a:solidFill>
                  <a:prstClr val="black"/>
                </a:solidFill>
                <a:cs typeface="Arial" charset="0"/>
              </a:rPr>
              <a:t>Behavioural</a:t>
            </a:r>
            <a:r>
              <a:rPr lang="en-US" sz="800" dirty="0">
                <a:solidFill>
                  <a:prstClr val="black"/>
                </a:solidFill>
                <a:cs typeface="Arial" charset="0"/>
              </a:rPr>
              <a:t> Survey 2006 cited in National AIDS Prevention and Alleviation Committee Thailand. (2008). </a:t>
            </a:r>
            <a:r>
              <a:rPr lang="en-US" sz="800" i="1" dirty="0">
                <a:solidFill>
                  <a:prstClr val="black"/>
                </a:solidFill>
                <a:cs typeface="Arial" charset="0"/>
              </a:rPr>
              <a:t>UNGASS Country Progress Report: Thailand</a:t>
            </a:r>
            <a:endParaRPr lang="en-US" sz="800" dirty="0">
              <a:solidFill>
                <a:prstClr val="black"/>
              </a:solidFill>
              <a:cs typeface="Arial"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989185947"/>
              </p:ext>
            </p:extLst>
          </p:nvPr>
        </p:nvGraphicFramePr>
        <p:xfrm>
          <a:off x="1752603" y="2362200"/>
          <a:ext cx="86106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0264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409741"/>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74" rIns="91136" bIns="45574"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7668BB-3515-4BCB-8DAA-9A23E0A570BE}"/>
              </a:ext>
            </a:extLst>
          </p:cNvPr>
          <p:cNvSpPr>
            <a:spLocks noGrp="1"/>
          </p:cNvSpPr>
          <p:nvPr>
            <p:ph type="title"/>
          </p:nvPr>
        </p:nvSpPr>
        <p:spPr>
          <a:xfrm>
            <a:off x="226437" y="1705800"/>
            <a:ext cx="11203563" cy="504000"/>
          </a:xfrm>
        </p:spPr>
        <p:txBody>
          <a:bodyPr>
            <a:noAutofit/>
          </a:bodyPr>
          <a:lstStyle/>
          <a:p>
            <a:r>
              <a:rPr lang="en-US" dirty="0"/>
              <a:t>HIV testing coverage among key populations, 2014-2019</a:t>
            </a:r>
          </a:p>
        </p:txBody>
      </p:sp>
      <p:sp>
        <p:nvSpPr>
          <p:cNvPr id="116" name="Rectangle 115">
            <a:extLst>
              <a:ext uri="{FF2B5EF4-FFF2-40B4-BE49-F238E27FC236}">
                <a16:creationId xmlns:a16="http://schemas.microsoft.com/office/drawing/2014/main" id="{0CF45CB0-3E22-49B5-B47F-2A999B2FA2B5}"/>
              </a:ext>
            </a:extLst>
          </p:cNvPr>
          <p:cNvSpPr/>
          <p:nvPr/>
        </p:nvSpPr>
        <p:spPr>
          <a:xfrm>
            <a:off x="408228" y="6609205"/>
            <a:ext cx="7917067" cy="230538"/>
          </a:xfrm>
          <a:prstGeom prst="rect">
            <a:avLst/>
          </a:prstGeom>
        </p:spPr>
        <p:txBody>
          <a:bodyPr wrap="square" lIns="91136" tIns="45574" rIns="91136" bIns="45574">
            <a:spAutoFit/>
          </a:bodyPr>
          <a:lstStyle/>
          <a:p>
            <a:pP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2"/>
              </a:rPr>
              <a:t>www.aidsdatahub.org</a:t>
            </a:r>
            <a:r>
              <a:rPr lang="en-US" sz="900" dirty="0">
                <a:solidFill>
                  <a:prstClr val="black"/>
                </a:solidFill>
                <a:latin typeface="Arial"/>
                <a:ea typeface="ＭＳ Ｐゴシック" pitchFamily="34" charset="-128"/>
                <a:cs typeface="Arial" pitchFamily="34" charset="0"/>
              </a:rPr>
              <a:t> based on Thailand GAM reporting </a:t>
            </a:r>
          </a:p>
        </p:txBody>
      </p:sp>
      <p:grpSp>
        <p:nvGrpSpPr>
          <p:cNvPr id="3" name="Group 2">
            <a:extLst>
              <a:ext uri="{FF2B5EF4-FFF2-40B4-BE49-F238E27FC236}">
                <a16:creationId xmlns:a16="http://schemas.microsoft.com/office/drawing/2014/main" id="{A5DD9544-C721-4121-85D4-B2D711B7DD0D}"/>
              </a:ext>
            </a:extLst>
          </p:cNvPr>
          <p:cNvGrpSpPr/>
          <p:nvPr/>
        </p:nvGrpSpPr>
        <p:grpSpPr>
          <a:xfrm>
            <a:off x="828100" y="2783377"/>
            <a:ext cx="10535800" cy="3407529"/>
            <a:chOff x="817061" y="2783377"/>
            <a:chExt cx="10535800" cy="3407529"/>
          </a:xfrm>
        </p:grpSpPr>
        <p:pic>
          <p:nvPicPr>
            <p:cNvPr id="46" name="Picture 45">
              <a:extLst>
                <a:ext uri="{FF2B5EF4-FFF2-40B4-BE49-F238E27FC236}">
                  <a16:creationId xmlns:a16="http://schemas.microsoft.com/office/drawing/2014/main" id="{4970F014-4583-47A1-B147-290E76FB5112}"/>
                </a:ext>
              </a:extLst>
            </p:cNvPr>
            <p:cNvPicPr>
              <a:picLocks noChangeAspect="1" noChangeArrowheads="1"/>
              <a:extLst>
                <a:ext uri="{84589F7E-364E-4C9E-8A38-B11213B215E9}">
                  <a14:cameraTool xmlns:a14="http://schemas.microsoft.com/office/drawing/2010/main" cellRange="$B$60:$K$70" spid="_x0000_s6526"/>
                </a:ext>
              </a:extLst>
            </p:cNvPicPr>
            <p:nvPr/>
          </p:nvPicPr>
          <p:blipFill>
            <a:blip r:embed="rId3"/>
            <a:srcRect/>
            <a:stretch>
              <a:fillRect/>
            </a:stretch>
          </p:blipFill>
          <p:spPr bwMode="auto">
            <a:xfrm>
              <a:off x="1561150" y="2933615"/>
              <a:ext cx="1298448" cy="1714585"/>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80">
              <a:extLst>
                <a:ext uri="{FF2B5EF4-FFF2-40B4-BE49-F238E27FC236}">
                  <a16:creationId xmlns:a16="http://schemas.microsoft.com/office/drawing/2014/main" id="{F2941F6D-8432-4498-A79C-C695B46F46F1}"/>
                </a:ext>
              </a:extLst>
            </p:cNvPr>
            <p:cNvSpPr txBox="1"/>
            <p:nvPr/>
          </p:nvSpPr>
          <p:spPr>
            <a:xfrm>
              <a:off x="10175068" y="2783377"/>
              <a:ext cx="253973" cy="276704"/>
            </a:xfrm>
            <a:prstGeom prst="rect">
              <a:avLst/>
            </a:prstGeom>
            <a:noFill/>
          </p:spPr>
          <p:txBody>
            <a:bodyPr wrap="square" lIns="91136" tIns="45574" rIns="91136" bIns="4557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dirty="0">
                  <a:solidFill>
                    <a:prstClr val="black"/>
                  </a:solidFill>
                  <a:latin typeface="Arial Nova Cond" panose="020B0506020202020204" pitchFamily="34" charset="0"/>
                  <a:cs typeface="Arial" panose="020B0604020202020204" pitchFamily="34" charset="0"/>
                </a:rPr>
                <a:t>*</a:t>
              </a:r>
              <a:endParaRPr lang="en-GB" sz="1200" dirty="0">
                <a:solidFill>
                  <a:prstClr val="black"/>
                </a:solidFill>
                <a:latin typeface="Arial Nova Cond" panose="020B050602020202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B68960E4-EC1D-439E-A24F-BC119016C0E2}"/>
                </a:ext>
              </a:extLst>
            </p:cNvPr>
            <p:cNvPicPr>
              <a:picLocks noChangeAspect="1" noChangeArrowheads="1"/>
              <a:extLst>
                <a:ext uri="{84589F7E-364E-4C9E-8A38-B11213B215E9}">
                  <a14:cameraTool xmlns:a14="http://schemas.microsoft.com/office/drawing/2010/main" cellRange="$B$32:$K$42"/>
                </a:ext>
              </a:extLst>
            </p:cNvPicPr>
            <p:nvPr/>
          </p:nvPicPr>
          <p:blipFill>
            <a:blip r:embed="rId4"/>
            <a:srcRect/>
            <a:stretch>
              <a:fillRect/>
            </a:stretch>
          </p:blipFill>
          <p:spPr bwMode="auto">
            <a:xfrm>
              <a:off x="5495256" y="2895600"/>
              <a:ext cx="1296000" cy="17145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74D33F0E-F434-4868-9DBB-EFE64052881F}"/>
                </a:ext>
              </a:extLst>
            </p:cNvPr>
            <p:cNvPicPr>
              <a:picLocks noChangeAspect="1" noChangeArrowheads="1"/>
              <a:extLst>
                <a:ext uri="{84589F7E-364E-4C9E-8A38-B11213B215E9}">
                  <a14:cameraTool xmlns:a14="http://schemas.microsoft.com/office/drawing/2010/main" cellRange="$B$46:$K$56"/>
                </a:ext>
              </a:extLst>
            </p:cNvPicPr>
            <p:nvPr/>
          </p:nvPicPr>
          <p:blipFill>
            <a:blip r:embed="rId5"/>
            <a:srcRect/>
            <a:stretch>
              <a:fillRect/>
            </a:stretch>
          </p:blipFill>
          <p:spPr bwMode="auto">
            <a:xfrm>
              <a:off x="7478010" y="2895600"/>
              <a:ext cx="1296000" cy="17145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943A49CF-D2D1-42DA-A515-5D2590E12921}"/>
                </a:ext>
              </a:extLst>
            </p:cNvPr>
            <p:cNvPicPr>
              <a:picLocks noChangeAspect="1" noChangeArrowheads="1"/>
              <a:extLst>
                <a:ext uri="{84589F7E-364E-4C9E-8A38-B11213B215E9}">
                  <a14:cameraTool xmlns:a14="http://schemas.microsoft.com/office/drawing/2010/main" cellRange="$B$74:$K$84"/>
                </a:ext>
              </a:extLst>
            </p:cNvPicPr>
            <p:nvPr/>
          </p:nvPicPr>
          <p:blipFill>
            <a:blip r:embed="rId6"/>
            <a:srcRect/>
            <a:stretch>
              <a:fillRect/>
            </a:stretch>
          </p:blipFill>
          <p:spPr bwMode="auto">
            <a:xfrm>
              <a:off x="3471626" y="2895600"/>
              <a:ext cx="1296000" cy="171458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1A41AE5-02FB-4CDA-89E6-9E737B2E7657}"/>
                </a:ext>
              </a:extLst>
            </p:cNvPr>
            <p:cNvPicPr>
              <a:picLocks noChangeAspect="1" noChangeArrowheads="1"/>
              <a:extLst>
                <a:ext uri="{84589F7E-364E-4C9E-8A38-B11213B215E9}">
                  <a14:cameraTool xmlns:a14="http://schemas.microsoft.com/office/drawing/2010/main" cellRange="$B$17:$K$27"/>
                </a:ext>
              </a:extLst>
            </p:cNvPicPr>
            <p:nvPr/>
          </p:nvPicPr>
          <p:blipFill>
            <a:blip r:embed="rId7"/>
            <a:srcRect/>
            <a:stretch>
              <a:fillRect/>
            </a:stretch>
          </p:blipFill>
          <p:spPr bwMode="auto">
            <a:xfrm>
              <a:off x="9436249" y="2895600"/>
              <a:ext cx="1296000" cy="171458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C1CD878A-CD93-4DBB-AD8D-1531EAD814F5}"/>
                </a:ext>
              </a:extLst>
            </p:cNvPr>
            <p:cNvGrpSpPr/>
            <p:nvPr/>
          </p:nvGrpSpPr>
          <p:grpSpPr>
            <a:xfrm rot="16200000">
              <a:off x="2579123" y="5754401"/>
              <a:ext cx="72000" cy="364443"/>
              <a:chOff x="626177" y="-36396"/>
              <a:chExt cx="72000" cy="364443"/>
            </a:xfrm>
          </p:grpSpPr>
          <p:cxnSp>
            <p:nvCxnSpPr>
              <p:cNvPr id="90" name="Straight Connector 89">
                <a:extLst>
                  <a:ext uri="{FF2B5EF4-FFF2-40B4-BE49-F238E27FC236}">
                    <a16:creationId xmlns:a16="http://schemas.microsoft.com/office/drawing/2014/main" id="{A659364E-9895-46C9-94DB-75813B05312B}"/>
                  </a:ext>
                </a:extLst>
              </p:cNvPr>
              <p:cNvCxnSpPr/>
              <p:nvPr/>
            </p:nvCxnSpPr>
            <p:spPr>
              <a:xfrm rot="5400000">
                <a:off x="533086" y="107604"/>
                <a:ext cx="288000" cy="0"/>
              </a:xfrm>
              <a:prstGeom prst="line">
                <a:avLst/>
              </a:prstGeom>
              <a:solidFill>
                <a:sysClr val="window" lastClr="FFFFFF">
                  <a:lumMod val="75000"/>
                </a:sysClr>
              </a:solidFill>
              <a:ln w="25400" cap="flat" cmpd="sng" algn="ctr">
                <a:solidFill>
                  <a:sysClr val="window" lastClr="FFFFFF">
                    <a:lumMod val="65000"/>
                  </a:sysClr>
                </a:solidFill>
                <a:prstDash val="solid"/>
              </a:ln>
              <a:effectLst/>
            </p:spPr>
          </p:cxnSp>
          <p:sp>
            <p:nvSpPr>
              <p:cNvPr id="91" name="Oval 90">
                <a:extLst>
                  <a:ext uri="{FF2B5EF4-FFF2-40B4-BE49-F238E27FC236}">
                    <a16:creationId xmlns:a16="http://schemas.microsoft.com/office/drawing/2014/main" id="{03DE4EF5-F521-45FF-B360-79C2208FE8B7}"/>
                  </a:ext>
                </a:extLst>
              </p:cNvPr>
              <p:cNvSpPr/>
              <p:nvPr/>
            </p:nvSpPr>
            <p:spPr>
              <a:xfrm rot="10800000" flipV="1">
                <a:off x="626177" y="251632"/>
                <a:ext cx="72000" cy="76415"/>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800" kern="0">
                  <a:solidFill>
                    <a:prstClr val="white"/>
                  </a:solidFill>
                  <a:latin typeface="Calibri"/>
                </a:endParaRPr>
              </a:p>
            </p:txBody>
          </p:sp>
        </p:grpSp>
        <p:sp>
          <p:nvSpPr>
            <p:cNvPr id="86" name="TextBox 80">
              <a:extLst>
                <a:ext uri="{FF2B5EF4-FFF2-40B4-BE49-F238E27FC236}">
                  <a16:creationId xmlns:a16="http://schemas.microsoft.com/office/drawing/2014/main" id="{00CD4EC6-F8D9-4C70-8B88-A9D9E5F4A98B}"/>
                </a:ext>
              </a:extLst>
            </p:cNvPr>
            <p:cNvSpPr txBox="1"/>
            <p:nvPr/>
          </p:nvSpPr>
          <p:spPr>
            <a:xfrm>
              <a:off x="2781832" y="5346415"/>
              <a:ext cx="16657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dirty="0">
                  <a:solidFill>
                    <a:srgbClr val="FF5050"/>
                  </a:solidFill>
                  <a:latin typeface="Arial Nova Cond" panose="020B0506020202020204" pitchFamily="34" charset="0"/>
                  <a:cs typeface="Arial" panose="020B0604020202020204" pitchFamily="34" charset="0"/>
                </a:rPr>
                <a:t>Gap</a:t>
              </a:r>
              <a:endParaRPr lang="en-GB" sz="1200" dirty="0">
                <a:solidFill>
                  <a:srgbClr val="FF5050"/>
                </a:solidFill>
                <a:latin typeface="Arial Nova Cond" panose="020B0506020202020204" pitchFamily="34" charset="0"/>
                <a:cs typeface="Arial" panose="020B0604020202020204" pitchFamily="34" charset="0"/>
              </a:endParaRPr>
            </a:p>
          </p:txBody>
        </p:sp>
        <p:pic>
          <p:nvPicPr>
            <p:cNvPr id="92" name="Picture 91">
              <a:extLst>
                <a:ext uri="{FF2B5EF4-FFF2-40B4-BE49-F238E27FC236}">
                  <a16:creationId xmlns:a16="http://schemas.microsoft.com/office/drawing/2014/main" id="{6C06382D-1DED-4DE3-9FF1-56F624133A59}"/>
                </a:ext>
              </a:extLst>
            </p:cNvPr>
            <p:cNvPicPr>
              <a:picLocks noChangeAspect="1" noChangeArrowheads="1"/>
              <a:extLst>
                <a:ext uri="{84589F7E-364E-4C9E-8A38-B11213B215E9}">
                  <a14:cameraTool xmlns:a14="http://schemas.microsoft.com/office/drawing/2010/main" cellRange="$B$3:$K$12"/>
                </a:ext>
              </a:extLst>
            </p:cNvPicPr>
            <p:nvPr/>
          </p:nvPicPr>
          <p:blipFill>
            <a:blip r:embed="rId8"/>
            <a:srcRect/>
            <a:stretch>
              <a:fillRect/>
            </a:stretch>
          </p:blipFill>
          <p:spPr bwMode="auto">
            <a:xfrm>
              <a:off x="1523181" y="5252523"/>
              <a:ext cx="938383" cy="938383"/>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80">
              <a:extLst>
                <a:ext uri="{FF2B5EF4-FFF2-40B4-BE49-F238E27FC236}">
                  <a16:creationId xmlns:a16="http://schemas.microsoft.com/office/drawing/2014/main" id="{222024BB-4C73-43AB-89E0-498CB8156A66}"/>
                </a:ext>
              </a:extLst>
            </p:cNvPr>
            <p:cNvSpPr txBox="1"/>
            <p:nvPr/>
          </p:nvSpPr>
          <p:spPr>
            <a:xfrm>
              <a:off x="2781832" y="5786907"/>
              <a:ext cx="186695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dirty="0">
                  <a:solidFill>
                    <a:prstClr val="black"/>
                  </a:solidFill>
                  <a:latin typeface="Arial Nova Cond" panose="020B0506020202020204" pitchFamily="34" charset="0"/>
                  <a:cs typeface="Arial" panose="020B0604020202020204" pitchFamily="34" charset="0"/>
                </a:rPr>
                <a:t>HIV testing coverage</a:t>
              </a:r>
              <a:endParaRPr lang="en-GB" sz="1200" dirty="0">
                <a:solidFill>
                  <a:prstClr val="black"/>
                </a:solidFill>
                <a:latin typeface="Arial Nova Cond" panose="020B0506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id="{BE23DCBE-6A10-4309-B719-B2409517E870}"/>
                </a:ext>
              </a:extLst>
            </p:cNvPr>
            <p:cNvSpPr/>
            <p:nvPr/>
          </p:nvSpPr>
          <p:spPr>
            <a:xfrm>
              <a:off x="1924426" y="3429000"/>
              <a:ext cx="619080" cy="415498"/>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100" b="1" dirty="0">
                  <a:solidFill>
                    <a:srgbClr val="FF5050"/>
                  </a:solidFill>
                  <a:latin typeface="Arial" pitchFamily="34" charset="0"/>
                  <a:cs typeface="Arial" pitchFamily="34" charset="0"/>
                </a:rPr>
                <a:t>24</a:t>
              </a:r>
              <a:r>
                <a:rPr lang="en-US" sz="1200" b="1" dirty="0">
                  <a:solidFill>
                    <a:srgbClr val="FF5050"/>
                  </a:solidFill>
                  <a:latin typeface="Arial" pitchFamily="34" charset="0"/>
                  <a:cs typeface="Arial" pitchFamily="34" charset="0"/>
                </a:rPr>
                <a:t>%</a:t>
              </a:r>
              <a:endParaRPr lang="en-US" sz="1500" b="1" dirty="0">
                <a:solidFill>
                  <a:srgbClr val="FF5050"/>
                </a:solidFill>
                <a:latin typeface="Arial" pitchFamily="34" charset="0"/>
                <a:cs typeface="Arial" pitchFamily="34" charset="0"/>
              </a:endParaRPr>
            </a:p>
          </p:txBody>
        </p:sp>
        <p:sp>
          <p:nvSpPr>
            <p:cNvPr id="95" name="Right Bracket 94">
              <a:extLst>
                <a:ext uri="{FF2B5EF4-FFF2-40B4-BE49-F238E27FC236}">
                  <a16:creationId xmlns:a16="http://schemas.microsoft.com/office/drawing/2014/main" id="{05F07E46-456B-498E-AA9B-97FFB44C9D54}"/>
                </a:ext>
              </a:extLst>
            </p:cNvPr>
            <p:cNvSpPr/>
            <p:nvPr/>
          </p:nvSpPr>
          <p:spPr>
            <a:xfrm>
              <a:off x="1312259" y="3291196"/>
              <a:ext cx="36000" cy="1296000"/>
            </a:xfrm>
            <a:prstGeom prst="righ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defTabSz="455711">
                <a:defRPr/>
              </a:pPr>
              <a:endParaRPr lang="en-GB" kern="0" dirty="0">
                <a:solidFill>
                  <a:prstClr val="black"/>
                </a:solidFill>
                <a:latin typeface="Calibri" panose="020F0502020204030204"/>
              </a:endParaRPr>
            </a:p>
          </p:txBody>
        </p:sp>
        <p:sp>
          <p:nvSpPr>
            <p:cNvPr id="96" name="TextBox 95">
              <a:extLst>
                <a:ext uri="{FF2B5EF4-FFF2-40B4-BE49-F238E27FC236}">
                  <a16:creationId xmlns:a16="http://schemas.microsoft.com/office/drawing/2014/main" id="{75DF01AF-6E87-4832-B784-E1BABDB5A989}"/>
                </a:ext>
              </a:extLst>
            </p:cNvPr>
            <p:cNvSpPr txBox="1"/>
            <p:nvPr/>
          </p:nvSpPr>
          <p:spPr>
            <a:xfrm>
              <a:off x="817061" y="3188237"/>
              <a:ext cx="530915" cy="276999"/>
            </a:xfrm>
            <a:prstGeom prst="rect">
              <a:avLst/>
            </a:prstGeom>
            <a:noFill/>
          </p:spPr>
          <p:txBody>
            <a:bodyPr wrap="none" rtlCol="0">
              <a:spAutoFit/>
            </a:bodyPr>
            <a:lstStyle/>
            <a:p>
              <a:pPr defTabSz="455711">
                <a:defRPr/>
              </a:pPr>
              <a:r>
                <a:rPr lang="en-US" sz="1200" dirty="0">
                  <a:solidFill>
                    <a:prstClr val="black"/>
                  </a:solidFill>
                  <a:latin typeface="Arial"/>
                  <a:cs typeface="Arial" panose="020B0604020202020204" pitchFamily="34" charset="0"/>
                </a:rPr>
                <a:t>100</a:t>
              </a:r>
              <a:r>
                <a:rPr lang="en-US" sz="800" dirty="0">
                  <a:solidFill>
                    <a:prstClr val="black"/>
                  </a:solidFill>
                  <a:latin typeface="Arial"/>
                  <a:cs typeface="Arial" panose="020B0604020202020204" pitchFamily="34" charset="0"/>
                </a:rPr>
                <a:t>%</a:t>
              </a:r>
              <a:endParaRPr lang="en-GB" sz="1200" dirty="0">
                <a:solidFill>
                  <a:prstClr val="black"/>
                </a:solidFill>
                <a:latin typeface="Arial"/>
                <a:cs typeface="Arial" panose="020B0604020202020204" pitchFamily="34" charset="0"/>
              </a:endParaRPr>
            </a:p>
          </p:txBody>
        </p:sp>
        <p:sp>
          <p:nvSpPr>
            <p:cNvPr id="97" name="TextBox 10">
              <a:extLst>
                <a:ext uri="{FF2B5EF4-FFF2-40B4-BE49-F238E27FC236}">
                  <a16:creationId xmlns:a16="http://schemas.microsoft.com/office/drawing/2014/main" id="{7BFA796C-16F5-466D-B0F7-B318C71F2BC5}"/>
                </a:ext>
              </a:extLst>
            </p:cNvPr>
            <p:cNvSpPr txBox="1"/>
            <p:nvPr/>
          </p:nvSpPr>
          <p:spPr>
            <a:xfrm>
              <a:off x="10673885" y="3137317"/>
              <a:ext cx="678976" cy="62324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800" b="1" dirty="0">
                  <a:solidFill>
                    <a:srgbClr val="33CCCC"/>
                  </a:solidFill>
                  <a:latin typeface="Arial"/>
                  <a:cs typeface="Arial" pitchFamily="34" charset="0"/>
                </a:rPr>
                <a:t>90</a:t>
              </a:r>
              <a:r>
                <a:rPr lang="en-US" sz="900" b="1" dirty="0">
                  <a:solidFill>
                    <a:srgbClr val="33CCCC"/>
                  </a:solidFill>
                  <a:latin typeface="Arial"/>
                  <a:cs typeface="Arial" pitchFamily="34" charset="0"/>
                </a:rPr>
                <a:t>%</a:t>
              </a:r>
              <a:endParaRPr lang="en-GB" b="1" dirty="0">
                <a:solidFill>
                  <a:srgbClr val="33CCCC"/>
                </a:solidFill>
                <a:latin typeface="Arial"/>
                <a:cs typeface="Arial" pitchFamily="34" charset="0"/>
              </a:endParaRPr>
            </a:p>
          </p:txBody>
        </p:sp>
        <p:cxnSp>
          <p:nvCxnSpPr>
            <p:cNvPr id="98" name="Straight Connector 97">
              <a:extLst>
                <a:ext uri="{FF2B5EF4-FFF2-40B4-BE49-F238E27FC236}">
                  <a16:creationId xmlns:a16="http://schemas.microsoft.com/office/drawing/2014/main" id="{EF639748-AF4F-4706-BEA9-ADBAB443C65D}"/>
                </a:ext>
              </a:extLst>
            </p:cNvPr>
            <p:cNvCxnSpPr/>
            <p:nvPr/>
          </p:nvCxnSpPr>
          <p:spPr>
            <a:xfrm>
              <a:off x="9403954" y="3442473"/>
              <a:ext cx="1404000" cy="0"/>
            </a:xfrm>
            <a:prstGeom prst="line">
              <a:avLst/>
            </a:prstGeom>
            <a:solidFill>
              <a:srgbClr val="FF5050"/>
            </a:solidFill>
            <a:ln w="25400" cap="flat" cmpd="dbl" algn="ctr">
              <a:solidFill>
                <a:schemeClr val="accent2">
                  <a:lumMod val="60000"/>
                  <a:lumOff val="40000"/>
                </a:schemeClr>
              </a:solidFill>
              <a:prstDash val="solid"/>
            </a:ln>
            <a:effectLst/>
          </p:spPr>
        </p:cxnSp>
        <p:cxnSp>
          <p:nvCxnSpPr>
            <p:cNvPr id="99" name="Straight Connector 98">
              <a:extLst>
                <a:ext uri="{FF2B5EF4-FFF2-40B4-BE49-F238E27FC236}">
                  <a16:creationId xmlns:a16="http://schemas.microsoft.com/office/drawing/2014/main" id="{C360F283-F123-4647-9D9C-63CADFF60C0B}"/>
                </a:ext>
              </a:extLst>
            </p:cNvPr>
            <p:cNvCxnSpPr/>
            <p:nvPr/>
          </p:nvCxnSpPr>
          <p:spPr>
            <a:xfrm>
              <a:off x="7425502" y="3442473"/>
              <a:ext cx="1404000" cy="0"/>
            </a:xfrm>
            <a:prstGeom prst="line">
              <a:avLst/>
            </a:prstGeom>
            <a:solidFill>
              <a:srgbClr val="FF5050"/>
            </a:solidFill>
            <a:ln w="25400" cap="flat" cmpd="dbl" algn="ctr">
              <a:solidFill>
                <a:schemeClr val="accent2">
                  <a:lumMod val="60000"/>
                  <a:lumOff val="40000"/>
                </a:schemeClr>
              </a:solidFill>
              <a:prstDash val="solid"/>
            </a:ln>
            <a:effectLst/>
          </p:spPr>
        </p:cxnSp>
        <p:cxnSp>
          <p:nvCxnSpPr>
            <p:cNvPr id="100" name="Straight Connector 99">
              <a:extLst>
                <a:ext uri="{FF2B5EF4-FFF2-40B4-BE49-F238E27FC236}">
                  <a16:creationId xmlns:a16="http://schemas.microsoft.com/office/drawing/2014/main" id="{36F4649B-BD54-44F4-8EF8-102857901748}"/>
                </a:ext>
              </a:extLst>
            </p:cNvPr>
            <p:cNvCxnSpPr/>
            <p:nvPr/>
          </p:nvCxnSpPr>
          <p:spPr>
            <a:xfrm>
              <a:off x="5445052" y="3442473"/>
              <a:ext cx="1404000" cy="0"/>
            </a:xfrm>
            <a:prstGeom prst="line">
              <a:avLst/>
            </a:prstGeom>
            <a:solidFill>
              <a:srgbClr val="FF5050"/>
            </a:solidFill>
            <a:ln w="25400" cap="flat" cmpd="dbl" algn="ctr">
              <a:solidFill>
                <a:schemeClr val="accent2">
                  <a:lumMod val="60000"/>
                  <a:lumOff val="40000"/>
                </a:schemeClr>
              </a:solidFill>
              <a:prstDash val="solid"/>
            </a:ln>
            <a:effectLst/>
          </p:spPr>
        </p:cxnSp>
        <p:cxnSp>
          <p:nvCxnSpPr>
            <p:cNvPr id="101" name="Straight Connector 100">
              <a:extLst>
                <a:ext uri="{FF2B5EF4-FFF2-40B4-BE49-F238E27FC236}">
                  <a16:creationId xmlns:a16="http://schemas.microsoft.com/office/drawing/2014/main" id="{BFFAD65F-27B4-470C-B37F-46F364F1954D}"/>
                </a:ext>
              </a:extLst>
            </p:cNvPr>
            <p:cNvCxnSpPr/>
            <p:nvPr/>
          </p:nvCxnSpPr>
          <p:spPr>
            <a:xfrm>
              <a:off x="3428540" y="3442473"/>
              <a:ext cx="1404000" cy="0"/>
            </a:xfrm>
            <a:prstGeom prst="line">
              <a:avLst/>
            </a:prstGeom>
            <a:solidFill>
              <a:srgbClr val="FF5050"/>
            </a:solidFill>
            <a:ln w="25400" cap="flat" cmpd="dbl" algn="ctr">
              <a:solidFill>
                <a:schemeClr val="accent2">
                  <a:lumMod val="60000"/>
                  <a:lumOff val="40000"/>
                </a:schemeClr>
              </a:solidFill>
              <a:prstDash val="solid"/>
            </a:ln>
            <a:effectLst/>
          </p:spPr>
        </p:cxnSp>
        <p:cxnSp>
          <p:nvCxnSpPr>
            <p:cNvPr id="102" name="Straight Connector 101">
              <a:extLst>
                <a:ext uri="{FF2B5EF4-FFF2-40B4-BE49-F238E27FC236}">
                  <a16:creationId xmlns:a16="http://schemas.microsoft.com/office/drawing/2014/main" id="{225F2097-83C6-4584-B768-CC299D3C90A4}"/>
                </a:ext>
              </a:extLst>
            </p:cNvPr>
            <p:cNvCxnSpPr/>
            <p:nvPr/>
          </p:nvCxnSpPr>
          <p:spPr>
            <a:xfrm>
              <a:off x="1487289" y="3488193"/>
              <a:ext cx="1404000" cy="0"/>
            </a:xfrm>
            <a:prstGeom prst="line">
              <a:avLst/>
            </a:prstGeom>
            <a:solidFill>
              <a:srgbClr val="FF5050"/>
            </a:solidFill>
            <a:ln w="25400" cap="flat" cmpd="dbl" algn="ctr">
              <a:solidFill>
                <a:schemeClr val="accent2">
                  <a:lumMod val="60000"/>
                  <a:lumOff val="40000"/>
                </a:schemeClr>
              </a:solidFill>
              <a:prstDash val="solid"/>
            </a:ln>
            <a:effectLst/>
          </p:spPr>
        </p:cxnSp>
        <p:sp>
          <p:nvSpPr>
            <p:cNvPr id="103" name="Rectangle 102">
              <a:extLst>
                <a:ext uri="{FF2B5EF4-FFF2-40B4-BE49-F238E27FC236}">
                  <a16:creationId xmlns:a16="http://schemas.microsoft.com/office/drawing/2014/main" id="{7BA95CE1-3B8A-47AE-879A-BCB63C6C75F9}"/>
                </a:ext>
              </a:extLst>
            </p:cNvPr>
            <p:cNvSpPr/>
            <p:nvPr/>
          </p:nvSpPr>
          <p:spPr>
            <a:xfrm>
              <a:off x="3889098" y="3381116"/>
              <a:ext cx="619079" cy="415498"/>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100" b="1" dirty="0">
                  <a:solidFill>
                    <a:srgbClr val="FF5050"/>
                  </a:solidFill>
                  <a:latin typeface="Arial" pitchFamily="34" charset="0"/>
                  <a:cs typeface="Arial" pitchFamily="34" charset="0"/>
                </a:rPr>
                <a:t>21</a:t>
              </a:r>
              <a:r>
                <a:rPr lang="en-US" sz="1200" b="1" dirty="0">
                  <a:solidFill>
                    <a:srgbClr val="FF5050"/>
                  </a:solidFill>
                  <a:latin typeface="Arial" pitchFamily="34" charset="0"/>
                  <a:cs typeface="Arial" pitchFamily="34" charset="0"/>
                </a:rPr>
                <a:t>%</a:t>
              </a:r>
              <a:endParaRPr lang="en-US" sz="1500" b="1" dirty="0">
                <a:solidFill>
                  <a:srgbClr val="FF5050"/>
                </a:solidFill>
                <a:latin typeface="Arial" pitchFamily="34" charset="0"/>
                <a:cs typeface="Arial" pitchFamily="34" charset="0"/>
              </a:endParaRPr>
            </a:p>
          </p:txBody>
        </p:sp>
        <p:sp>
          <p:nvSpPr>
            <p:cNvPr id="104" name="Rectangle 103">
              <a:extLst>
                <a:ext uri="{FF2B5EF4-FFF2-40B4-BE49-F238E27FC236}">
                  <a16:creationId xmlns:a16="http://schemas.microsoft.com/office/drawing/2014/main" id="{CC162E5D-D6C1-49F5-AC17-178BEAF46D47}"/>
                </a:ext>
              </a:extLst>
            </p:cNvPr>
            <p:cNvSpPr/>
            <p:nvPr/>
          </p:nvSpPr>
          <p:spPr>
            <a:xfrm>
              <a:off x="5882483" y="3451836"/>
              <a:ext cx="619079" cy="415498"/>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100" b="1" dirty="0">
                  <a:solidFill>
                    <a:srgbClr val="FF5050"/>
                  </a:solidFill>
                  <a:latin typeface="Arial" pitchFamily="34" charset="0"/>
                  <a:cs typeface="Arial" pitchFamily="34" charset="0"/>
                </a:rPr>
                <a:t>47</a:t>
              </a:r>
              <a:r>
                <a:rPr lang="en-US" sz="1200" b="1" dirty="0">
                  <a:solidFill>
                    <a:srgbClr val="FF5050"/>
                  </a:solidFill>
                  <a:latin typeface="Arial" pitchFamily="34" charset="0"/>
                  <a:cs typeface="Arial" pitchFamily="34" charset="0"/>
                </a:rPr>
                <a:t>%</a:t>
              </a:r>
              <a:endParaRPr lang="en-US" sz="1500" b="1" dirty="0">
                <a:solidFill>
                  <a:srgbClr val="FF5050"/>
                </a:solidFill>
                <a:latin typeface="Arial" pitchFamily="34" charset="0"/>
                <a:cs typeface="Arial" pitchFamily="34" charset="0"/>
              </a:endParaRPr>
            </a:p>
          </p:txBody>
        </p:sp>
        <p:sp>
          <p:nvSpPr>
            <p:cNvPr id="105" name="Rectangle 104">
              <a:extLst>
                <a:ext uri="{FF2B5EF4-FFF2-40B4-BE49-F238E27FC236}">
                  <a16:creationId xmlns:a16="http://schemas.microsoft.com/office/drawing/2014/main" id="{DC6A89B5-0D1C-4D15-9FA8-1AB2F1601026}"/>
                </a:ext>
              </a:extLst>
            </p:cNvPr>
            <p:cNvSpPr/>
            <p:nvPr/>
          </p:nvSpPr>
          <p:spPr>
            <a:xfrm>
              <a:off x="7864414" y="3460316"/>
              <a:ext cx="619079" cy="415498"/>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100" b="1" dirty="0">
                  <a:solidFill>
                    <a:srgbClr val="FF5050"/>
                  </a:solidFill>
                  <a:latin typeface="Arial" pitchFamily="34" charset="0"/>
                  <a:cs typeface="Arial" pitchFamily="34" charset="0"/>
                </a:rPr>
                <a:t>48</a:t>
              </a:r>
              <a:r>
                <a:rPr lang="en-US" sz="1200" b="1" dirty="0">
                  <a:solidFill>
                    <a:srgbClr val="FF5050"/>
                  </a:solidFill>
                  <a:latin typeface="Arial" pitchFamily="34" charset="0"/>
                  <a:cs typeface="Arial" pitchFamily="34" charset="0"/>
                </a:rPr>
                <a:t>%</a:t>
              </a:r>
              <a:endParaRPr lang="en-US" sz="1500" b="1" dirty="0">
                <a:solidFill>
                  <a:srgbClr val="FF5050"/>
                </a:solidFill>
                <a:latin typeface="Arial" pitchFamily="34" charset="0"/>
                <a:cs typeface="Arial" pitchFamily="34" charset="0"/>
              </a:endParaRPr>
            </a:p>
          </p:txBody>
        </p:sp>
        <p:sp>
          <p:nvSpPr>
            <p:cNvPr id="106" name="Rectangle 105">
              <a:extLst>
                <a:ext uri="{FF2B5EF4-FFF2-40B4-BE49-F238E27FC236}">
                  <a16:creationId xmlns:a16="http://schemas.microsoft.com/office/drawing/2014/main" id="{3360780C-53E8-4FFF-9D02-CE8DA4F78D61}"/>
                </a:ext>
              </a:extLst>
            </p:cNvPr>
            <p:cNvSpPr/>
            <p:nvPr/>
          </p:nvSpPr>
          <p:spPr>
            <a:xfrm>
              <a:off x="9865526" y="3439577"/>
              <a:ext cx="619079" cy="415498"/>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2100" b="1" dirty="0">
                  <a:solidFill>
                    <a:srgbClr val="FF5050"/>
                  </a:solidFill>
                  <a:latin typeface="Arial" pitchFamily="34" charset="0"/>
                  <a:cs typeface="Arial" pitchFamily="34" charset="0"/>
                </a:rPr>
                <a:t>29</a:t>
              </a:r>
              <a:r>
                <a:rPr lang="en-US" sz="1200" b="1" dirty="0">
                  <a:solidFill>
                    <a:srgbClr val="FF5050"/>
                  </a:solidFill>
                  <a:latin typeface="Arial" pitchFamily="34" charset="0"/>
                  <a:cs typeface="Arial" pitchFamily="34" charset="0"/>
                </a:rPr>
                <a:t>%</a:t>
              </a:r>
              <a:endParaRPr lang="en-US" sz="1500" b="1" dirty="0">
                <a:solidFill>
                  <a:srgbClr val="FF5050"/>
                </a:solidFill>
                <a:latin typeface="Arial" pitchFamily="34" charset="0"/>
                <a:cs typeface="Arial" pitchFamily="34" charset="0"/>
              </a:endParaRPr>
            </a:p>
          </p:txBody>
        </p:sp>
        <p:cxnSp>
          <p:nvCxnSpPr>
            <p:cNvPr id="107" name="Straight Connector 106">
              <a:extLst>
                <a:ext uri="{FF2B5EF4-FFF2-40B4-BE49-F238E27FC236}">
                  <a16:creationId xmlns:a16="http://schemas.microsoft.com/office/drawing/2014/main" id="{EA031312-97FF-4A39-B8CC-5E88FA0F2EFA}"/>
                </a:ext>
              </a:extLst>
            </p:cNvPr>
            <p:cNvCxnSpPr/>
            <p:nvPr/>
          </p:nvCxnSpPr>
          <p:spPr>
            <a:xfrm>
              <a:off x="1453034" y="5341125"/>
              <a:ext cx="1080000" cy="0"/>
            </a:xfrm>
            <a:prstGeom prst="line">
              <a:avLst/>
            </a:prstGeom>
            <a:solidFill>
              <a:srgbClr val="FF5050"/>
            </a:solidFill>
            <a:ln w="25400" cap="flat" cmpd="dbl" algn="ctr">
              <a:solidFill>
                <a:schemeClr val="accent2">
                  <a:lumMod val="60000"/>
                  <a:lumOff val="40000"/>
                </a:schemeClr>
              </a:solidFill>
              <a:prstDash val="solid"/>
            </a:ln>
            <a:effectLst/>
          </p:spPr>
        </p:cxnSp>
        <p:sp>
          <p:nvSpPr>
            <p:cNvPr id="114" name="Rectangle 113">
              <a:extLst>
                <a:ext uri="{FF2B5EF4-FFF2-40B4-BE49-F238E27FC236}">
                  <a16:creationId xmlns:a16="http://schemas.microsoft.com/office/drawing/2014/main" id="{0F06F8A4-1B4F-4B5F-AD5F-2D3EE826662B}"/>
                </a:ext>
              </a:extLst>
            </p:cNvPr>
            <p:cNvSpPr/>
            <p:nvPr/>
          </p:nvSpPr>
          <p:spPr>
            <a:xfrm>
              <a:off x="1786364" y="5268150"/>
              <a:ext cx="574196" cy="415498"/>
            </a:xfrm>
            <a:prstGeom prst="rect">
              <a:avLst/>
            </a:prstGeom>
          </p:spPr>
          <p:txBody>
            <a:bodyPr wrap="none">
              <a:spAutoFit/>
            </a:bodyPr>
            <a:lstStyle/>
            <a:p>
              <a:pPr algn="ctr">
                <a:defRPr sz="1800" b="1" i="0" u="none" strike="noStrike" kern="1200" baseline="0">
                  <a:solidFill>
                    <a:srgbClr val="FF5050"/>
                  </a:solidFill>
                  <a:latin typeface="Arial" pitchFamily="34" charset="0"/>
                  <a:ea typeface="+mn-ea"/>
                  <a:cs typeface="Arial" pitchFamily="34" charset="0"/>
                </a:defRPr>
              </a:pPr>
              <a:r>
                <a:rPr lang="en-US" sz="1200" b="1" dirty="0">
                  <a:solidFill>
                    <a:srgbClr val="FF5050"/>
                  </a:solidFill>
                  <a:latin typeface="Arial" pitchFamily="34" charset="0"/>
                  <a:cs typeface="Arial" pitchFamily="34" charset="0"/>
                </a:rPr>
                <a:t>(</a:t>
              </a:r>
              <a:r>
                <a:rPr lang="en-US" sz="2100" b="1" dirty="0">
                  <a:solidFill>
                    <a:srgbClr val="FF5050"/>
                  </a:solidFill>
                  <a:latin typeface="Arial" pitchFamily="34" charset="0"/>
                  <a:cs typeface="Arial" pitchFamily="34" charset="0"/>
                </a:rPr>
                <a:t>..</a:t>
              </a:r>
              <a:r>
                <a:rPr lang="en-US" sz="1200" b="1" dirty="0">
                  <a:solidFill>
                    <a:srgbClr val="FF5050"/>
                  </a:solidFill>
                  <a:latin typeface="Arial" pitchFamily="34" charset="0"/>
                  <a:cs typeface="Arial" pitchFamily="34" charset="0"/>
                </a:rPr>
                <a:t>)%</a:t>
              </a:r>
              <a:endParaRPr lang="en-US" sz="1500" b="1" dirty="0">
                <a:solidFill>
                  <a:srgbClr val="FF5050"/>
                </a:solidFill>
                <a:latin typeface="Arial" pitchFamily="34" charset="0"/>
                <a:cs typeface="Arial" pitchFamily="34" charset="0"/>
              </a:endParaRPr>
            </a:p>
          </p:txBody>
        </p:sp>
        <p:sp>
          <p:nvSpPr>
            <p:cNvPr id="115" name="TextBox 80">
              <a:extLst>
                <a:ext uri="{FF2B5EF4-FFF2-40B4-BE49-F238E27FC236}">
                  <a16:creationId xmlns:a16="http://schemas.microsoft.com/office/drawing/2014/main" id="{3AA889AB-52D0-44F2-AE6B-9BA9DC8BF802}"/>
                </a:ext>
              </a:extLst>
            </p:cNvPr>
            <p:cNvSpPr txBox="1"/>
            <p:nvPr/>
          </p:nvSpPr>
          <p:spPr>
            <a:xfrm>
              <a:off x="9403954" y="4670292"/>
              <a:ext cx="124384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dirty="0">
                  <a:solidFill>
                    <a:prstClr val="black"/>
                  </a:solidFill>
                  <a:latin typeface="Arial Nova Cond" panose="020B0506020202020204" pitchFamily="34" charset="0"/>
                  <a:cs typeface="Arial" panose="020B0604020202020204" pitchFamily="34" charset="0"/>
                </a:rPr>
                <a:t>*2014 data</a:t>
              </a:r>
              <a:endParaRPr lang="en-GB" sz="1200" dirty="0">
                <a:solidFill>
                  <a:prstClr val="black"/>
                </a:solidFill>
                <a:latin typeface="Arial Nova Cond" panose="020B0506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C638782E-8528-4A87-A010-506D8C51D177}"/>
                </a:ext>
              </a:extLst>
            </p:cNvPr>
            <p:cNvGrpSpPr/>
            <p:nvPr/>
          </p:nvGrpSpPr>
          <p:grpSpPr>
            <a:xfrm rot="16200000">
              <a:off x="2521443" y="5268989"/>
              <a:ext cx="72000" cy="487085"/>
              <a:chOff x="436721" y="811661"/>
              <a:chExt cx="72000" cy="487085"/>
            </a:xfrm>
            <a:solidFill>
              <a:srgbClr val="FF5050"/>
            </a:solidFill>
          </p:grpSpPr>
          <p:cxnSp>
            <p:nvCxnSpPr>
              <p:cNvPr id="88" name="Straight Connector 87">
                <a:extLst>
                  <a:ext uri="{FF2B5EF4-FFF2-40B4-BE49-F238E27FC236}">
                    <a16:creationId xmlns:a16="http://schemas.microsoft.com/office/drawing/2014/main" id="{97EC8BF7-0D99-4A55-8F92-F3F83AD66CE9}"/>
                  </a:ext>
                </a:extLst>
              </p:cNvPr>
              <p:cNvCxnSpPr/>
              <p:nvPr/>
            </p:nvCxnSpPr>
            <p:spPr>
              <a:xfrm rot="5400000">
                <a:off x="253634" y="1045661"/>
                <a:ext cx="468000" cy="0"/>
              </a:xfrm>
              <a:prstGeom prst="line">
                <a:avLst/>
              </a:prstGeom>
              <a:grpFill/>
              <a:ln w="25400" cap="flat" cmpd="sng" algn="ctr">
                <a:solidFill>
                  <a:srgbClr val="FF5050"/>
                </a:solidFill>
                <a:prstDash val="solid"/>
              </a:ln>
              <a:effectLst/>
            </p:spPr>
          </p:cxnSp>
          <p:sp>
            <p:nvSpPr>
              <p:cNvPr id="89" name="Oval 88">
                <a:extLst>
                  <a:ext uri="{FF2B5EF4-FFF2-40B4-BE49-F238E27FC236}">
                    <a16:creationId xmlns:a16="http://schemas.microsoft.com/office/drawing/2014/main" id="{22EB0C04-3573-4474-9CD4-0B2D7A3F0DAB}"/>
                  </a:ext>
                </a:extLst>
              </p:cNvPr>
              <p:cNvSpPr/>
              <p:nvPr/>
            </p:nvSpPr>
            <p:spPr>
              <a:xfrm rot="10800000" flipV="1">
                <a:off x="436721" y="1222331"/>
                <a:ext cx="72000" cy="76415"/>
              </a:xfrm>
              <a:prstGeom prst="ellipse">
                <a:avLst/>
              </a:prstGeom>
              <a:grpFill/>
              <a:ln w="25400" cap="flat" cmpd="sng" algn="ctr">
                <a:solidFill>
                  <a:srgbClr val="FF5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800" kern="0">
                  <a:solidFill>
                    <a:srgbClr val="33CCCC"/>
                  </a:solidFill>
                  <a:latin typeface="Calibri"/>
                </a:endParaRPr>
              </a:p>
            </p:txBody>
          </p:sp>
        </p:grpSp>
      </p:grpSp>
    </p:spTree>
    <p:extLst>
      <p:ext uri="{BB962C8B-B14F-4D97-AF65-F5344CB8AC3E}">
        <p14:creationId xmlns:p14="http://schemas.microsoft.com/office/powerpoint/2010/main" val="4236317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654-FFCE-4665-970C-DEE1F082DFA0}"/>
              </a:ext>
            </a:extLst>
          </p:cNvPr>
          <p:cNvSpPr>
            <a:spLocks noGrp="1"/>
          </p:cNvSpPr>
          <p:nvPr>
            <p:ph type="title"/>
          </p:nvPr>
        </p:nvSpPr>
        <p:spPr>
          <a:xfrm>
            <a:off x="228601" y="1217855"/>
            <a:ext cx="11203563" cy="504000"/>
          </a:xfrm>
          <a:prstGeom prst="rect">
            <a:avLst/>
          </a:prstGeom>
        </p:spPr>
        <p:txBody>
          <a:bodyPr>
            <a:noAutofit/>
          </a:bodyPr>
          <a:lstStyle/>
          <a:p>
            <a:r>
              <a:rPr lang="en-US" dirty="0"/>
              <a:t>HIV prevention coverage among key populations, 2015-2019</a:t>
            </a:r>
          </a:p>
        </p:txBody>
      </p:sp>
      <p:sp>
        <p:nvSpPr>
          <p:cNvPr id="12" name="Rectangle 11">
            <a:extLst>
              <a:ext uri="{FF2B5EF4-FFF2-40B4-BE49-F238E27FC236}">
                <a16:creationId xmlns:a16="http://schemas.microsoft.com/office/drawing/2014/main" id="{9764EBA8-1CF8-4294-B668-73CE828A8E3E}"/>
              </a:ext>
            </a:extLst>
          </p:cNvPr>
          <p:cNvSpPr/>
          <p:nvPr/>
        </p:nvSpPr>
        <p:spPr>
          <a:xfrm>
            <a:off x="3644516" y="6174429"/>
            <a:ext cx="4204175" cy="461370"/>
          </a:xfrm>
          <a:prstGeom prst="rect">
            <a:avLst/>
          </a:prstGeom>
          <a:noFill/>
        </p:spPr>
        <p:txBody>
          <a:bodyPr wrap="square" lIns="91136" tIns="45574" rIns="91136" bIns="4557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dirty="0">
                <a:solidFill>
                  <a:prstClr val="black"/>
                </a:solidFill>
                <a:latin typeface="Arial Nova Cond" panose="020B0506020202020204" pitchFamily="34" charset="0"/>
                <a:cs typeface="Arial" panose="020B0604020202020204" pitchFamily="34" charset="0"/>
              </a:rPr>
              <a:t>* Received a combined set of HIV prevention interventions (any 2 out of 3 services - condom and lubricants, counselling, and STI screening) </a:t>
            </a:r>
          </a:p>
        </p:txBody>
      </p:sp>
      <p:sp>
        <p:nvSpPr>
          <p:cNvPr id="41" name="TextBox 133">
            <a:extLst>
              <a:ext uri="{FF2B5EF4-FFF2-40B4-BE49-F238E27FC236}">
                <a16:creationId xmlns:a16="http://schemas.microsoft.com/office/drawing/2014/main" id="{7A2B0DF4-11CE-4CFE-9447-9099799E9D20}"/>
              </a:ext>
            </a:extLst>
          </p:cNvPr>
          <p:cNvSpPr txBox="1"/>
          <p:nvPr/>
        </p:nvSpPr>
        <p:spPr>
          <a:xfrm>
            <a:off x="7972514" y="1752605"/>
            <a:ext cx="2000381" cy="307777"/>
          </a:xfrm>
          <a:prstGeom prst="rect">
            <a:avLst/>
          </a:prstGeom>
          <a:noFill/>
        </p:spPr>
        <p:txBody>
          <a:bodyPr wrap="square" rtlCol="0" anchor="ctr">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1400" b="1" i="0" u="none" strike="noStrike" cap="none" spc="0" normalizeH="0" baseline="0">
                <a:ln>
                  <a:noFill/>
                </a:ln>
                <a:solidFill>
                  <a:srgbClr val="33CCCC"/>
                </a:solidFill>
                <a:effectLst/>
                <a:uLnTx/>
                <a:uFillTx/>
                <a:latin typeface="Arial Nova Cond" panose="020B0506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defTabSz="455711">
              <a:defRPr/>
            </a:pPr>
            <a:r>
              <a:rPr lang="en-US" dirty="0">
                <a:solidFill>
                  <a:srgbClr val="00CCFF"/>
                </a:solidFill>
              </a:rPr>
              <a:t>People who inject drugs</a:t>
            </a:r>
            <a:endParaRPr lang="en-GB" dirty="0">
              <a:solidFill>
                <a:srgbClr val="00CCFF"/>
              </a:solidFill>
            </a:endParaRPr>
          </a:p>
        </p:txBody>
      </p:sp>
      <p:sp>
        <p:nvSpPr>
          <p:cNvPr id="62" name="TextBox 47">
            <a:extLst>
              <a:ext uri="{FF2B5EF4-FFF2-40B4-BE49-F238E27FC236}">
                <a16:creationId xmlns:a16="http://schemas.microsoft.com/office/drawing/2014/main" id="{8BEE4BD8-F096-413A-8D8C-9066A8912BD8}"/>
              </a:ext>
            </a:extLst>
          </p:cNvPr>
          <p:cNvSpPr txBox="1"/>
          <p:nvPr/>
        </p:nvSpPr>
        <p:spPr>
          <a:xfrm>
            <a:off x="7149431" y="2109016"/>
            <a:ext cx="4469331" cy="35779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200" b="1" kern="0" dirty="0">
                <a:solidFill>
                  <a:sysClr val="windowText" lastClr="000000"/>
                </a:solidFill>
                <a:latin typeface="Arial Nova Cond" panose="020B0506020202020204" pitchFamily="34" charset="0"/>
                <a:cs typeface="Arial" pitchFamily="34" charset="0"/>
              </a:rPr>
              <a:t>NSP programme coverage  </a:t>
            </a:r>
            <a:r>
              <a:rPr lang="en-GB" sz="1200" kern="0" dirty="0">
                <a:solidFill>
                  <a:sysClr val="windowText" lastClr="000000"/>
                </a:solidFill>
                <a:latin typeface="Arial Nova Cond" panose="020B0506020202020204" pitchFamily="34" charset="0"/>
                <a:cs typeface="Arial" pitchFamily="34" charset="0"/>
              </a:rPr>
              <a:t>(needles and syringes per PWID per year)</a:t>
            </a:r>
          </a:p>
        </p:txBody>
      </p:sp>
      <p:sp>
        <p:nvSpPr>
          <p:cNvPr id="63" name="TextBox 13">
            <a:extLst>
              <a:ext uri="{FF2B5EF4-FFF2-40B4-BE49-F238E27FC236}">
                <a16:creationId xmlns:a16="http://schemas.microsoft.com/office/drawing/2014/main" id="{50D3E64D-8C24-4282-9811-AEC33B770466}"/>
              </a:ext>
            </a:extLst>
          </p:cNvPr>
          <p:cNvSpPr txBox="1"/>
          <p:nvPr/>
        </p:nvSpPr>
        <p:spPr>
          <a:xfrm>
            <a:off x="10049881" y="2884760"/>
            <a:ext cx="1645866"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000" kern="0" dirty="0">
                <a:solidFill>
                  <a:sysClr val="windowText" lastClr="000000"/>
                </a:solidFill>
                <a:latin typeface="Arial"/>
                <a:cs typeface="Arial" pitchFamily="34" charset="0"/>
              </a:rPr>
              <a:t>High coverage: &gt;200</a:t>
            </a:r>
          </a:p>
        </p:txBody>
      </p:sp>
      <p:sp>
        <p:nvSpPr>
          <p:cNvPr id="64" name="TextBox 14">
            <a:extLst>
              <a:ext uri="{FF2B5EF4-FFF2-40B4-BE49-F238E27FC236}">
                <a16:creationId xmlns:a16="http://schemas.microsoft.com/office/drawing/2014/main" id="{7A3A0EB2-0530-4E0F-B865-CDF037707ABD}"/>
              </a:ext>
            </a:extLst>
          </p:cNvPr>
          <p:cNvSpPr txBox="1"/>
          <p:nvPr/>
        </p:nvSpPr>
        <p:spPr>
          <a:xfrm>
            <a:off x="10049881" y="3517559"/>
            <a:ext cx="2340004"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000" kern="0" dirty="0">
                <a:solidFill>
                  <a:sysClr val="windowText" lastClr="000000"/>
                </a:solidFill>
                <a:latin typeface="Arial"/>
                <a:cs typeface="Arial" pitchFamily="34" charset="0"/>
              </a:rPr>
              <a:t>Medium coverage: &gt;100–&lt;200</a:t>
            </a:r>
          </a:p>
        </p:txBody>
      </p:sp>
      <p:sp>
        <p:nvSpPr>
          <p:cNvPr id="65" name="TextBox 15">
            <a:extLst>
              <a:ext uri="{FF2B5EF4-FFF2-40B4-BE49-F238E27FC236}">
                <a16:creationId xmlns:a16="http://schemas.microsoft.com/office/drawing/2014/main" id="{9B723458-6732-4020-9639-D98525D06394}"/>
              </a:ext>
            </a:extLst>
          </p:cNvPr>
          <p:cNvSpPr txBox="1"/>
          <p:nvPr/>
        </p:nvSpPr>
        <p:spPr>
          <a:xfrm>
            <a:off x="10049881" y="4173412"/>
            <a:ext cx="2333207" cy="35778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1000" kern="0" dirty="0">
                <a:solidFill>
                  <a:sysClr val="windowText" lastClr="000000"/>
                </a:solidFill>
                <a:latin typeface="Arial"/>
                <a:cs typeface="Arial" pitchFamily="34" charset="0"/>
              </a:rPr>
              <a:t>Low coverage: &lt;100 </a:t>
            </a:r>
          </a:p>
        </p:txBody>
      </p:sp>
      <p:sp>
        <p:nvSpPr>
          <p:cNvPr id="66" name="Rectangle 65">
            <a:extLst>
              <a:ext uri="{FF2B5EF4-FFF2-40B4-BE49-F238E27FC236}">
                <a16:creationId xmlns:a16="http://schemas.microsoft.com/office/drawing/2014/main" id="{F3F4EB78-75DE-4B05-A4B0-4F6D59957F2A}"/>
              </a:ext>
            </a:extLst>
          </p:cNvPr>
          <p:cNvSpPr/>
          <p:nvPr/>
        </p:nvSpPr>
        <p:spPr>
          <a:xfrm rot="16200000">
            <a:off x="5385838" y="3760948"/>
            <a:ext cx="2459328" cy="276999"/>
          </a:xfrm>
          <a:prstGeom prst="rect">
            <a:avLst/>
          </a:prstGeom>
        </p:spPr>
        <p:txBody>
          <a:bodyPr wrap="none">
            <a:spAutoFit/>
          </a:bodyPr>
          <a:lstStyle/>
          <a:p>
            <a:pPr>
              <a:defRPr/>
            </a:pPr>
            <a:r>
              <a:rPr lang="en-GB" sz="1200" kern="0" dirty="0">
                <a:solidFill>
                  <a:sysClr val="windowText" lastClr="000000"/>
                </a:solidFill>
                <a:latin typeface="Arial Nova Cond" panose="020B0506020202020204" pitchFamily="34" charset="0"/>
                <a:cs typeface="Arial" pitchFamily="34" charset="0"/>
              </a:rPr>
              <a:t>needles and syringes per PWID per year</a:t>
            </a:r>
            <a:endParaRPr lang="en-US" dirty="0">
              <a:solidFill>
                <a:prstClr val="black"/>
              </a:solidFill>
              <a:latin typeface="Arial"/>
            </a:endParaRPr>
          </a:p>
        </p:txBody>
      </p:sp>
      <p:sp>
        <p:nvSpPr>
          <p:cNvPr id="79" name="Rectangle 78">
            <a:extLst>
              <a:ext uri="{FF2B5EF4-FFF2-40B4-BE49-F238E27FC236}">
                <a16:creationId xmlns:a16="http://schemas.microsoft.com/office/drawing/2014/main" id="{C7D31D44-EABB-4326-B51E-55766CE598B8}"/>
              </a:ext>
            </a:extLst>
          </p:cNvPr>
          <p:cNvSpPr/>
          <p:nvPr/>
        </p:nvSpPr>
        <p:spPr>
          <a:xfrm>
            <a:off x="7543800" y="6605317"/>
            <a:ext cx="4648200" cy="230538"/>
          </a:xfrm>
          <a:prstGeom prst="rect">
            <a:avLst/>
          </a:prstGeom>
        </p:spPr>
        <p:txBody>
          <a:bodyPr wrap="square" lIns="91136" tIns="45574" rIns="91136" bIns="45574">
            <a:spAutoFit/>
          </a:bodyPr>
          <a:lstStyle/>
          <a:p>
            <a:pPr algn="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3"/>
              </a:rPr>
              <a:t>www.aidsdatahub.org</a:t>
            </a:r>
            <a:r>
              <a:rPr lang="en-US" sz="900" dirty="0">
                <a:solidFill>
                  <a:prstClr val="black"/>
                </a:solidFill>
                <a:latin typeface="Arial"/>
                <a:ea typeface="ＭＳ Ｐゴシック" pitchFamily="34" charset="-128"/>
                <a:cs typeface="Arial" pitchFamily="34" charset="0"/>
              </a:rPr>
              <a:t> based on Thailand GAM reporting</a:t>
            </a:r>
          </a:p>
        </p:txBody>
      </p:sp>
      <p:grpSp>
        <p:nvGrpSpPr>
          <p:cNvPr id="6" name="Group 5">
            <a:extLst>
              <a:ext uri="{FF2B5EF4-FFF2-40B4-BE49-F238E27FC236}">
                <a16:creationId xmlns:a16="http://schemas.microsoft.com/office/drawing/2014/main" id="{0AEC90BA-BD05-4E4A-9F06-F297DDA9E155}"/>
              </a:ext>
            </a:extLst>
          </p:cNvPr>
          <p:cNvGrpSpPr/>
          <p:nvPr/>
        </p:nvGrpSpPr>
        <p:grpSpPr>
          <a:xfrm>
            <a:off x="554217" y="1699486"/>
            <a:ext cx="4605883" cy="5126817"/>
            <a:chOff x="554215" y="1699483"/>
            <a:chExt cx="4605883" cy="5126818"/>
          </a:xfrm>
        </p:grpSpPr>
        <p:grpSp>
          <p:nvGrpSpPr>
            <p:cNvPr id="4" name="Group 3">
              <a:extLst>
                <a:ext uri="{FF2B5EF4-FFF2-40B4-BE49-F238E27FC236}">
                  <a16:creationId xmlns:a16="http://schemas.microsoft.com/office/drawing/2014/main" id="{9B4650FA-F6E7-4050-A466-3981CCA1A7E1}"/>
                </a:ext>
              </a:extLst>
            </p:cNvPr>
            <p:cNvGrpSpPr/>
            <p:nvPr/>
          </p:nvGrpSpPr>
          <p:grpSpPr>
            <a:xfrm>
              <a:off x="554215" y="1699483"/>
              <a:ext cx="4605883" cy="5126818"/>
              <a:chOff x="554215" y="1422756"/>
              <a:chExt cx="4605883" cy="5126818"/>
            </a:xfrm>
          </p:grpSpPr>
          <p:grpSp>
            <p:nvGrpSpPr>
              <p:cNvPr id="3" name="Group 2">
                <a:extLst>
                  <a:ext uri="{FF2B5EF4-FFF2-40B4-BE49-F238E27FC236}">
                    <a16:creationId xmlns:a16="http://schemas.microsoft.com/office/drawing/2014/main" id="{5DD6A2CE-2C8A-4FEB-AF5F-A8B07D20F09E}"/>
                  </a:ext>
                </a:extLst>
              </p:cNvPr>
              <p:cNvGrpSpPr/>
              <p:nvPr/>
            </p:nvGrpSpPr>
            <p:grpSpPr>
              <a:xfrm>
                <a:off x="757413" y="1826280"/>
                <a:ext cx="1440000" cy="1441814"/>
                <a:chOff x="1568495" y="3155015"/>
                <a:chExt cx="1440000" cy="1441814"/>
              </a:xfrm>
            </p:grpSpPr>
            <p:sp>
              <p:nvSpPr>
                <p:cNvPr id="14" name="Oval 13">
                  <a:extLst>
                    <a:ext uri="{FF2B5EF4-FFF2-40B4-BE49-F238E27FC236}">
                      <a16:creationId xmlns:a16="http://schemas.microsoft.com/office/drawing/2014/main" id="{FD51D13F-CC0E-475B-A10F-D404B8526B93}"/>
                    </a:ext>
                  </a:extLst>
                </p:cNvPr>
                <p:cNvSpPr/>
                <p:nvPr/>
              </p:nvSpPr>
              <p:spPr>
                <a:xfrm>
                  <a:off x="1568495" y="3155015"/>
                  <a:ext cx="1440000" cy="1440000"/>
                </a:xfrm>
                <a:prstGeom prst="ellipse">
                  <a:avLst/>
                </a:prstGeom>
                <a:pattFill prst="dkUpDiag">
                  <a:fgClr>
                    <a:sysClr val="window" lastClr="FFFFFF">
                      <a:lumMod val="65000"/>
                    </a:sysClr>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15" name="Oval 14">
                  <a:extLst>
                    <a:ext uri="{FF2B5EF4-FFF2-40B4-BE49-F238E27FC236}">
                      <a16:creationId xmlns:a16="http://schemas.microsoft.com/office/drawing/2014/main" id="{9B41D4EA-DCB5-460C-8B80-74BF5C895117}"/>
                    </a:ext>
                  </a:extLst>
                </p:cNvPr>
                <p:cNvSpPr/>
                <p:nvPr/>
              </p:nvSpPr>
              <p:spPr>
                <a:xfrm>
                  <a:off x="1627944" y="3289237"/>
                  <a:ext cx="1307592" cy="1307592"/>
                </a:xfrm>
                <a:prstGeom prst="ellipse">
                  <a:avLst/>
                </a:prstGeom>
                <a:solidFill>
                  <a:srgbClr val="FF97DC"/>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sysClr val="window" lastClr="FFFFFF"/>
                    </a:solidFill>
                    <a:latin typeface="Calibri"/>
                  </a:endParaRPr>
                </a:p>
              </p:txBody>
            </p:sp>
            <p:sp>
              <p:nvSpPr>
                <p:cNvPr id="20" name="TextBox 10">
                  <a:extLst>
                    <a:ext uri="{FF2B5EF4-FFF2-40B4-BE49-F238E27FC236}">
                      <a16:creationId xmlns:a16="http://schemas.microsoft.com/office/drawing/2014/main" id="{10836997-9454-4DCD-98AC-0C2D3B26CCF4}"/>
                    </a:ext>
                  </a:extLst>
                </p:cNvPr>
                <p:cNvSpPr txBox="1"/>
                <p:nvPr/>
              </p:nvSpPr>
              <p:spPr>
                <a:xfrm>
                  <a:off x="1750770" y="3985984"/>
                  <a:ext cx="1080000" cy="540000"/>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800" b="1" dirty="0">
                      <a:solidFill>
                        <a:prstClr val="black"/>
                      </a:solidFill>
                      <a:latin typeface="Arial" pitchFamily="34" charset="0"/>
                      <a:cs typeface="Arial" pitchFamily="34" charset="0"/>
                    </a:rPr>
                    <a:t>82</a:t>
                  </a:r>
                  <a:r>
                    <a:rPr lang="en-US" b="1" dirty="0">
                      <a:solidFill>
                        <a:prstClr val="black"/>
                      </a:solidFill>
                      <a:latin typeface="Arial" pitchFamily="34" charset="0"/>
                      <a:cs typeface="Arial" pitchFamily="34" charset="0"/>
                    </a:rPr>
                    <a:t>%</a:t>
                  </a:r>
                  <a:endParaRPr lang="en-GB" sz="2800" b="1" dirty="0">
                    <a:solidFill>
                      <a:prstClr val="black"/>
                    </a:solidFill>
                    <a:latin typeface="Arial" pitchFamily="34" charset="0"/>
                    <a:cs typeface="Arial" pitchFamily="34" charset="0"/>
                  </a:endParaRPr>
                </a:p>
              </p:txBody>
            </p:sp>
          </p:grpSp>
          <p:grpSp>
            <p:nvGrpSpPr>
              <p:cNvPr id="33" name="Group 32">
                <a:extLst>
                  <a:ext uri="{FF2B5EF4-FFF2-40B4-BE49-F238E27FC236}">
                    <a16:creationId xmlns:a16="http://schemas.microsoft.com/office/drawing/2014/main" id="{68E7B8A6-05BB-49CD-8849-E18CE4FF8076}"/>
                  </a:ext>
                </a:extLst>
              </p:cNvPr>
              <p:cNvGrpSpPr/>
              <p:nvPr/>
            </p:nvGrpSpPr>
            <p:grpSpPr>
              <a:xfrm>
                <a:off x="3612555" y="1831016"/>
                <a:ext cx="1440000" cy="1441958"/>
                <a:chOff x="3396248" y="3155015"/>
                <a:chExt cx="1440000" cy="1441958"/>
              </a:xfrm>
            </p:grpSpPr>
            <p:sp>
              <p:nvSpPr>
                <p:cNvPr id="16" name="Oval 15">
                  <a:extLst>
                    <a:ext uri="{FF2B5EF4-FFF2-40B4-BE49-F238E27FC236}">
                      <a16:creationId xmlns:a16="http://schemas.microsoft.com/office/drawing/2014/main" id="{7680F908-6103-46E9-A9F8-B6BF25691983}"/>
                    </a:ext>
                  </a:extLst>
                </p:cNvPr>
                <p:cNvSpPr/>
                <p:nvPr/>
              </p:nvSpPr>
              <p:spPr>
                <a:xfrm>
                  <a:off x="3396248" y="3155015"/>
                  <a:ext cx="1440000" cy="1440000"/>
                </a:xfrm>
                <a:prstGeom prst="ellipse">
                  <a:avLst/>
                </a:prstGeom>
                <a:pattFill prst="dkUpDiag">
                  <a:fgClr>
                    <a:sysClr val="window" lastClr="FFFFFF">
                      <a:lumMod val="65000"/>
                    </a:sysClr>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17" name="Oval 16">
                  <a:extLst>
                    <a:ext uri="{FF2B5EF4-FFF2-40B4-BE49-F238E27FC236}">
                      <a16:creationId xmlns:a16="http://schemas.microsoft.com/office/drawing/2014/main" id="{C91456B8-B64E-43D5-BAFE-E23499E54ABA}"/>
                    </a:ext>
                  </a:extLst>
                </p:cNvPr>
                <p:cNvSpPr/>
                <p:nvPr/>
              </p:nvSpPr>
              <p:spPr>
                <a:xfrm>
                  <a:off x="3491119" y="3354973"/>
                  <a:ext cx="1242000" cy="1242000"/>
                </a:xfrm>
                <a:prstGeom prst="ellipse">
                  <a:avLst/>
                </a:prstGeom>
                <a:solidFill>
                  <a:srgbClr val="33CCCC"/>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sysClr val="window" lastClr="FFFFFF"/>
                    </a:solidFill>
                    <a:latin typeface="Calibri"/>
                  </a:endParaRPr>
                </a:p>
              </p:txBody>
            </p:sp>
            <p:sp>
              <p:nvSpPr>
                <p:cNvPr id="21" name="TextBox 10">
                  <a:extLst>
                    <a:ext uri="{FF2B5EF4-FFF2-40B4-BE49-F238E27FC236}">
                      <a16:creationId xmlns:a16="http://schemas.microsoft.com/office/drawing/2014/main" id="{01B95582-DE5E-438F-8AD7-CF87F17AD46C}"/>
                    </a:ext>
                  </a:extLst>
                </p:cNvPr>
                <p:cNvSpPr txBox="1"/>
                <p:nvPr/>
              </p:nvSpPr>
              <p:spPr>
                <a:xfrm>
                  <a:off x="3579204" y="3985984"/>
                  <a:ext cx="1080000" cy="540000"/>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800" b="1" dirty="0">
                      <a:solidFill>
                        <a:prstClr val="black"/>
                      </a:solidFill>
                      <a:latin typeface="Arial" pitchFamily="34" charset="0"/>
                      <a:cs typeface="Arial" pitchFamily="34" charset="0"/>
                    </a:rPr>
                    <a:t>74</a:t>
                  </a:r>
                  <a:r>
                    <a:rPr lang="en-US" b="1" dirty="0">
                      <a:solidFill>
                        <a:prstClr val="black"/>
                      </a:solidFill>
                      <a:latin typeface="Arial" pitchFamily="34" charset="0"/>
                      <a:cs typeface="Arial" pitchFamily="34" charset="0"/>
                    </a:rPr>
                    <a:t>%</a:t>
                  </a:r>
                  <a:endParaRPr lang="en-GB" sz="2800" b="1" dirty="0">
                    <a:solidFill>
                      <a:prstClr val="black"/>
                    </a:solidFill>
                    <a:latin typeface="Arial" pitchFamily="34" charset="0"/>
                    <a:cs typeface="Arial" pitchFamily="34" charset="0"/>
                  </a:endParaRPr>
                </a:p>
              </p:txBody>
            </p:sp>
          </p:grpSp>
          <p:grpSp>
            <p:nvGrpSpPr>
              <p:cNvPr id="34" name="Group 33">
                <a:extLst>
                  <a:ext uri="{FF2B5EF4-FFF2-40B4-BE49-F238E27FC236}">
                    <a16:creationId xmlns:a16="http://schemas.microsoft.com/office/drawing/2014/main" id="{C01EED2A-B8EE-47D6-8E82-113329CD8DC0}"/>
                  </a:ext>
                </a:extLst>
              </p:cNvPr>
              <p:cNvGrpSpPr/>
              <p:nvPr/>
            </p:nvGrpSpPr>
            <p:grpSpPr>
              <a:xfrm>
                <a:off x="775347" y="3901810"/>
                <a:ext cx="1440000" cy="1455948"/>
                <a:chOff x="5224001" y="2898832"/>
                <a:chExt cx="1440000" cy="1455948"/>
              </a:xfrm>
            </p:grpSpPr>
            <p:sp>
              <p:nvSpPr>
                <p:cNvPr id="18" name="Oval 17">
                  <a:extLst>
                    <a:ext uri="{FF2B5EF4-FFF2-40B4-BE49-F238E27FC236}">
                      <a16:creationId xmlns:a16="http://schemas.microsoft.com/office/drawing/2014/main" id="{6375E67C-521F-4632-9194-580C90613563}"/>
                    </a:ext>
                  </a:extLst>
                </p:cNvPr>
                <p:cNvSpPr/>
                <p:nvPr/>
              </p:nvSpPr>
              <p:spPr>
                <a:xfrm>
                  <a:off x="5224001" y="2898832"/>
                  <a:ext cx="1440000" cy="1440000"/>
                </a:xfrm>
                <a:prstGeom prst="ellipse">
                  <a:avLst/>
                </a:prstGeom>
                <a:pattFill prst="dkUpDiag">
                  <a:fgClr>
                    <a:sysClr val="window" lastClr="FFFFFF">
                      <a:lumMod val="65000"/>
                    </a:sysClr>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19" name="Oval 18">
                  <a:extLst>
                    <a:ext uri="{FF2B5EF4-FFF2-40B4-BE49-F238E27FC236}">
                      <a16:creationId xmlns:a16="http://schemas.microsoft.com/office/drawing/2014/main" id="{83228C9B-DBAB-46AC-927C-569E324646DB}"/>
                    </a:ext>
                  </a:extLst>
                </p:cNvPr>
                <p:cNvSpPr/>
                <p:nvPr/>
              </p:nvSpPr>
              <p:spPr>
                <a:xfrm>
                  <a:off x="5426782" y="3335980"/>
                  <a:ext cx="1018800" cy="1018800"/>
                </a:xfrm>
                <a:prstGeom prst="ellipse">
                  <a:avLst/>
                </a:prstGeom>
                <a:solidFill>
                  <a:srgbClr val="9999F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sysClr val="window" lastClr="FFFFFF"/>
                    </a:solidFill>
                    <a:latin typeface="Calibri"/>
                  </a:endParaRPr>
                </a:p>
              </p:txBody>
            </p:sp>
            <p:sp>
              <p:nvSpPr>
                <p:cNvPr id="22" name="TextBox 10">
                  <a:extLst>
                    <a:ext uri="{FF2B5EF4-FFF2-40B4-BE49-F238E27FC236}">
                      <a16:creationId xmlns:a16="http://schemas.microsoft.com/office/drawing/2014/main" id="{B6D6E302-A568-4772-94FD-7C1DCE2F33AD}"/>
                    </a:ext>
                  </a:extLst>
                </p:cNvPr>
                <p:cNvSpPr txBox="1"/>
                <p:nvPr/>
              </p:nvSpPr>
              <p:spPr>
                <a:xfrm>
                  <a:off x="5416969" y="3734258"/>
                  <a:ext cx="1080000" cy="535543"/>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800" b="1" dirty="0">
                      <a:solidFill>
                        <a:prstClr val="black"/>
                      </a:solidFill>
                      <a:latin typeface="Arial" pitchFamily="34" charset="0"/>
                      <a:cs typeface="Arial" pitchFamily="34" charset="0"/>
                    </a:rPr>
                    <a:t>50</a:t>
                  </a:r>
                  <a:r>
                    <a:rPr lang="en-US" b="1" dirty="0">
                      <a:solidFill>
                        <a:prstClr val="black"/>
                      </a:solidFill>
                      <a:latin typeface="Arial" pitchFamily="34" charset="0"/>
                      <a:cs typeface="Arial" pitchFamily="34" charset="0"/>
                    </a:rPr>
                    <a:t>%</a:t>
                  </a:r>
                  <a:endParaRPr lang="en-GB" sz="2800" b="1" dirty="0">
                    <a:solidFill>
                      <a:prstClr val="black"/>
                    </a:solidFill>
                    <a:latin typeface="Arial" pitchFamily="34" charset="0"/>
                    <a:cs typeface="Arial" pitchFamily="34" charset="0"/>
                  </a:endParaRPr>
                </a:p>
              </p:txBody>
            </p:sp>
          </p:grpSp>
          <p:grpSp>
            <p:nvGrpSpPr>
              <p:cNvPr id="35" name="Group 34">
                <a:extLst>
                  <a:ext uri="{FF2B5EF4-FFF2-40B4-BE49-F238E27FC236}">
                    <a16:creationId xmlns:a16="http://schemas.microsoft.com/office/drawing/2014/main" id="{98872BB1-536C-4CE2-AE9C-828D13910A8B}"/>
                  </a:ext>
                </a:extLst>
              </p:cNvPr>
              <p:cNvGrpSpPr/>
              <p:nvPr/>
            </p:nvGrpSpPr>
            <p:grpSpPr>
              <a:xfrm>
                <a:off x="3618450" y="3941330"/>
                <a:ext cx="1440000" cy="1443840"/>
                <a:chOff x="7051754" y="2898832"/>
                <a:chExt cx="1440000" cy="1443840"/>
              </a:xfrm>
            </p:grpSpPr>
            <p:sp>
              <p:nvSpPr>
                <p:cNvPr id="8" name="Oval 7">
                  <a:extLst>
                    <a:ext uri="{FF2B5EF4-FFF2-40B4-BE49-F238E27FC236}">
                      <a16:creationId xmlns:a16="http://schemas.microsoft.com/office/drawing/2014/main" id="{DBC7CFC7-6829-4B81-8841-FBD2296342D4}"/>
                    </a:ext>
                  </a:extLst>
                </p:cNvPr>
                <p:cNvSpPr/>
                <p:nvPr/>
              </p:nvSpPr>
              <p:spPr>
                <a:xfrm>
                  <a:off x="7051754" y="2898832"/>
                  <a:ext cx="1440000" cy="1440000"/>
                </a:xfrm>
                <a:prstGeom prst="ellipse">
                  <a:avLst/>
                </a:prstGeom>
                <a:pattFill prst="dkUpDiag">
                  <a:fgClr>
                    <a:sysClr val="window" lastClr="FFFFFF">
                      <a:lumMod val="65000"/>
                    </a:sysClr>
                  </a:fgClr>
                  <a:bgClr>
                    <a:sysClr val="window" lastClr="FFFFFF"/>
                  </a:bgClr>
                </a:patt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9" name="Oval 8">
                  <a:extLst>
                    <a:ext uri="{FF2B5EF4-FFF2-40B4-BE49-F238E27FC236}">
                      <a16:creationId xmlns:a16="http://schemas.microsoft.com/office/drawing/2014/main" id="{EE56D562-8242-42BD-8433-5B3C0CECFA7F}"/>
                    </a:ext>
                  </a:extLst>
                </p:cNvPr>
                <p:cNvSpPr/>
                <p:nvPr/>
              </p:nvSpPr>
              <p:spPr>
                <a:xfrm>
                  <a:off x="7229959" y="3248272"/>
                  <a:ext cx="1094400" cy="1094400"/>
                </a:xfrm>
                <a:prstGeom prst="ellipse">
                  <a:avLst/>
                </a:prstGeom>
                <a:solidFill>
                  <a:srgbClr val="F78E1E"/>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sysClr val="window" lastClr="FFFFFF"/>
                    </a:solidFill>
                    <a:latin typeface="Calibri"/>
                  </a:endParaRPr>
                </a:p>
              </p:txBody>
            </p:sp>
            <p:sp>
              <p:nvSpPr>
                <p:cNvPr id="23" name="TextBox 10">
                  <a:extLst>
                    <a:ext uri="{FF2B5EF4-FFF2-40B4-BE49-F238E27FC236}">
                      <a16:creationId xmlns:a16="http://schemas.microsoft.com/office/drawing/2014/main" id="{32379E69-B269-485E-805B-7DF88E751A6D}"/>
                    </a:ext>
                  </a:extLst>
                </p:cNvPr>
                <p:cNvSpPr txBox="1"/>
                <p:nvPr/>
              </p:nvSpPr>
              <p:spPr>
                <a:xfrm>
                  <a:off x="7263871" y="3729801"/>
                  <a:ext cx="1080000" cy="540000"/>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2800" b="1" dirty="0">
                      <a:solidFill>
                        <a:prstClr val="black"/>
                      </a:solidFill>
                      <a:latin typeface="Arial" pitchFamily="34" charset="0"/>
                      <a:cs typeface="Arial" pitchFamily="34" charset="0"/>
                    </a:rPr>
                    <a:t>58</a:t>
                  </a:r>
                  <a:r>
                    <a:rPr lang="en-US" b="1" dirty="0">
                      <a:solidFill>
                        <a:prstClr val="black"/>
                      </a:solidFill>
                      <a:latin typeface="Arial" pitchFamily="34" charset="0"/>
                      <a:cs typeface="Arial" pitchFamily="34" charset="0"/>
                    </a:rPr>
                    <a:t>%</a:t>
                  </a:r>
                  <a:endParaRPr lang="en-GB" sz="2800" b="1" dirty="0">
                    <a:solidFill>
                      <a:prstClr val="black"/>
                    </a:solidFill>
                    <a:latin typeface="Arial" pitchFamily="34" charset="0"/>
                    <a:cs typeface="Arial" pitchFamily="34" charset="0"/>
                  </a:endParaRPr>
                </a:p>
              </p:txBody>
            </p:sp>
          </p:grpSp>
          <p:sp>
            <p:nvSpPr>
              <p:cNvPr id="24" name="TextBox 131">
                <a:extLst>
                  <a:ext uri="{FF2B5EF4-FFF2-40B4-BE49-F238E27FC236}">
                    <a16:creationId xmlns:a16="http://schemas.microsoft.com/office/drawing/2014/main" id="{797EF6FD-CF19-46E6-AB79-EA910D02221D}"/>
                  </a:ext>
                </a:extLst>
              </p:cNvPr>
              <p:cNvSpPr txBox="1"/>
              <p:nvPr/>
            </p:nvSpPr>
            <p:spPr>
              <a:xfrm>
                <a:off x="554216" y="1422756"/>
                <a:ext cx="1766142" cy="2616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5711">
                  <a:defRPr/>
                </a:pPr>
                <a:r>
                  <a:rPr lang="en-US" b="1" dirty="0">
                    <a:solidFill>
                      <a:srgbClr val="FF99FF"/>
                    </a:solidFill>
                    <a:latin typeface="Arial Nova Cond" panose="020B0506020202020204" pitchFamily="34" charset="0"/>
                    <a:cs typeface="Arial" panose="020B0604020202020204" pitchFamily="34" charset="0"/>
                  </a:rPr>
                  <a:t>Female sex workers (2019)</a:t>
                </a:r>
                <a:endParaRPr lang="en-GB" b="1" dirty="0">
                  <a:solidFill>
                    <a:srgbClr val="FF99FF"/>
                  </a:solidFill>
                  <a:latin typeface="Arial Nova Cond" panose="020B0506020202020204" pitchFamily="34" charset="0"/>
                  <a:cs typeface="Arial" panose="020B0604020202020204" pitchFamily="34" charset="0"/>
                </a:endParaRPr>
              </a:p>
            </p:txBody>
          </p:sp>
          <p:sp>
            <p:nvSpPr>
              <p:cNvPr id="25" name="TextBox 132">
                <a:extLst>
                  <a:ext uri="{FF2B5EF4-FFF2-40B4-BE49-F238E27FC236}">
                    <a16:creationId xmlns:a16="http://schemas.microsoft.com/office/drawing/2014/main" id="{D60DF1A9-8B17-41B6-8C65-E8ED49430AD9}"/>
                  </a:ext>
                </a:extLst>
              </p:cNvPr>
              <p:cNvSpPr txBox="1"/>
              <p:nvPr/>
            </p:nvSpPr>
            <p:spPr>
              <a:xfrm>
                <a:off x="3537369" y="3515720"/>
                <a:ext cx="1602153" cy="43088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5711">
                  <a:defRPr/>
                </a:pPr>
                <a:r>
                  <a:rPr lang="en-US" b="1" dirty="0">
                    <a:solidFill>
                      <a:srgbClr val="F78E1E"/>
                    </a:solidFill>
                    <a:latin typeface="Arial Nova Cond" panose="020B0506020202020204" pitchFamily="34" charset="0"/>
                    <a:cs typeface="Arial" panose="020B0604020202020204" pitchFamily="34" charset="0"/>
                  </a:rPr>
                  <a:t>Men who have sex with men (2018)</a:t>
                </a:r>
                <a:endParaRPr lang="en-GB" b="1" dirty="0">
                  <a:solidFill>
                    <a:srgbClr val="F78E1E"/>
                  </a:solidFill>
                  <a:latin typeface="Arial Nova Cond" panose="020B0506020202020204" pitchFamily="34" charset="0"/>
                  <a:cs typeface="Arial" panose="020B0604020202020204" pitchFamily="34" charset="0"/>
                </a:endParaRPr>
              </a:p>
            </p:txBody>
          </p:sp>
          <p:sp>
            <p:nvSpPr>
              <p:cNvPr id="26" name="TextBox 152">
                <a:extLst>
                  <a:ext uri="{FF2B5EF4-FFF2-40B4-BE49-F238E27FC236}">
                    <a16:creationId xmlns:a16="http://schemas.microsoft.com/office/drawing/2014/main" id="{0FC327E6-9F6A-4F4F-BF2C-2D3A7518D540}"/>
                  </a:ext>
                </a:extLst>
              </p:cNvPr>
              <p:cNvSpPr txBox="1"/>
              <p:nvPr/>
            </p:nvSpPr>
            <p:spPr>
              <a:xfrm>
                <a:off x="651236" y="3492641"/>
                <a:ext cx="1685887" cy="2616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5711">
                  <a:defRPr/>
                </a:pPr>
                <a:r>
                  <a:rPr lang="en-US" b="1" dirty="0">
                    <a:solidFill>
                      <a:srgbClr val="9999FF"/>
                    </a:solidFill>
                    <a:latin typeface="Arial Nova Cond" panose="020B0506020202020204" pitchFamily="34" charset="0"/>
                    <a:cs typeface="Arial" panose="020B0604020202020204" pitchFamily="34" charset="0"/>
                  </a:rPr>
                  <a:t>Transgender (2018)</a:t>
                </a:r>
                <a:endParaRPr lang="en-GB" b="1" dirty="0">
                  <a:solidFill>
                    <a:srgbClr val="9999FF"/>
                  </a:solidFill>
                  <a:latin typeface="Arial Nova Cond" panose="020B0506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CA872CCE-8F3C-4129-8334-0BF76D527292}"/>
                  </a:ext>
                </a:extLst>
              </p:cNvPr>
              <p:cNvSpPr/>
              <p:nvPr/>
            </p:nvSpPr>
            <p:spPr>
              <a:xfrm>
                <a:off x="3644426" y="1904749"/>
                <a:ext cx="1368000" cy="1368000"/>
              </a:xfrm>
              <a:prstGeom prst="ellipse">
                <a:avLst/>
              </a:prstGeom>
              <a:noFill/>
              <a:ln w="19050" cap="flat" cmpd="sng" algn="ctr">
                <a:solidFill>
                  <a:srgbClr val="FF5050"/>
                </a:solidFill>
                <a:prstDash val="sys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27" name="TextBox 131">
                <a:extLst>
                  <a:ext uri="{FF2B5EF4-FFF2-40B4-BE49-F238E27FC236}">
                    <a16:creationId xmlns:a16="http://schemas.microsoft.com/office/drawing/2014/main" id="{4F9ED0D6-EDD9-474B-9179-2E539170ED8C}"/>
                  </a:ext>
                </a:extLst>
              </p:cNvPr>
              <p:cNvSpPr txBox="1"/>
              <p:nvPr/>
            </p:nvSpPr>
            <p:spPr>
              <a:xfrm>
                <a:off x="3474211" y="1433865"/>
                <a:ext cx="1685887" cy="261610"/>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5711">
                  <a:defRPr/>
                </a:pPr>
                <a:r>
                  <a:rPr lang="en-US" b="1" dirty="0">
                    <a:solidFill>
                      <a:srgbClr val="33CCCC"/>
                    </a:solidFill>
                    <a:latin typeface="Arial Nova Cond" panose="020B0506020202020204" pitchFamily="34" charset="0"/>
                    <a:cs typeface="Arial" panose="020B0604020202020204" pitchFamily="34" charset="0"/>
                  </a:rPr>
                  <a:t>Male sex workers (2018)</a:t>
                </a:r>
                <a:endParaRPr lang="en-GB" b="1" dirty="0">
                  <a:solidFill>
                    <a:srgbClr val="33CCCC"/>
                  </a:solidFill>
                  <a:latin typeface="Arial Nova Cond" panose="020B0506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256E6726-442B-4394-84DC-705B470912F4}"/>
                  </a:ext>
                </a:extLst>
              </p:cNvPr>
              <p:cNvSpPr/>
              <p:nvPr/>
            </p:nvSpPr>
            <p:spPr>
              <a:xfrm>
                <a:off x="793413" y="1895998"/>
                <a:ext cx="1368000" cy="1368000"/>
              </a:xfrm>
              <a:prstGeom prst="ellipse">
                <a:avLst/>
              </a:prstGeom>
              <a:noFill/>
              <a:ln w="19050" cap="flat" cmpd="sng" algn="ctr">
                <a:solidFill>
                  <a:srgbClr val="FF5050"/>
                </a:solidFill>
                <a:prstDash val="sys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38" name="Oval 37">
                <a:extLst>
                  <a:ext uri="{FF2B5EF4-FFF2-40B4-BE49-F238E27FC236}">
                    <a16:creationId xmlns:a16="http://schemas.microsoft.com/office/drawing/2014/main" id="{533600EF-7878-481D-8441-DFC04736CEE6}"/>
                  </a:ext>
                </a:extLst>
              </p:cNvPr>
              <p:cNvSpPr/>
              <p:nvPr/>
            </p:nvSpPr>
            <p:spPr>
              <a:xfrm>
                <a:off x="814885" y="3974932"/>
                <a:ext cx="1368000" cy="1368000"/>
              </a:xfrm>
              <a:prstGeom prst="ellipse">
                <a:avLst/>
              </a:prstGeom>
              <a:noFill/>
              <a:ln w="19050" cap="flat" cmpd="sng" algn="ctr">
                <a:solidFill>
                  <a:srgbClr val="FF5050"/>
                </a:solidFill>
                <a:prstDash val="sys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sp>
            <p:nvSpPr>
              <p:cNvPr id="39" name="Oval 38">
                <a:extLst>
                  <a:ext uri="{FF2B5EF4-FFF2-40B4-BE49-F238E27FC236}">
                    <a16:creationId xmlns:a16="http://schemas.microsoft.com/office/drawing/2014/main" id="{E572A6F6-DFF3-4BED-8FC8-26151BDFE9E4}"/>
                  </a:ext>
                </a:extLst>
              </p:cNvPr>
              <p:cNvSpPr/>
              <p:nvPr/>
            </p:nvSpPr>
            <p:spPr>
              <a:xfrm>
                <a:off x="3660506" y="4018495"/>
                <a:ext cx="1368000" cy="1368000"/>
              </a:xfrm>
              <a:prstGeom prst="ellipse">
                <a:avLst/>
              </a:prstGeom>
              <a:noFill/>
              <a:ln w="19050" cap="flat" cmpd="sng" algn="ctr">
                <a:solidFill>
                  <a:srgbClr val="FF5050"/>
                </a:solidFill>
                <a:prstDash val="sys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200" kern="0">
                  <a:solidFill>
                    <a:prstClr val="white"/>
                  </a:solidFill>
                  <a:latin typeface="Calibri"/>
                </a:endParaRPr>
              </a:p>
            </p:txBody>
          </p:sp>
          <p:pic>
            <p:nvPicPr>
              <p:cNvPr id="77" name="Picture 76">
                <a:extLst>
                  <a:ext uri="{FF2B5EF4-FFF2-40B4-BE49-F238E27FC236}">
                    <a16:creationId xmlns:a16="http://schemas.microsoft.com/office/drawing/2014/main" id="{947E6208-A292-4A69-A843-1F98E5FCC1B7}"/>
                  </a:ext>
                </a:extLst>
              </p:cNvPr>
              <p:cNvPicPr>
                <a:picLocks noChangeAspect="1"/>
              </p:cNvPicPr>
              <p:nvPr/>
            </p:nvPicPr>
            <p:blipFill>
              <a:blip r:embed="rId4"/>
              <a:stretch>
                <a:fillRect/>
              </a:stretch>
            </p:blipFill>
            <p:spPr>
              <a:xfrm>
                <a:off x="636733" y="5613549"/>
                <a:ext cx="900000" cy="907595"/>
              </a:xfrm>
              <a:prstGeom prst="rect">
                <a:avLst/>
              </a:prstGeom>
            </p:spPr>
          </p:pic>
          <p:sp>
            <p:nvSpPr>
              <p:cNvPr id="11" name="TextBox 80">
                <a:extLst>
                  <a:ext uri="{FF2B5EF4-FFF2-40B4-BE49-F238E27FC236}">
                    <a16:creationId xmlns:a16="http://schemas.microsoft.com/office/drawing/2014/main" id="{00CD4EC6-F8D9-4C70-8B88-A9D9E5F4A98B}"/>
                  </a:ext>
                </a:extLst>
              </p:cNvPr>
              <p:cNvSpPr txBox="1"/>
              <p:nvPr/>
            </p:nvSpPr>
            <p:spPr>
              <a:xfrm>
                <a:off x="1737868" y="5882368"/>
                <a:ext cx="1665709" cy="27699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200">
                    <a:solidFill>
                      <a:prstClr val="black"/>
                    </a:solidFill>
                    <a:latin typeface="Arial Nova Cond" panose="020B0506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en-US" dirty="0"/>
                  <a:t>Prevention gap</a:t>
                </a:r>
                <a:endParaRPr lang="en-GB" dirty="0"/>
              </a:p>
            </p:txBody>
          </p:sp>
          <p:sp>
            <p:nvSpPr>
              <p:cNvPr id="74" name="TextBox 10">
                <a:extLst>
                  <a:ext uri="{FF2B5EF4-FFF2-40B4-BE49-F238E27FC236}">
                    <a16:creationId xmlns:a16="http://schemas.microsoft.com/office/drawing/2014/main" id="{DF289AA7-8E74-4134-86A3-BAAC1FB214B6}"/>
                  </a:ext>
                </a:extLst>
              </p:cNvPr>
              <p:cNvSpPr txBox="1"/>
              <p:nvPr/>
            </p:nvSpPr>
            <p:spPr>
              <a:xfrm>
                <a:off x="554215" y="6011032"/>
                <a:ext cx="1165396" cy="538542"/>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200" b="1" dirty="0">
                    <a:solidFill>
                      <a:prstClr val="black"/>
                    </a:solidFill>
                    <a:latin typeface="Arial"/>
                  </a:rPr>
                  <a:t>(</a:t>
                </a:r>
                <a:r>
                  <a:rPr lang="en-US" sz="2100" b="1" dirty="0">
                    <a:solidFill>
                      <a:prstClr val="black"/>
                    </a:solidFill>
                    <a:latin typeface="Arial"/>
                  </a:rPr>
                  <a:t>..</a:t>
                </a:r>
                <a:r>
                  <a:rPr lang="en-US" sz="1200" b="1" dirty="0">
                    <a:solidFill>
                      <a:prstClr val="black"/>
                    </a:solidFill>
                    <a:latin typeface="Arial"/>
                  </a:rPr>
                  <a:t>)</a:t>
                </a:r>
                <a:r>
                  <a:rPr lang="en-US" sz="1200" b="1" dirty="0">
                    <a:solidFill>
                      <a:prstClr val="black"/>
                    </a:solidFill>
                    <a:latin typeface="Arial" pitchFamily="34" charset="0"/>
                    <a:cs typeface="Arial" pitchFamily="34" charset="0"/>
                  </a:rPr>
                  <a:t>%</a:t>
                </a:r>
                <a:endParaRPr lang="en-GB" sz="2100" b="1" dirty="0">
                  <a:solidFill>
                    <a:prstClr val="black"/>
                  </a:solidFill>
                  <a:latin typeface="Arial" pitchFamily="34" charset="0"/>
                  <a:cs typeface="Arial" pitchFamily="34" charset="0"/>
                </a:endParaRPr>
              </a:p>
            </p:txBody>
          </p:sp>
          <p:grpSp>
            <p:nvGrpSpPr>
              <p:cNvPr id="13" name="Group 12">
                <a:extLst>
                  <a:ext uri="{FF2B5EF4-FFF2-40B4-BE49-F238E27FC236}">
                    <a16:creationId xmlns:a16="http://schemas.microsoft.com/office/drawing/2014/main" id="{C638782E-8528-4A87-A010-506D8C51D177}"/>
                  </a:ext>
                </a:extLst>
              </p:cNvPr>
              <p:cNvGrpSpPr/>
              <p:nvPr/>
            </p:nvGrpSpPr>
            <p:grpSpPr>
              <a:xfrm rot="16200000">
                <a:off x="1514340" y="5473883"/>
                <a:ext cx="72000" cy="453459"/>
                <a:chOff x="6811834" y="1354449"/>
                <a:chExt cx="72000" cy="453459"/>
              </a:xfrm>
              <a:solidFill>
                <a:srgbClr val="FF5050"/>
              </a:solidFill>
            </p:grpSpPr>
            <p:cxnSp>
              <p:nvCxnSpPr>
                <p:cNvPr id="28" name="Straight Connector 27">
                  <a:extLst>
                    <a:ext uri="{FF2B5EF4-FFF2-40B4-BE49-F238E27FC236}">
                      <a16:creationId xmlns:a16="http://schemas.microsoft.com/office/drawing/2014/main" id="{97EC8BF7-0D99-4A55-8F92-F3F83AD66CE9}"/>
                    </a:ext>
                  </a:extLst>
                </p:cNvPr>
                <p:cNvCxnSpPr/>
                <p:nvPr/>
              </p:nvCxnSpPr>
              <p:spPr>
                <a:xfrm rot="5400000">
                  <a:off x="6648994" y="1552449"/>
                  <a:ext cx="396000" cy="0"/>
                </a:xfrm>
                <a:prstGeom prst="line">
                  <a:avLst/>
                </a:prstGeom>
                <a:grpFill/>
                <a:ln w="25400" cap="flat" cmpd="sng" algn="ctr">
                  <a:solidFill>
                    <a:srgbClr val="FF5050"/>
                  </a:solidFill>
                  <a:prstDash val="solid"/>
                </a:ln>
                <a:effectLst/>
              </p:spPr>
            </p:cxnSp>
            <p:sp>
              <p:nvSpPr>
                <p:cNvPr id="29" name="Oval 28">
                  <a:extLst>
                    <a:ext uri="{FF2B5EF4-FFF2-40B4-BE49-F238E27FC236}">
                      <a16:creationId xmlns:a16="http://schemas.microsoft.com/office/drawing/2014/main" id="{22EB0C04-3573-4474-9CD4-0B2D7A3F0DAB}"/>
                    </a:ext>
                  </a:extLst>
                </p:cNvPr>
                <p:cNvSpPr/>
                <p:nvPr/>
              </p:nvSpPr>
              <p:spPr>
                <a:xfrm rot="10800000" flipV="1">
                  <a:off x="6811834" y="1731493"/>
                  <a:ext cx="72000" cy="76415"/>
                </a:xfrm>
                <a:prstGeom prst="ellipse">
                  <a:avLst/>
                </a:prstGeom>
                <a:grpFill/>
                <a:ln w="25400" cap="flat" cmpd="sng" algn="ctr">
                  <a:solidFill>
                    <a:srgbClr val="FF5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800" kern="0">
                    <a:solidFill>
                      <a:srgbClr val="33CCCC"/>
                    </a:solidFill>
                    <a:latin typeface="Calibri"/>
                  </a:endParaRPr>
                </a:p>
              </p:txBody>
            </p:sp>
          </p:grpSp>
          <p:sp>
            <p:nvSpPr>
              <p:cNvPr id="78" name="TextBox 80">
                <a:extLst>
                  <a:ext uri="{FF2B5EF4-FFF2-40B4-BE49-F238E27FC236}">
                    <a16:creationId xmlns:a16="http://schemas.microsoft.com/office/drawing/2014/main" id="{65844FCC-9FA7-4C29-911E-AAFD200AA0DC}"/>
                  </a:ext>
                </a:extLst>
              </p:cNvPr>
              <p:cNvSpPr txBox="1"/>
              <p:nvPr/>
            </p:nvSpPr>
            <p:spPr>
              <a:xfrm>
                <a:off x="1737868" y="6226112"/>
                <a:ext cx="1665709" cy="27699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200">
                    <a:solidFill>
                      <a:prstClr val="black"/>
                    </a:solidFill>
                    <a:latin typeface="Arial Nova Cond" panose="020B0506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en-US" dirty="0"/>
                  <a:t>Prevention coverage*</a:t>
                </a:r>
                <a:endParaRPr lang="en-GB" dirty="0"/>
              </a:p>
            </p:txBody>
          </p:sp>
          <p:sp>
            <p:nvSpPr>
              <p:cNvPr id="80" name="TextBox 10">
                <a:extLst>
                  <a:ext uri="{FF2B5EF4-FFF2-40B4-BE49-F238E27FC236}">
                    <a16:creationId xmlns:a16="http://schemas.microsoft.com/office/drawing/2014/main" id="{4B6DBC49-7945-4649-A2DA-90454BF1AB4E}"/>
                  </a:ext>
                </a:extLst>
              </p:cNvPr>
              <p:cNvSpPr txBox="1"/>
              <p:nvPr/>
            </p:nvSpPr>
            <p:spPr>
              <a:xfrm>
                <a:off x="1751458" y="5565590"/>
                <a:ext cx="1776837" cy="27699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200">
                    <a:solidFill>
                      <a:prstClr val="black"/>
                    </a:solidFill>
                    <a:latin typeface="Arial Nova Cond" panose="020B0506020202020204" pitchFamily="34" charset="0"/>
                    <a:cs typeface="Arial" panose="020B060402020202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en-US" dirty="0"/>
                  <a:t>Prevention target (90%)</a:t>
                </a:r>
                <a:endParaRPr lang="en-GB" dirty="0"/>
              </a:p>
            </p:txBody>
          </p:sp>
          <p:grpSp>
            <p:nvGrpSpPr>
              <p:cNvPr id="81" name="Group 80">
                <a:extLst>
                  <a:ext uri="{FF2B5EF4-FFF2-40B4-BE49-F238E27FC236}">
                    <a16:creationId xmlns:a16="http://schemas.microsoft.com/office/drawing/2014/main" id="{83657741-06E6-4B85-9C05-552E567DDA11}"/>
                  </a:ext>
                </a:extLst>
              </p:cNvPr>
              <p:cNvGrpSpPr/>
              <p:nvPr/>
            </p:nvGrpSpPr>
            <p:grpSpPr>
              <a:xfrm rot="16200000">
                <a:off x="1507478" y="6153812"/>
                <a:ext cx="72000" cy="421596"/>
                <a:chOff x="7001279" y="420671"/>
                <a:chExt cx="72000" cy="421596"/>
              </a:xfrm>
            </p:grpSpPr>
            <p:cxnSp>
              <p:nvCxnSpPr>
                <p:cNvPr id="82" name="Straight Connector 81">
                  <a:extLst>
                    <a:ext uri="{FF2B5EF4-FFF2-40B4-BE49-F238E27FC236}">
                      <a16:creationId xmlns:a16="http://schemas.microsoft.com/office/drawing/2014/main" id="{861E858C-B2C7-41DC-A4F7-73FB1607A23D}"/>
                    </a:ext>
                  </a:extLst>
                </p:cNvPr>
                <p:cNvCxnSpPr/>
                <p:nvPr/>
              </p:nvCxnSpPr>
              <p:spPr>
                <a:xfrm rot="5400000">
                  <a:off x="6838443" y="618671"/>
                  <a:ext cx="396000" cy="0"/>
                </a:xfrm>
                <a:prstGeom prst="line">
                  <a:avLst/>
                </a:prstGeom>
                <a:solidFill>
                  <a:sysClr val="window" lastClr="FFFFFF">
                    <a:lumMod val="75000"/>
                  </a:sysClr>
                </a:solidFill>
                <a:ln w="25400" cap="flat" cmpd="sng" algn="ctr">
                  <a:solidFill>
                    <a:sysClr val="window" lastClr="FFFFFF">
                      <a:lumMod val="65000"/>
                    </a:sysClr>
                  </a:solidFill>
                  <a:prstDash val="solid"/>
                </a:ln>
                <a:effectLst/>
              </p:spPr>
            </p:cxnSp>
            <p:sp>
              <p:nvSpPr>
                <p:cNvPr id="83" name="Oval 82">
                  <a:extLst>
                    <a:ext uri="{FF2B5EF4-FFF2-40B4-BE49-F238E27FC236}">
                      <a16:creationId xmlns:a16="http://schemas.microsoft.com/office/drawing/2014/main" id="{C1FB5B78-FF39-4441-AC88-423B09E16A62}"/>
                    </a:ext>
                  </a:extLst>
                </p:cNvPr>
                <p:cNvSpPr/>
                <p:nvPr/>
              </p:nvSpPr>
              <p:spPr>
                <a:xfrm rot="10800000" flipV="1">
                  <a:off x="7001279" y="765852"/>
                  <a:ext cx="72000" cy="76415"/>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800" kern="0">
                    <a:solidFill>
                      <a:prstClr val="white"/>
                    </a:solidFill>
                    <a:latin typeface="Calibri"/>
                  </a:endParaRPr>
                </a:p>
              </p:txBody>
            </p:sp>
          </p:grpSp>
        </p:grpSp>
        <p:cxnSp>
          <p:nvCxnSpPr>
            <p:cNvPr id="30" name="Straight Connector 29">
              <a:extLst>
                <a:ext uri="{FF2B5EF4-FFF2-40B4-BE49-F238E27FC236}">
                  <a16:creationId xmlns:a16="http://schemas.microsoft.com/office/drawing/2014/main" id="{A659364E-9895-46C9-94DB-75813B05312B}"/>
                </a:ext>
              </a:extLst>
            </p:cNvPr>
            <p:cNvCxnSpPr/>
            <p:nvPr/>
          </p:nvCxnSpPr>
          <p:spPr>
            <a:xfrm>
              <a:off x="1336408" y="6289436"/>
              <a:ext cx="396000" cy="0"/>
            </a:xfrm>
            <a:prstGeom prst="line">
              <a:avLst/>
            </a:prstGeom>
            <a:solidFill>
              <a:sysClr val="window" lastClr="FFFFFF">
                <a:lumMod val="75000"/>
              </a:sysClr>
            </a:solidFill>
            <a:ln w="25400" cap="flat" cmpd="sng" algn="ctr">
              <a:solidFill>
                <a:sysClr val="window" lastClr="FFFFFF">
                  <a:lumMod val="65000"/>
                </a:sysClr>
              </a:solidFill>
              <a:prstDash val="solid"/>
            </a:ln>
            <a:effectLst/>
          </p:spPr>
        </p:cxnSp>
      </p:grpSp>
      <p:sp>
        <p:nvSpPr>
          <p:cNvPr id="53" name="Oval 52">
            <a:extLst>
              <a:ext uri="{FF2B5EF4-FFF2-40B4-BE49-F238E27FC236}">
                <a16:creationId xmlns:a16="http://schemas.microsoft.com/office/drawing/2014/main" id="{8B215D6B-630E-46F7-B3B4-CDE57A4BC81E}"/>
              </a:ext>
            </a:extLst>
          </p:cNvPr>
          <p:cNvSpPr/>
          <p:nvPr/>
        </p:nvSpPr>
        <p:spPr>
          <a:xfrm rot="5400000" flipV="1">
            <a:off x="1683797" y="6250491"/>
            <a:ext cx="72000" cy="76415"/>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wrap="square" lIns="91136" tIns="45574" rIns="91136" bIns="45574"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800" kern="0">
              <a:solidFill>
                <a:prstClr val="white"/>
              </a:solidFill>
              <a:latin typeface="Calibri"/>
            </a:endParaRPr>
          </a:p>
        </p:txBody>
      </p:sp>
      <p:graphicFrame>
        <p:nvGraphicFramePr>
          <p:cNvPr id="52" name="Chart 51">
            <a:extLst>
              <a:ext uri="{FF2B5EF4-FFF2-40B4-BE49-F238E27FC236}">
                <a16:creationId xmlns:a16="http://schemas.microsoft.com/office/drawing/2014/main" id="{D84D22A3-2891-4DF4-B74F-02E2B4E9E042}"/>
              </a:ext>
            </a:extLst>
          </p:cNvPr>
          <p:cNvGraphicFramePr>
            <a:graphicFrameLocks/>
          </p:cNvGraphicFramePr>
          <p:nvPr>
            <p:extLst>
              <p:ext uri="{D42A27DB-BD31-4B8C-83A1-F6EECF244321}">
                <p14:modId xmlns:p14="http://schemas.microsoft.com/office/powerpoint/2010/main" val="1400752048"/>
              </p:ext>
            </p:extLst>
          </p:nvPr>
        </p:nvGraphicFramePr>
        <p:xfrm>
          <a:off x="6690360" y="2839273"/>
          <a:ext cx="3977640" cy="2217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9712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B654-FFCE-4665-970C-DEE1F082DFA0}"/>
              </a:ext>
            </a:extLst>
          </p:cNvPr>
          <p:cNvSpPr>
            <a:spLocks noGrp="1"/>
          </p:cNvSpPr>
          <p:nvPr>
            <p:ph type="title"/>
          </p:nvPr>
        </p:nvSpPr>
        <p:spPr>
          <a:xfrm>
            <a:off x="302637" y="1477200"/>
            <a:ext cx="11203563" cy="504000"/>
          </a:xfrm>
          <a:prstGeom prst="rect">
            <a:avLst/>
          </a:prstGeom>
        </p:spPr>
        <p:txBody>
          <a:bodyPr>
            <a:noAutofit/>
          </a:bodyPr>
          <a:lstStyle/>
          <a:p>
            <a:r>
              <a:rPr lang="en-US" dirty="0"/>
              <a:t>HIV prevention coverage among key populations by age group, 2018-2019</a:t>
            </a:r>
          </a:p>
        </p:txBody>
      </p:sp>
      <p:sp>
        <p:nvSpPr>
          <p:cNvPr id="79" name="Rectangle 78">
            <a:extLst>
              <a:ext uri="{FF2B5EF4-FFF2-40B4-BE49-F238E27FC236}">
                <a16:creationId xmlns:a16="http://schemas.microsoft.com/office/drawing/2014/main" id="{C7D31D44-EABB-4326-B51E-55766CE598B8}"/>
              </a:ext>
            </a:extLst>
          </p:cNvPr>
          <p:cNvSpPr/>
          <p:nvPr/>
        </p:nvSpPr>
        <p:spPr>
          <a:xfrm>
            <a:off x="152400" y="6521640"/>
            <a:ext cx="5501640" cy="230538"/>
          </a:xfrm>
          <a:prstGeom prst="rect">
            <a:avLst/>
          </a:prstGeom>
        </p:spPr>
        <p:txBody>
          <a:bodyPr wrap="square" lIns="91136" tIns="45574" rIns="91136" bIns="45574">
            <a:spAutoFit/>
          </a:bodyPr>
          <a:lstStyle/>
          <a:p>
            <a:pP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3"/>
              </a:rPr>
              <a:t>www.aidsdatahub.org</a:t>
            </a:r>
            <a:r>
              <a:rPr lang="en-US" sz="900" dirty="0">
                <a:solidFill>
                  <a:prstClr val="black"/>
                </a:solidFill>
                <a:latin typeface="Arial"/>
                <a:ea typeface="ＭＳ Ｐゴシック" pitchFamily="34" charset="-128"/>
                <a:cs typeface="Arial" pitchFamily="34" charset="0"/>
              </a:rPr>
              <a:t> based on Global AIDS Monitoring (GAM)</a:t>
            </a:r>
          </a:p>
        </p:txBody>
      </p:sp>
      <p:graphicFrame>
        <p:nvGraphicFramePr>
          <p:cNvPr id="5" name="Chart 4">
            <a:extLst>
              <a:ext uri="{FF2B5EF4-FFF2-40B4-BE49-F238E27FC236}">
                <a16:creationId xmlns:a16="http://schemas.microsoft.com/office/drawing/2014/main" id="{FF180106-6447-4C38-BF4B-53045F6C10EE}"/>
              </a:ext>
            </a:extLst>
          </p:cNvPr>
          <p:cNvGraphicFramePr>
            <a:graphicFrameLocks/>
          </p:cNvGraphicFramePr>
          <p:nvPr>
            <p:extLst>
              <p:ext uri="{D42A27DB-BD31-4B8C-83A1-F6EECF244321}">
                <p14:modId xmlns:p14="http://schemas.microsoft.com/office/powerpoint/2010/main" val="2896131544"/>
              </p:ext>
            </p:extLst>
          </p:nvPr>
        </p:nvGraphicFramePr>
        <p:xfrm>
          <a:off x="762000" y="2143389"/>
          <a:ext cx="10668000" cy="36478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98BEC09-DFDE-425A-BFFD-1B2A9D94D743}"/>
              </a:ext>
            </a:extLst>
          </p:cNvPr>
          <p:cNvSpPr txBox="1"/>
          <p:nvPr/>
        </p:nvSpPr>
        <p:spPr>
          <a:xfrm>
            <a:off x="1600200" y="5847391"/>
            <a:ext cx="2971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non-venue based FSW</a:t>
            </a:r>
          </a:p>
        </p:txBody>
      </p:sp>
    </p:spTree>
    <p:extLst>
      <p:ext uri="{BB962C8B-B14F-4D97-AF65-F5344CB8AC3E}">
        <p14:creationId xmlns:p14="http://schemas.microsoft.com/office/powerpoint/2010/main" val="450705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2011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2355479"/>
            <a:ext cx="4077355" cy="32703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29">
                <a:lnSpc>
                  <a:spcPct val="150000"/>
                </a:lnSpc>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29">
                <a:lnSpc>
                  <a:spcPct val="150000"/>
                </a:lnSpc>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29">
                <a:lnSpc>
                  <a:spcPct val="150000"/>
                </a:lnSpc>
                <a:defRPr/>
              </a:pPr>
              <a:r>
                <a:rPr lang="en-US" sz="1800" kern="0">
                  <a:solidFill>
                    <a:sysClr val="windowText" lastClr="000000"/>
                  </a:solidFill>
                  <a:cs typeface="Arial" pitchFamily="34" charset="0"/>
                </a:rPr>
                <a:t>High coverage: &gt;200 syringes per PWID per year</a:t>
              </a:r>
            </a:p>
          </p:txBody>
        </p:sp>
      </p:grpSp>
      <p:graphicFrame>
        <p:nvGraphicFramePr>
          <p:cNvPr id="8" name="Chart 7">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718777516"/>
              </p:ext>
            </p:extLst>
          </p:nvPr>
        </p:nvGraphicFramePr>
        <p:xfrm>
          <a:off x="334433" y="2233517"/>
          <a:ext cx="7392000" cy="414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0" y="6519624"/>
            <a:ext cx="12192000" cy="365760"/>
          </a:xfrm>
          <a:prstGeom prst="rect">
            <a:avLst/>
          </a:prstGeom>
        </p:spPr>
        <p:txBody>
          <a:bodyPr wrap="square" lIns="116921" tIns="58453" rIns="116921" bIns="5845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129"/>
            <a:r>
              <a:rPr lang="en-GB" sz="1200" dirty="0">
                <a:solidFill>
                  <a:prstClr val="black"/>
                </a:solidFill>
                <a:cs typeface="Arial" pitchFamily="34" charset="0"/>
              </a:rPr>
              <a:t>Source: Prepared by </a:t>
            </a:r>
            <a:r>
              <a:rPr lang="en-GB" sz="1200" dirty="0">
                <a:solidFill>
                  <a:prstClr val="black"/>
                </a:solidFill>
                <a:cs typeface="Arial" pitchFamily="34" charset="0"/>
                <a:hlinkClick r:id="rId4"/>
              </a:rPr>
              <a:t>www.aidsdatahub.org</a:t>
            </a:r>
            <a:r>
              <a:rPr lang="en-GB" sz="1200" dirty="0">
                <a:solidFill>
                  <a:prstClr val="black"/>
                </a:solidFill>
                <a:cs typeface="Arial" pitchFamily="34" charset="0"/>
              </a:rPr>
              <a:t> based on  Global AIDS Response Progress Reporting and Global AIDS Monitoring </a:t>
            </a:r>
          </a:p>
        </p:txBody>
      </p:sp>
    </p:spTree>
    <p:extLst>
      <p:ext uri="{BB962C8B-B14F-4D97-AF65-F5344CB8AC3E}">
        <p14:creationId xmlns:p14="http://schemas.microsoft.com/office/powerpoint/2010/main" val="3727032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35987"/>
            <a:ext cx="11506200" cy="790588"/>
          </a:xfrm>
        </p:spPr>
        <p:txBody>
          <a:bodyPr/>
          <a:lstStyle/>
          <a:p>
            <a:r>
              <a:rPr lang="en-US" dirty="0"/>
              <a:t>OST coverage among people who inject drugs, 2015-2019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47</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629401"/>
            <a:ext cx="10629901" cy="216725"/>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Thailand Global AIDS Monitoring  (GAM)</a:t>
            </a:r>
          </a:p>
        </p:txBody>
      </p:sp>
      <p:grpSp>
        <p:nvGrpSpPr>
          <p:cNvPr id="7" name="Group 6">
            <a:extLst>
              <a:ext uri="{FF2B5EF4-FFF2-40B4-BE49-F238E27FC236}">
                <a16:creationId xmlns:a16="http://schemas.microsoft.com/office/drawing/2014/main" id="{69E33115-ED48-4A8A-9C76-67795C6C028F}"/>
              </a:ext>
            </a:extLst>
          </p:cNvPr>
          <p:cNvGrpSpPr/>
          <p:nvPr/>
        </p:nvGrpSpPr>
        <p:grpSpPr>
          <a:xfrm>
            <a:off x="8487274" y="3048000"/>
            <a:ext cx="2733287" cy="2362200"/>
            <a:chOff x="0" y="65192"/>
            <a:chExt cx="1135223" cy="687227"/>
          </a:xfrm>
        </p:grpSpPr>
        <p:sp>
          <p:nvSpPr>
            <p:cNvPr id="8" name="Rounded Rectangle 6">
              <a:extLst>
                <a:ext uri="{FF2B5EF4-FFF2-40B4-BE49-F238E27FC236}">
                  <a16:creationId xmlns:a16="http://schemas.microsoft.com/office/drawing/2014/main" id="{03F71A85-C26C-4A3B-BE37-8B734994F8E3}"/>
                </a:ext>
              </a:extLst>
            </p:cNvPr>
            <p:cNvSpPr/>
            <p:nvPr/>
          </p:nvSpPr>
          <p:spPr>
            <a:xfrm>
              <a:off x="0" y="343794"/>
              <a:ext cx="1135221" cy="133012"/>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b="1" kern="0" dirty="0">
                  <a:solidFill>
                    <a:sysClr val="windowText" lastClr="000000"/>
                  </a:solidFill>
                  <a:latin typeface="Arial" pitchFamily="34" charset="0"/>
                  <a:cs typeface="Arial" pitchFamily="34" charset="0"/>
                </a:rPr>
                <a:t>Medium coverage: 20 – ≤ 40%</a:t>
              </a:r>
            </a:p>
          </p:txBody>
        </p:sp>
        <p:sp>
          <p:nvSpPr>
            <p:cNvPr id="9" name="Rounded Rectangle 7">
              <a:extLst>
                <a:ext uri="{FF2B5EF4-FFF2-40B4-BE49-F238E27FC236}">
                  <a16:creationId xmlns:a16="http://schemas.microsoft.com/office/drawing/2014/main" id="{72DFB2BA-5C62-4A45-87DC-E9B2B370FC9C}"/>
                </a:ext>
              </a:extLst>
            </p:cNvPr>
            <p:cNvSpPr/>
            <p:nvPr/>
          </p:nvSpPr>
          <p:spPr>
            <a:xfrm>
              <a:off x="1" y="619407"/>
              <a:ext cx="1135221" cy="133012"/>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b="1" kern="0" dirty="0">
                  <a:solidFill>
                    <a:sysClr val="windowText" lastClr="000000"/>
                  </a:solidFill>
                  <a:latin typeface="Arial" pitchFamily="34" charset="0"/>
                  <a:cs typeface="Arial" pitchFamily="34" charset="0"/>
                </a:rPr>
                <a:t>Low coverage: &lt; 20%</a:t>
              </a:r>
            </a:p>
          </p:txBody>
        </p:sp>
        <p:sp>
          <p:nvSpPr>
            <p:cNvPr id="10" name="Rounded Rectangle 8">
              <a:extLst>
                <a:ext uri="{FF2B5EF4-FFF2-40B4-BE49-F238E27FC236}">
                  <a16:creationId xmlns:a16="http://schemas.microsoft.com/office/drawing/2014/main" id="{B6CD3153-4E2C-4FF0-8A22-D7B596540F36}"/>
                </a:ext>
              </a:extLst>
            </p:cNvPr>
            <p:cNvSpPr/>
            <p:nvPr/>
          </p:nvSpPr>
          <p:spPr>
            <a:xfrm>
              <a:off x="2" y="65192"/>
              <a:ext cx="1135221" cy="133012"/>
            </a:xfrm>
            <a:prstGeom prst="roundRect">
              <a:avLst/>
            </a:prstGeom>
            <a:solidFill>
              <a:sysClr val="window" lastClr="FFFFFF"/>
            </a:solidFill>
            <a:ln w="22225" cap="flat" cmpd="sng" algn="ctr">
              <a:solidFill>
                <a:srgbClr val="88C54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b="1" kern="0" dirty="0">
                  <a:solidFill>
                    <a:sysClr val="windowText" lastClr="000000"/>
                  </a:solidFill>
                  <a:latin typeface="Arial" pitchFamily="34" charset="0"/>
                  <a:cs typeface="Arial" pitchFamily="34" charset="0"/>
                </a:rPr>
                <a:t>High coverage: &gt;40%</a:t>
              </a:r>
            </a:p>
          </p:txBody>
        </p:sp>
      </p:grpSp>
      <p:graphicFrame>
        <p:nvGraphicFramePr>
          <p:cNvPr id="12" name="Chart 11">
            <a:extLst>
              <a:ext uri="{FF2B5EF4-FFF2-40B4-BE49-F238E27FC236}">
                <a16:creationId xmlns:a16="http://schemas.microsoft.com/office/drawing/2014/main" id="{A2E3879B-76FA-4B92-9A4C-AE3DD5CF6492}"/>
              </a:ext>
            </a:extLst>
          </p:cNvPr>
          <p:cNvGraphicFramePr>
            <a:graphicFrameLocks noGrp="1"/>
          </p:cNvGraphicFramePr>
          <p:nvPr>
            <p:extLst>
              <p:ext uri="{D42A27DB-BD31-4B8C-83A1-F6EECF244321}">
                <p14:modId xmlns:p14="http://schemas.microsoft.com/office/powerpoint/2010/main" val="3684752397"/>
              </p:ext>
            </p:extLst>
          </p:nvPr>
        </p:nvGraphicFramePr>
        <p:xfrm>
          <a:off x="685799" y="2213243"/>
          <a:ext cx="10820401" cy="4258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603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112"/>
            <a:ext cx="11049001" cy="504000"/>
          </a:xfrm>
        </p:spPr>
        <p:txBody>
          <a:bodyPr/>
          <a:lstStyle/>
          <a:p>
            <a:r>
              <a:rPr lang="en-US" dirty="0"/>
              <a:t>Opioid substitution therapy (OST) sites and number of people on OST, 2009-2017</a:t>
            </a:r>
            <a:br>
              <a:rPr lang="en-US" dirty="0"/>
            </a:b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48</a:t>
            </a:fld>
            <a:endParaRPr lang="th-TH" dirty="0">
              <a:solidFill>
                <a:prstClr val="black">
                  <a:tint val="75000"/>
                </a:prstClr>
              </a:solidFill>
            </a:endParaRPr>
          </a:p>
        </p:txBody>
      </p:sp>
      <p:sp>
        <p:nvSpPr>
          <p:cNvPr id="5" name="Rectangle 4"/>
          <p:cNvSpPr/>
          <p:nvPr/>
        </p:nvSpPr>
        <p:spPr>
          <a:xfrm>
            <a:off x="76200" y="6477036"/>
            <a:ext cx="11201400" cy="215149"/>
          </a:xfrm>
          <a:prstGeom prst="rect">
            <a:avLst/>
          </a:prstGeom>
        </p:spPr>
        <p:txBody>
          <a:bodyPr wrap="square" lIns="91136" tIns="45574" rIns="91136" bIns="45574">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t>Global AIDS Response Progress Reporting and Global AIDS Monitoring (GAM)</a:t>
            </a:r>
            <a:endParaRPr lang="en-GB" sz="8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5BA8AEE3-BCE5-42A9-A599-0B02CA41E7B5}"/>
              </a:ext>
            </a:extLst>
          </p:cNvPr>
          <p:cNvGraphicFramePr>
            <a:graphicFrameLocks noGrp="1"/>
          </p:cNvGraphicFramePr>
          <p:nvPr>
            <p:extLst>
              <p:ext uri="{D42A27DB-BD31-4B8C-83A1-F6EECF244321}">
                <p14:modId xmlns:p14="http://schemas.microsoft.com/office/powerpoint/2010/main" val="3078918088"/>
              </p:ext>
            </p:extLst>
          </p:nvPr>
        </p:nvGraphicFramePr>
        <p:xfrm>
          <a:off x="1828800" y="2225987"/>
          <a:ext cx="8534400" cy="3883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151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24000"/>
            <a:ext cx="11203563" cy="504000"/>
          </a:xfrm>
        </p:spPr>
        <p:txBody>
          <a:bodyPr/>
          <a:lstStyle/>
          <a:p>
            <a:r>
              <a:rPr lang="en-US" dirty="0"/>
              <a:t>Number of Needle and Syringe Programme (NSP) and Opioid Substitution Therapy sites (OST), 2009 - 2017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3892711230"/>
              </p:ext>
            </p:extLst>
          </p:nvPr>
        </p:nvGraphicFramePr>
        <p:xfrm>
          <a:off x="1752005" y="2514600"/>
          <a:ext cx="8687991" cy="395049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72B488FA-1D5A-4DFC-AD28-95EC7C7D3FD9}"/>
              </a:ext>
            </a:extLst>
          </p:cNvPr>
          <p:cNvSpPr/>
          <p:nvPr/>
        </p:nvSpPr>
        <p:spPr>
          <a:xfrm>
            <a:off x="76200" y="6477036"/>
            <a:ext cx="11201400" cy="215149"/>
          </a:xfrm>
          <a:prstGeom prst="rect">
            <a:avLst/>
          </a:prstGeom>
        </p:spPr>
        <p:txBody>
          <a:bodyPr wrap="square" lIns="91136" tIns="45574" rIns="91136" bIns="45574">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t>Global AIDS Response Progress Reporting and Global AIDS Monitoring (GAM)</a:t>
            </a:r>
            <a:endParaRPr lang="en-GB" sz="800" dirty="0">
              <a:solidFill>
                <a:prstClr val="black"/>
              </a:solidFill>
              <a:cs typeface="Arial" pitchFamily="34" charset="0"/>
            </a:endParaRPr>
          </a:p>
        </p:txBody>
      </p:sp>
    </p:spTree>
    <p:extLst>
      <p:ext uri="{BB962C8B-B14F-4D97-AF65-F5344CB8AC3E}">
        <p14:creationId xmlns:p14="http://schemas.microsoft.com/office/powerpoint/2010/main" val="419150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216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102"/>
            <a:ext cx="11064429" cy="271871"/>
          </a:xfrm>
          <a:prstGeom prst="rect">
            <a:avLst/>
          </a:prstGeom>
        </p:spPr>
        <p:txBody>
          <a:bodyPr wrap="square" lIns="116857" tIns="58421" rIns="116857" bIns="58421">
            <a:spAutoFit/>
          </a:bodyPr>
          <a:lstStyle/>
          <a:p>
            <a:pPr defTabSz="116847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1694250276"/>
              </p:ext>
            </p:extLst>
          </p:nvPr>
        </p:nvGraphicFramePr>
        <p:xfrm>
          <a:off x="947622"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1268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125200" cy="504000"/>
          </a:xfrm>
        </p:spPr>
        <p:txBody>
          <a:bodyPr/>
          <a:lstStyle/>
          <a:p>
            <a:r>
              <a:rPr lang="en-US" dirty="0"/>
              <a:t>Proportion of FSW who have ever been reached with outreach programmes and who have ever received an HIV test, Bangkok, 2007 and 2013</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50</a:t>
            </a:fld>
            <a:endParaRPr lang="th-TH" dirty="0">
              <a:solidFill>
                <a:prstClr val="black">
                  <a:tint val="75000"/>
                </a:prstClr>
              </a:solidFill>
            </a:endParaRPr>
          </a:p>
        </p:txBody>
      </p:sp>
      <p:sp>
        <p:nvSpPr>
          <p:cNvPr id="7" name="TextBox 1"/>
          <p:cNvSpPr txBox="1"/>
          <p:nvPr/>
        </p:nvSpPr>
        <p:spPr>
          <a:xfrm>
            <a:off x="0" y="6540501"/>
            <a:ext cx="8915400" cy="295462"/>
          </a:xfrm>
          <a:prstGeom prst="rect">
            <a:avLst/>
          </a:prstGeom>
        </p:spPr>
        <p:txBody>
          <a:bodyPr wrap="square" lIns="91136" tIns="45574" rIns="91136" bIns="4557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Ministry of Public Health. (2014). IBBS among SW by using RDS, Bangkok. Presentation on April 4, 2014.</a:t>
            </a:r>
          </a:p>
        </p:txBody>
      </p:sp>
      <p:graphicFrame>
        <p:nvGraphicFramePr>
          <p:cNvPr id="8" name="Chart 7"/>
          <p:cNvGraphicFramePr>
            <a:graphicFrameLocks/>
          </p:cNvGraphicFramePr>
          <p:nvPr>
            <p:extLst>
              <p:ext uri="{D42A27DB-BD31-4B8C-83A1-F6EECF244321}">
                <p14:modId xmlns:p14="http://schemas.microsoft.com/office/powerpoint/2010/main" val="1079140356"/>
              </p:ext>
            </p:extLst>
          </p:nvPr>
        </p:nvGraphicFramePr>
        <p:xfrm>
          <a:off x="2743200" y="2667000"/>
          <a:ext cx="6172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1005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Rectangle 4"/>
          <p:cNvSpPr/>
          <p:nvPr/>
        </p:nvSpPr>
        <p:spPr>
          <a:xfrm>
            <a:off x="213172" y="6504088"/>
            <a:ext cx="11064429" cy="271966"/>
          </a:xfrm>
          <a:prstGeom prst="rect">
            <a:avLst/>
          </a:prstGeom>
        </p:spPr>
        <p:txBody>
          <a:bodyPr wrap="square" lIns="116948" tIns="58468" rIns="116948" bIns="58468">
            <a:spAutoFit/>
          </a:bodyPr>
          <a:lstStyle/>
          <a:p>
            <a:pPr defTabSz="1169408"/>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321523146"/>
              </p:ext>
            </p:extLst>
          </p:nvPr>
        </p:nvGraphicFramePr>
        <p:xfrm>
          <a:off x="487680" y="1749178"/>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1610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371600"/>
            <a:ext cx="11203563"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52</a:t>
            </a:fld>
            <a:endParaRPr lang="th-TH" dirty="0">
              <a:solidFill>
                <a:prstClr val="black">
                  <a:tint val="75000"/>
                </a:prstClr>
              </a:solidFill>
            </a:endParaRPr>
          </a:p>
        </p:txBody>
      </p:sp>
      <p:sp>
        <p:nvSpPr>
          <p:cNvPr id="5" name="Rectangle 4"/>
          <p:cNvSpPr/>
          <p:nvPr/>
        </p:nvSpPr>
        <p:spPr>
          <a:xfrm>
            <a:off x="213172" y="6504085"/>
            <a:ext cx="11064429" cy="272041"/>
          </a:xfrm>
          <a:prstGeom prst="rect">
            <a:avLst/>
          </a:prstGeom>
        </p:spPr>
        <p:txBody>
          <a:bodyPr wrap="square" lIns="117021" tIns="58505" rIns="117021" bIns="58505">
            <a:spAutoFit/>
          </a:bodyPr>
          <a:lstStyle/>
          <a:p>
            <a:pPr defTabSz="117015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1358944499"/>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48419508"/>
              </p:ext>
            </p:extLst>
          </p:nvPr>
        </p:nvGraphicFramePr>
        <p:xfrm>
          <a:off x="6780352" y="2125570"/>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06486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621478" cy="504000"/>
          </a:xfrm>
        </p:spPr>
        <p:txBody>
          <a:bodyPr/>
          <a:lstStyle/>
          <a:p>
            <a:r>
              <a:rPr lang="en-GB" sz="2400" dirty="0"/>
              <a:t>Estimated number of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53</a:t>
            </a:fld>
            <a:endParaRPr lang="th-TH" dirty="0">
              <a:solidFill>
                <a:prstClr val="black">
                  <a:tint val="75000"/>
                </a:prstClr>
              </a:solidFill>
            </a:endParaRPr>
          </a:p>
        </p:txBody>
      </p:sp>
      <p:sp>
        <p:nvSpPr>
          <p:cNvPr id="5" name="Rectangle 4"/>
          <p:cNvSpPr/>
          <p:nvPr/>
        </p:nvSpPr>
        <p:spPr>
          <a:xfrm>
            <a:off x="213172" y="6504085"/>
            <a:ext cx="11064429" cy="271999"/>
          </a:xfrm>
          <a:prstGeom prst="rect">
            <a:avLst/>
          </a:prstGeom>
        </p:spPr>
        <p:txBody>
          <a:bodyPr wrap="square" lIns="116980" tIns="58484" rIns="116980" bIns="58484">
            <a:spAutoFit/>
          </a:bodyPr>
          <a:lstStyle/>
          <a:p>
            <a:pPr defTabSz="11697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417237499"/>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1320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54</a:t>
            </a:fld>
            <a:endParaRPr lang="th-TH" dirty="0">
              <a:solidFill>
                <a:prstClr val="black">
                  <a:tint val="75000"/>
                </a:prstClr>
              </a:solidFill>
            </a:endParaRPr>
          </a:p>
        </p:txBody>
      </p:sp>
      <p:sp>
        <p:nvSpPr>
          <p:cNvPr id="5" name="Rectangle 4"/>
          <p:cNvSpPr/>
          <p:nvPr/>
        </p:nvSpPr>
        <p:spPr>
          <a:xfrm>
            <a:off x="213172" y="6504059"/>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2665737787"/>
              </p:ext>
            </p:extLst>
          </p:nvPr>
        </p:nvGraphicFramePr>
        <p:xfrm>
          <a:off x="426720" y="2219266"/>
          <a:ext cx="11338560" cy="4284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8996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55</a:t>
            </a:fld>
            <a:endParaRPr lang="th-TH" dirty="0">
              <a:solidFill>
                <a:prstClr val="black">
                  <a:tint val="75000"/>
                </a:prstClr>
              </a:solidFill>
            </a:endParaRPr>
          </a:p>
        </p:txBody>
      </p:sp>
      <p:sp>
        <p:nvSpPr>
          <p:cNvPr id="5" name="Rectangle 4"/>
          <p:cNvSpPr/>
          <p:nvPr/>
        </p:nvSpPr>
        <p:spPr>
          <a:xfrm>
            <a:off x="213172" y="6504084"/>
            <a:ext cx="11064429" cy="272085"/>
          </a:xfrm>
          <a:prstGeom prst="rect">
            <a:avLst/>
          </a:prstGeom>
        </p:spPr>
        <p:txBody>
          <a:bodyPr wrap="square" lIns="117061" tIns="58527" rIns="117061" bIns="58527">
            <a:spAutoFit/>
          </a:bodyPr>
          <a:lstStyle/>
          <a:p>
            <a:pPr defTabSz="117057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593F46CA-4AFC-4ED5-B3C1-AF55E622FE43}"/>
              </a:ext>
            </a:extLst>
          </p:cNvPr>
          <p:cNvGraphicFramePr>
            <a:graphicFrameLocks/>
          </p:cNvGraphicFramePr>
          <p:nvPr>
            <p:extLst>
              <p:ext uri="{D42A27DB-BD31-4B8C-83A1-F6EECF244321}">
                <p14:modId xmlns:p14="http://schemas.microsoft.com/office/powerpoint/2010/main" val="1311589108"/>
              </p:ext>
            </p:extLst>
          </p:nvPr>
        </p:nvGraphicFramePr>
        <p:xfrm>
          <a:off x="1790708" y="1960039"/>
          <a:ext cx="8610599" cy="4544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8783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C1DACD1-9434-4B05-AFE5-BFF487C4053A}"/>
              </a:ext>
            </a:extLst>
          </p:cNvPr>
          <p:cNvSpPr/>
          <p:nvPr/>
        </p:nvSpPr>
        <p:spPr>
          <a:xfrm>
            <a:off x="228600" y="6592355"/>
            <a:ext cx="11811000" cy="230538"/>
          </a:xfrm>
          <a:prstGeom prst="rect">
            <a:avLst/>
          </a:prstGeom>
        </p:spPr>
        <p:txBody>
          <a:bodyPr wrap="square" lIns="91136" tIns="45574" rIns="91136" bIns="45574">
            <a:spAutoFit/>
          </a:bodyPr>
          <a:lstStyle/>
          <a:p>
            <a:pP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3"/>
              </a:rPr>
              <a:t>www.aidsdatahub.org</a:t>
            </a:r>
            <a:r>
              <a:rPr lang="en-US" sz="900" dirty="0">
                <a:solidFill>
                  <a:prstClr val="black"/>
                </a:solidFill>
                <a:latin typeface="Arial"/>
                <a:ea typeface="ＭＳ Ｐゴシック" pitchFamily="34" charset="-128"/>
                <a:cs typeface="Arial" pitchFamily="34" charset="0"/>
              </a:rPr>
              <a:t> based on </a:t>
            </a:r>
            <a:r>
              <a:rPr lang="en-US" sz="900" dirty="0">
                <a:solidFill>
                  <a:prstClr val="black"/>
                </a:solidFill>
                <a:ea typeface="ＭＳ Ｐゴシック" pitchFamily="34" charset="-128"/>
                <a:cs typeface="Arial" pitchFamily="34" charset="0"/>
              </a:rPr>
              <a:t>NAP web report, National Health Security Office (NHSO) cited on </a:t>
            </a:r>
            <a:r>
              <a:rPr lang="en-US" sz="900" dirty="0">
                <a:solidFill>
                  <a:prstClr val="black"/>
                </a:solidFill>
                <a:ea typeface="ＭＳ Ｐゴシック" pitchFamily="34" charset="-128"/>
                <a:cs typeface="Arial" pitchFamily="34" charset="0"/>
                <a:hlinkClick r:id="rId4"/>
              </a:rPr>
              <a:t>https://hivhub.ddc.moph.go.th/index.php</a:t>
            </a:r>
            <a:r>
              <a:rPr lang="en-US" sz="900" dirty="0">
                <a:solidFill>
                  <a:prstClr val="black"/>
                </a:solidFill>
                <a:ea typeface="ＭＳ Ｐゴシック" pitchFamily="34" charset="-128"/>
                <a:cs typeface="Arial" pitchFamily="34" charset="0"/>
              </a:rPr>
              <a:t>  </a:t>
            </a:r>
            <a:endParaRPr lang="en-US" sz="900" dirty="0">
              <a:solidFill>
                <a:prstClr val="black"/>
              </a:solidFill>
              <a:latin typeface="Arial"/>
              <a:ea typeface="ＭＳ Ｐゴシック" pitchFamily="34" charset="-128"/>
              <a:cs typeface="Arial" pitchFamily="34" charset="0"/>
            </a:endParaRPr>
          </a:p>
        </p:txBody>
      </p:sp>
      <p:sp>
        <p:nvSpPr>
          <p:cNvPr id="3" name="Title 2">
            <a:extLst>
              <a:ext uri="{FF2B5EF4-FFF2-40B4-BE49-F238E27FC236}">
                <a16:creationId xmlns:a16="http://schemas.microsoft.com/office/drawing/2014/main" id="{A06FDDBB-3EEC-49C5-944A-106BEDD8D464}"/>
              </a:ext>
            </a:extLst>
          </p:cNvPr>
          <p:cNvSpPr>
            <a:spLocks noGrp="1"/>
          </p:cNvSpPr>
          <p:nvPr>
            <p:ph type="title"/>
          </p:nvPr>
        </p:nvSpPr>
        <p:spPr>
          <a:xfrm>
            <a:off x="228600" y="1505776"/>
            <a:ext cx="10363200" cy="504000"/>
          </a:xfrm>
        </p:spPr>
        <p:txBody>
          <a:bodyPr/>
          <a:lstStyle/>
          <a:p>
            <a:r>
              <a:rPr lang="en-US" dirty="0"/>
              <a:t>Late diagnosis: More than half of PLHIV have CD4 cell counts &lt;200 cells/µl at HIV diagnosis</a:t>
            </a:r>
            <a:br>
              <a:rPr lang="en-US" dirty="0"/>
            </a:br>
            <a:endParaRPr lang="en-US" dirty="0"/>
          </a:p>
        </p:txBody>
      </p:sp>
      <p:graphicFrame>
        <p:nvGraphicFramePr>
          <p:cNvPr id="5" name="Chart 4">
            <a:extLst>
              <a:ext uri="{FF2B5EF4-FFF2-40B4-BE49-F238E27FC236}">
                <a16:creationId xmlns:a16="http://schemas.microsoft.com/office/drawing/2014/main" id="{5C3EACE1-83F8-42CE-ABA1-461613EA4819}"/>
              </a:ext>
            </a:extLst>
          </p:cNvPr>
          <p:cNvGraphicFramePr>
            <a:graphicFrameLocks/>
          </p:cNvGraphicFramePr>
          <p:nvPr>
            <p:extLst>
              <p:ext uri="{D42A27DB-BD31-4B8C-83A1-F6EECF244321}">
                <p14:modId xmlns:p14="http://schemas.microsoft.com/office/powerpoint/2010/main" val="4170498807"/>
              </p:ext>
            </p:extLst>
          </p:nvPr>
        </p:nvGraphicFramePr>
        <p:xfrm>
          <a:off x="1790700" y="2362200"/>
          <a:ext cx="86106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4571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7F6-E71F-478D-9544-EB63DFC6D205}"/>
              </a:ext>
            </a:extLst>
          </p:cNvPr>
          <p:cNvSpPr>
            <a:spLocks noGrp="1"/>
          </p:cNvSpPr>
          <p:nvPr>
            <p:ph type="title"/>
          </p:nvPr>
        </p:nvSpPr>
        <p:spPr>
          <a:xfrm>
            <a:off x="228601" y="1600200"/>
            <a:ext cx="11203563" cy="504000"/>
          </a:xfrm>
        </p:spPr>
        <p:txBody>
          <a:bodyPr>
            <a:noAutofit/>
          </a:bodyPr>
          <a:lstStyle/>
          <a:p>
            <a:r>
              <a:rPr lang="en-US" dirty="0"/>
              <a:t>Proportion of PLHIV who know their HIV status by treatment access, 2018</a:t>
            </a:r>
          </a:p>
        </p:txBody>
      </p:sp>
      <p:grpSp>
        <p:nvGrpSpPr>
          <p:cNvPr id="3" name="Group 2">
            <a:extLst>
              <a:ext uri="{FF2B5EF4-FFF2-40B4-BE49-F238E27FC236}">
                <a16:creationId xmlns:a16="http://schemas.microsoft.com/office/drawing/2014/main" id="{46A17CC5-6E75-4C7D-B7F6-CB141AE2E282}"/>
              </a:ext>
            </a:extLst>
          </p:cNvPr>
          <p:cNvGrpSpPr/>
          <p:nvPr/>
        </p:nvGrpSpPr>
        <p:grpSpPr>
          <a:xfrm>
            <a:off x="89304" y="2361226"/>
            <a:ext cx="12013407" cy="4344374"/>
            <a:chOff x="89297" y="1819469"/>
            <a:chExt cx="12013406" cy="4344374"/>
          </a:xfrm>
        </p:grpSpPr>
        <p:graphicFrame>
          <p:nvGraphicFramePr>
            <p:cNvPr id="5" name="Chart 4">
              <a:extLst>
                <a:ext uri="{FF2B5EF4-FFF2-40B4-BE49-F238E27FC236}">
                  <a16:creationId xmlns:a16="http://schemas.microsoft.com/office/drawing/2014/main" id="{13D23F90-E369-4B51-B4D8-A85ED8E72115}"/>
                </a:ext>
              </a:extLst>
            </p:cNvPr>
            <p:cNvGraphicFramePr>
              <a:graphicFrameLocks/>
            </p:cNvGraphicFramePr>
            <p:nvPr>
              <p:extLst>
                <p:ext uri="{D42A27DB-BD31-4B8C-83A1-F6EECF244321}">
                  <p14:modId xmlns:p14="http://schemas.microsoft.com/office/powerpoint/2010/main" val="502360969"/>
                </p:ext>
              </p:extLst>
            </p:nvPr>
          </p:nvGraphicFramePr>
          <p:xfrm>
            <a:off x="89297" y="1819469"/>
            <a:ext cx="12013406" cy="434437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AA1F1879-6D78-4C35-AF7F-5DE54970FE26}"/>
                </a:ext>
              </a:extLst>
            </p:cNvPr>
            <p:cNvSpPr/>
            <p:nvPr/>
          </p:nvSpPr>
          <p:spPr>
            <a:xfrm>
              <a:off x="2848329" y="5705494"/>
              <a:ext cx="288000" cy="288000"/>
            </a:xfrm>
            <a:prstGeom prst="roundRect">
              <a:avLst/>
            </a:prstGeom>
            <a:solidFill>
              <a:srgbClr val="FF5050"/>
            </a:solidFill>
            <a:ln w="9525" cap="flat" cmpd="sng" algn="ctr">
              <a:noFill/>
              <a:prstDash val="solid"/>
            </a:ln>
            <a:effectLst>
              <a:outerShdw dist="23000" sx="1000" sy="1000" rotWithShape="0">
                <a:srgbClr val="000000"/>
              </a:outerShdw>
            </a:effectLst>
          </p:spPr>
          <p:txBody>
            <a:bodyPr rtlCol="0" anchor="ctr"/>
            <a:lstStyle/>
            <a:p>
              <a:pPr algn="ctr">
                <a:defRPr/>
              </a:pPr>
              <a:endParaRPr lang="en-US" sz="1200" kern="0" dirty="0">
                <a:solidFill>
                  <a:prstClr val="white"/>
                </a:solidFill>
                <a:latin typeface="Calibri"/>
                <a:cs typeface="Arial" panose="020B0604020202020204" pitchFamily="34" charset="0"/>
              </a:endParaRPr>
            </a:p>
          </p:txBody>
        </p:sp>
        <p:sp>
          <p:nvSpPr>
            <p:cNvPr id="7" name="Rectangle: Rounded Corners 6">
              <a:extLst>
                <a:ext uri="{FF2B5EF4-FFF2-40B4-BE49-F238E27FC236}">
                  <a16:creationId xmlns:a16="http://schemas.microsoft.com/office/drawing/2014/main" id="{A65E2381-00F0-4515-8F36-767FF22CCEFE}"/>
                </a:ext>
              </a:extLst>
            </p:cNvPr>
            <p:cNvSpPr/>
            <p:nvPr/>
          </p:nvSpPr>
          <p:spPr>
            <a:xfrm>
              <a:off x="6902442" y="5703496"/>
              <a:ext cx="288000" cy="288000"/>
            </a:xfrm>
            <a:prstGeom prst="roundRect">
              <a:avLst/>
            </a:prstGeom>
            <a:solidFill>
              <a:srgbClr val="33CCCC"/>
            </a:solidFill>
            <a:ln w="9525" cap="flat" cmpd="sng" algn="ctr">
              <a:noFill/>
              <a:prstDash val="solid"/>
            </a:ln>
            <a:effectLst>
              <a:outerShdw dist="23000" sx="1000" sy="1000" rotWithShape="0">
                <a:srgbClr val="000000"/>
              </a:outerShdw>
            </a:effectLst>
          </p:spPr>
          <p:txBody>
            <a:bodyPr rtlCol="0" anchor="ctr"/>
            <a:lstStyle/>
            <a:p>
              <a:pPr algn="ctr">
                <a:defRPr/>
              </a:pPr>
              <a:endParaRPr lang="en-US" sz="1200" kern="0" dirty="0">
                <a:solidFill>
                  <a:prstClr val="white"/>
                </a:solidFill>
                <a:latin typeface="Calibri"/>
                <a:cs typeface="Arial" panose="020B0604020202020204" pitchFamily="34" charset="0"/>
              </a:endParaRPr>
            </a:p>
          </p:txBody>
        </p:sp>
      </p:grpSp>
      <p:sp>
        <p:nvSpPr>
          <p:cNvPr id="8" name="Rectangle 7">
            <a:extLst>
              <a:ext uri="{FF2B5EF4-FFF2-40B4-BE49-F238E27FC236}">
                <a16:creationId xmlns:a16="http://schemas.microsoft.com/office/drawing/2014/main" id="{6A209F26-7FBA-456B-8C14-6A2EAC1373B5}"/>
              </a:ext>
            </a:extLst>
          </p:cNvPr>
          <p:cNvSpPr/>
          <p:nvPr/>
        </p:nvSpPr>
        <p:spPr>
          <a:xfrm>
            <a:off x="408228" y="6609205"/>
            <a:ext cx="7917067" cy="230538"/>
          </a:xfrm>
          <a:prstGeom prst="rect">
            <a:avLst/>
          </a:prstGeom>
        </p:spPr>
        <p:txBody>
          <a:bodyPr wrap="square" lIns="91136" tIns="45574" rIns="91136" bIns="45574">
            <a:spAutoFit/>
          </a:bodyPr>
          <a:lstStyle/>
          <a:p>
            <a:pPr fontAlgn="base">
              <a:spcBef>
                <a:spcPct val="0"/>
              </a:spcBef>
              <a:spcAft>
                <a:spcPct val="0"/>
              </a:spcAft>
              <a:defRPr/>
            </a:pPr>
            <a:r>
              <a:rPr lang="en-US" sz="900" dirty="0">
                <a:solidFill>
                  <a:prstClr val="black"/>
                </a:solidFill>
                <a:latin typeface="Arial"/>
                <a:ea typeface="ＭＳ Ｐゴシック" pitchFamily="34" charset="-128"/>
                <a:cs typeface="Arial" pitchFamily="34" charset="0"/>
              </a:rPr>
              <a:t>Source: Prepared by </a:t>
            </a:r>
            <a:r>
              <a:rPr lang="en-US" sz="900" dirty="0">
                <a:solidFill>
                  <a:prstClr val="black"/>
                </a:solidFill>
                <a:latin typeface="Arial"/>
                <a:ea typeface="ＭＳ Ｐゴシック" pitchFamily="34" charset="-128"/>
                <a:cs typeface="Arial" pitchFamily="34" charset="0"/>
                <a:hlinkClick r:id="rId4"/>
              </a:rPr>
              <a:t>www.aidsdatahub.org</a:t>
            </a:r>
            <a:r>
              <a:rPr lang="en-US" sz="900" dirty="0">
                <a:solidFill>
                  <a:prstClr val="black"/>
                </a:solidFill>
                <a:latin typeface="Arial"/>
                <a:ea typeface="ＭＳ Ｐゴシック" pitchFamily="34" charset="-128"/>
                <a:cs typeface="Arial" pitchFamily="34" charset="0"/>
              </a:rPr>
              <a:t> based on Thailand GAM 2019 reporting</a:t>
            </a:r>
          </a:p>
        </p:txBody>
      </p:sp>
    </p:spTree>
    <p:extLst>
      <p:ext uri="{BB962C8B-B14F-4D97-AF65-F5344CB8AC3E}">
        <p14:creationId xmlns:p14="http://schemas.microsoft.com/office/powerpoint/2010/main" val="8281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58</a:t>
            </a:fld>
            <a:endParaRPr lang="th-TH" dirty="0">
              <a:solidFill>
                <a:prstClr val="black">
                  <a:tint val="75000"/>
                </a:prstClr>
              </a:solidFill>
            </a:endParaRPr>
          </a:p>
        </p:txBody>
      </p:sp>
      <p:sp>
        <p:nvSpPr>
          <p:cNvPr id="5" name="Rectangle 4"/>
          <p:cNvSpPr/>
          <p:nvPr/>
        </p:nvSpPr>
        <p:spPr>
          <a:xfrm>
            <a:off x="213172" y="6504081"/>
            <a:ext cx="11064429" cy="272132"/>
          </a:xfrm>
          <a:prstGeom prst="rect">
            <a:avLst/>
          </a:prstGeom>
        </p:spPr>
        <p:txBody>
          <a:bodyPr wrap="square" lIns="117107" tIns="58550" rIns="117107" bIns="58550">
            <a:spAutoFit/>
          </a:bodyPr>
          <a:lstStyle/>
          <a:p>
            <a:pPr defTabSz="117104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noGrp="1"/>
          </p:cNvGraphicFramePr>
          <p:nvPr>
            <p:extLst>
              <p:ext uri="{D42A27DB-BD31-4B8C-83A1-F6EECF244321}">
                <p14:modId xmlns:p14="http://schemas.microsoft.com/office/powerpoint/2010/main" val="1456120502"/>
              </p:ext>
            </p:extLst>
          </p:nvPr>
        </p:nvGraphicFramePr>
        <p:xfrm>
          <a:off x="1600200" y="1981200"/>
          <a:ext cx="8833555"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5103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59</a:t>
            </a:fld>
            <a:endParaRPr lang="th-TH" dirty="0">
              <a:solidFill>
                <a:prstClr val="black">
                  <a:tint val="75000"/>
                </a:prstClr>
              </a:solidFill>
            </a:endParaRPr>
          </a:p>
        </p:txBody>
      </p:sp>
      <p:sp>
        <p:nvSpPr>
          <p:cNvPr id="5" name="Rectangle 4"/>
          <p:cNvSpPr/>
          <p:nvPr/>
        </p:nvSpPr>
        <p:spPr>
          <a:xfrm>
            <a:off x="213172" y="6504075"/>
            <a:ext cx="11064429" cy="272192"/>
          </a:xfrm>
          <a:prstGeom prst="rect">
            <a:avLst/>
          </a:prstGeom>
        </p:spPr>
        <p:txBody>
          <a:bodyPr wrap="square" lIns="117161" tIns="58580" rIns="117161" bIns="58580">
            <a:spAutoFit/>
          </a:bodyPr>
          <a:lstStyle/>
          <a:p>
            <a:pPr defTabSz="117160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3801070953"/>
              </p:ext>
            </p:extLst>
          </p:nvPr>
        </p:nvGraphicFramePr>
        <p:xfrm>
          <a:off x="1371600" y="2305026"/>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699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216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8"/>
            <a:ext cx="11064429" cy="271889"/>
          </a:xfrm>
          <a:prstGeom prst="rect">
            <a:avLst/>
          </a:prstGeom>
        </p:spPr>
        <p:txBody>
          <a:bodyPr wrap="square" lIns="116875" tIns="58430" rIns="116875" bIns="58430">
            <a:spAutoFit/>
          </a:bodyPr>
          <a:lstStyle/>
          <a:p>
            <a:pPr defTabSz="116866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24582213"/>
              </p:ext>
            </p:extLst>
          </p:nvPr>
        </p:nvGraphicFramePr>
        <p:xfrm>
          <a:off x="3344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274557985"/>
              </p:ext>
            </p:extLst>
          </p:nvPr>
        </p:nvGraphicFramePr>
        <p:xfrm>
          <a:off x="4175323"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55742889"/>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82015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AD0BD9F-6776-4381-8E12-C01C124FBD93}" type="slidenum">
              <a:rPr lang="th-TH" smtClean="0">
                <a:solidFill>
                  <a:prstClr val="black">
                    <a:tint val="75000"/>
                  </a:prstClr>
                </a:solidFill>
              </a:rPr>
              <a:pPr>
                <a:defRPr/>
              </a:pPr>
              <a:t>60</a:t>
            </a:fld>
            <a:endParaRPr lang="th-TH" dirty="0">
              <a:solidFill>
                <a:prstClr val="black">
                  <a:tint val="75000"/>
                </a:prstClr>
              </a:solidFill>
            </a:endParaRPr>
          </a:p>
        </p:txBody>
      </p:sp>
      <p:sp>
        <p:nvSpPr>
          <p:cNvPr id="4" name="Rectangle 3"/>
          <p:cNvSpPr/>
          <p:nvPr/>
        </p:nvSpPr>
        <p:spPr>
          <a:xfrm>
            <a:off x="76200" y="6613181"/>
            <a:ext cx="8382000" cy="215149"/>
          </a:xfrm>
          <a:prstGeom prst="rect">
            <a:avLst/>
          </a:prstGeom>
        </p:spPr>
        <p:txBody>
          <a:bodyPr wrap="square" lIns="91136" tIns="45574" rIns="91136" bIns="45574">
            <a:spAutoFit/>
          </a:bodyPr>
          <a:lstStyle/>
          <a:p>
            <a:r>
              <a:rPr lang="en-US" sz="800" dirty="0">
                <a:latin typeface="Arial" pitchFamily="34" charset="0"/>
                <a:cs typeface="Arial" pitchFamily="34" charset="0"/>
              </a:rPr>
              <a:t>Source: </a:t>
            </a:r>
            <a:r>
              <a:rPr lang="en-GB" sz="800" dirty="0"/>
              <a:t>Prepared by UNAIDS Regional Support Team Asia and the Pacific and</a:t>
            </a:r>
            <a:r>
              <a:rPr lang="en-GB" sz="800" u="sng" dirty="0">
                <a:hlinkClick r:id="rId2"/>
              </a:rPr>
              <a:t>www.aidsdatahub.org</a:t>
            </a:r>
            <a:r>
              <a:rPr lang="en-GB" sz="800" dirty="0"/>
              <a:t> based on information provided by UNAIDS country office and partners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95401"/>
            <a:ext cx="9144000" cy="521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41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2800">
                <a:solidFill>
                  <a:schemeClr val="tx1"/>
                </a:solidFill>
                <a:latin typeface="Cordia New" pitchFamily="34" charset="0"/>
                <a:ea typeface="ＭＳ Ｐゴシック" charset="-128"/>
              </a:defRPr>
            </a:lvl1pPr>
            <a:lvl2pPr marL="740529" indent="-284804">
              <a:defRPr sz="2800">
                <a:solidFill>
                  <a:schemeClr val="tx1"/>
                </a:solidFill>
                <a:latin typeface="Cordia New" pitchFamily="34" charset="0"/>
                <a:ea typeface="ＭＳ Ｐゴシック" charset="-128"/>
              </a:defRPr>
            </a:lvl2pPr>
            <a:lvl3pPr marL="1139270" indent="-227864">
              <a:defRPr sz="2800">
                <a:solidFill>
                  <a:schemeClr val="tx1"/>
                </a:solidFill>
                <a:latin typeface="Cordia New" pitchFamily="34" charset="0"/>
                <a:ea typeface="ＭＳ Ｐゴシック" charset="-128"/>
              </a:defRPr>
            </a:lvl3pPr>
            <a:lvl4pPr marL="1594957" indent="-227864">
              <a:defRPr sz="2800">
                <a:solidFill>
                  <a:schemeClr val="tx1"/>
                </a:solidFill>
                <a:latin typeface="Cordia New" pitchFamily="34" charset="0"/>
                <a:ea typeface="ＭＳ Ｐゴシック" charset="-128"/>
              </a:defRPr>
            </a:lvl4pPr>
            <a:lvl5pPr marL="2050671" indent="-227864">
              <a:defRPr sz="2800">
                <a:solidFill>
                  <a:schemeClr val="tx1"/>
                </a:solidFill>
                <a:latin typeface="Cordia New" pitchFamily="34" charset="0"/>
                <a:ea typeface="ＭＳ Ｐゴシック" charset="-128"/>
              </a:defRPr>
            </a:lvl5pPr>
            <a:lvl6pPr marL="2506397" indent="-227864" fontAlgn="base">
              <a:spcBef>
                <a:spcPct val="0"/>
              </a:spcBef>
              <a:spcAft>
                <a:spcPct val="0"/>
              </a:spcAft>
              <a:defRPr sz="2800">
                <a:solidFill>
                  <a:schemeClr val="tx1"/>
                </a:solidFill>
                <a:latin typeface="Cordia New" pitchFamily="34" charset="0"/>
                <a:ea typeface="ＭＳ Ｐゴシック" charset="-128"/>
              </a:defRPr>
            </a:lvl6pPr>
            <a:lvl7pPr marL="2962107" indent="-227864" fontAlgn="base">
              <a:spcBef>
                <a:spcPct val="0"/>
              </a:spcBef>
              <a:spcAft>
                <a:spcPct val="0"/>
              </a:spcAft>
              <a:defRPr sz="2800">
                <a:solidFill>
                  <a:schemeClr val="tx1"/>
                </a:solidFill>
                <a:latin typeface="Cordia New" pitchFamily="34" charset="0"/>
                <a:ea typeface="ＭＳ Ｐゴシック" charset="-128"/>
              </a:defRPr>
            </a:lvl7pPr>
            <a:lvl8pPr marL="3417784" indent="-227864" fontAlgn="base">
              <a:spcBef>
                <a:spcPct val="0"/>
              </a:spcBef>
              <a:spcAft>
                <a:spcPct val="0"/>
              </a:spcAft>
              <a:defRPr sz="2800">
                <a:solidFill>
                  <a:schemeClr val="tx1"/>
                </a:solidFill>
                <a:latin typeface="Cordia New" pitchFamily="34" charset="0"/>
                <a:ea typeface="ＭＳ Ｐゴシック" charset="-128"/>
              </a:defRPr>
            </a:lvl8pPr>
            <a:lvl9pPr marL="3873477" indent="-227864" fontAlgn="base">
              <a:spcBef>
                <a:spcPct val="0"/>
              </a:spcBef>
              <a:spcAft>
                <a:spcPct val="0"/>
              </a:spcAft>
              <a:defRPr sz="2800">
                <a:solidFill>
                  <a:schemeClr val="tx1"/>
                </a:solidFill>
                <a:latin typeface="Cordia New" pitchFamily="34" charset="0"/>
                <a:ea typeface="ＭＳ Ｐゴシック" charset="-128"/>
              </a:defRPr>
            </a:lvl9pPr>
          </a:lstStyle>
          <a:p>
            <a:fld id="{D71F7AB3-E2B0-4B29-8A02-B9393B333315}" type="slidenum">
              <a:rPr lang="th-TH" sz="1200">
                <a:solidFill>
                  <a:srgbClr val="898989"/>
                </a:solidFill>
              </a:rPr>
              <a:pPr/>
              <a:t>61</a:t>
            </a:fld>
            <a:endParaRPr lang="th-TH" sz="1200">
              <a:solidFill>
                <a:srgbClr val="898989"/>
              </a:solidFill>
            </a:endParaRPr>
          </a:p>
        </p:txBody>
      </p:sp>
      <p:sp>
        <p:nvSpPr>
          <p:cNvPr id="141314" name="Rectangle 2"/>
          <p:cNvSpPr txBox="1">
            <a:spLocks noChangeArrowheads="1"/>
          </p:cNvSpPr>
          <p:nvPr/>
        </p:nvSpPr>
        <p:spPr bwMode="auto">
          <a:xfrm>
            <a:off x="1981200" y="1792288"/>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36" tIns="45574" rIns="91136" bIns="45574"/>
          <a:lstStyle>
            <a:lvl1pPr marL="342900" indent="-342900">
              <a:defRPr sz="2800">
                <a:solidFill>
                  <a:schemeClr val="tx1"/>
                </a:solidFill>
                <a:latin typeface="Cordia New" pitchFamily="34" charset="0"/>
                <a:ea typeface="ＭＳ Ｐゴシック" charset="-128"/>
              </a:defRPr>
            </a:lvl1pPr>
            <a:lvl2pPr marL="742950" indent="-285750">
              <a:defRPr sz="2800">
                <a:solidFill>
                  <a:schemeClr val="tx1"/>
                </a:solidFill>
                <a:latin typeface="Cordia New" pitchFamily="34" charset="0"/>
                <a:ea typeface="ＭＳ Ｐゴシック" charset="-128"/>
              </a:defRPr>
            </a:lvl2pPr>
            <a:lvl3pPr marL="1143000" indent="-228600">
              <a:defRPr sz="2800">
                <a:solidFill>
                  <a:schemeClr val="tx1"/>
                </a:solidFill>
                <a:latin typeface="Cordia New" pitchFamily="34" charset="0"/>
                <a:ea typeface="ＭＳ Ｐゴシック" charset="-128"/>
              </a:defRPr>
            </a:lvl3pPr>
            <a:lvl4pPr marL="1600200" indent="-228600">
              <a:defRPr sz="2800">
                <a:solidFill>
                  <a:schemeClr val="tx1"/>
                </a:solidFill>
                <a:latin typeface="Cordia New" pitchFamily="34" charset="0"/>
                <a:ea typeface="ＭＳ Ｐゴシック" charset="-128"/>
              </a:defRPr>
            </a:lvl4pPr>
            <a:lvl5pPr marL="2057400" indent="-228600">
              <a:defRPr sz="2800">
                <a:solidFill>
                  <a:schemeClr val="tx1"/>
                </a:solidFill>
                <a:latin typeface="Cordia New" pitchFamily="34" charset="0"/>
                <a:ea typeface="ＭＳ Ｐゴシック" charset="-128"/>
              </a:defRPr>
            </a:lvl5pPr>
            <a:lvl6pPr marL="2514600" indent="-228600" fontAlgn="base">
              <a:spcBef>
                <a:spcPct val="0"/>
              </a:spcBef>
              <a:spcAft>
                <a:spcPct val="0"/>
              </a:spcAft>
              <a:defRPr sz="2800">
                <a:solidFill>
                  <a:schemeClr val="tx1"/>
                </a:solidFill>
                <a:latin typeface="Cordia New" pitchFamily="34" charset="0"/>
                <a:ea typeface="ＭＳ Ｐゴシック" charset="-128"/>
              </a:defRPr>
            </a:lvl6pPr>
            <a:lvl7pPr marL="2971800" indent="-228600" fontAlgn="base">
              <a:spcBef>
                <a:spcPct val="0"/>
              </a:spcBef>
              <a:spcAft>
                <a:spcPct val="0"/>
              </a:spcAft>
              <a:defRPr sz="2800">
                <a:solidFill>
                  <a:schemeClr val="tx1"/>
                </a:solidFill>
                <a:latin typeface="Cordia New" pitchFamily="34" charset="0"/>
                <a:ea typeface="ＭＳ Ｐゴシック" charset="-128"/>
              </a:defRPr>
            </a:lvl7pPr>
            <a:lvl8pPr marL="3429000" indent="-228600" fontAlgn="base">
              <a:spcBef>
                <a:spcPct val="0"/>
              </a:spcBef>
              <a:spcAft>
                <a:spcPct val="0"/>
              </a:spcAft>
              <a:defRPr sz="2800">
                <a:solidFill>
                  <a:schemeClr val="tx1"/>
                </a:solidFill>
                <a:latin typeface="Cordia New" pitchFamily="34" charset="0"/>
                <a:ea typeface="ＭＳ Ｐゴシック" charset="-128"/>
              </a:defRPr>
            </a:lvl8pPr>
            <a:lvl9pPr marL="3886200" indent="-228600" fontAlgn="base">
              <a:spcBef>
                <a:spcPct val="0"/>
              </a:spcBef>
              <a:spcAft>
                <a:spcPct val="0"/>
              </a:spcAft>
              <a:defRPr sz="2800">
                <a:solidFill>
                  <a:schemeClr val="tx1"/>
                </a:solidFill>
                <a:latin typeface="Cordia New" pitchFamily="34" charset="0"/>
                <a:ea typeface="ＭＳ Ｐゴシック" charset="-128"/>
              </a:defRPr>
            </a:lvl9pPr>
          </a:lstStyle>
          <a:p>
            <a:pPr algn="ctr" fontAlgn="base">
              <a:spcBef>
                <a:spcPct val="20000"/>
              </a:spcBef>
              <a:spcAft>
                <a:spcPct val="0"/>
              </a:spcAft>
            </a:pPr>
            <a:r>
              <a:rPr lang="en-US" sz="4000" dirty="0">
                <a:solidFill>
                  <a:srgbClr val="C00000"/>
                </a:solidFill>
                <a:latin typeface="Arial" pitchFamily="34" charset="0"/>
              </a:rPr>
              <a:t>THANK YOU</a:t>
            </a:r>
          </a:p>
          <a:p>
            <a:pPr algn="ctr" fontAlgn="base">
              <a:spcBef>
                <a:spcPct val="20000"/>
              </a:spcBef>
              <a:spcAft>
                <a:spcPct val="0"/>
              </a:spcAft>
            </a:pPr>
            <a:endParaRPr lang="en-US" sz="4000" dirty="0">
              <a:solidFill>
                <a:srgbClr val="C00000"/>
              </a:solidFill>
              <a:latin typeface="Arial" pitchFamily="34" charset="0"/>
            </a:endParaRPr>
          </a:p>
          <a:p>
            <a:pPr algn="ctr" fontAlgn="base">
              <a:spcBef>
                <a:spcPct val="20000"/>
              </a:spcBef>
              <a:spcAft>
                <a:spcPct val="0"/>
              </a:spcAft>
            </a:pPr>
            <a:r>
              <a:rPr lang="en-US" dirty="0">
                <a:solidFill>
                  <a:srgbClr val="C00000"/>
                </a:solidFill>
                <a:latin typeface="Arial" pitchFamily="34" charset="0"/>
              </a:rPr>
              <a:t>slides compiled by </a:t>
            </a:r>
            <a:r>
              <a:rPr lang="en-US" u="sng" dirty="0">
                <a:solidFill>
                  <a:srgbClr val="C00000"/>
                </a:solidFill>
                <a:latin typeface="Arial" pitchFamily="34" charset="0"/>
                <a:hlinkClick r:id="rId2"/>
              </a:rPr>
              <a:t>www.aidsdatahub.org</a:t>
            </a:r>
            <a:endParaRPr lang="en-US" u="sng"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endParaRPr lang="en-US" sz="1000" i="1" dirty="0">
              <a:solidFill>
                <a:srgbClr val="C00000"/>
              </a:solidFill>
              <a:latin typeface="Arial" pitchFamily="34" charset="0"/>
            </a:endParaRPr>
          </a:p>
          <a:p>
            <a:pPr algn="ctr" fontAlgn="base">
              <a:spcBef>
                <a:spcPct val="20000"/>
              </a:spcBef>
              <a:spcAft>
                <a:spcPct val="0"/>
              </a:spcAft>
            </a:pPr>
            <a:r>
              <a:rPr lang="en-US" sz="1400" i="1" dirty="0">
                <a:solidFill>
                  <a:srgbClr val="C00000"/>
                </a:solidFill>
                <a:latin typeface="Arial" pitchFamily="34" charset="0"/>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dirty="0">
                <a:solidFill>
                  <a:srgbClr val="C00000"/>
                </a:solidFill>
                <a:latin typeface="Arial" pitchFamily="34" charset="0"/>
              </a:rPr>
              <a:t>Please acknowledge </a:t>
            </a:r>
            <a:r>
              <a:rPr lang="en-US" sz="1400" i="1" dirty="0">
                <a:solidFill>
                  <a:srgbClr val="C00000"/>
                </a:solidFill>
                <a:latin typeface="Arial" pitchFamily="34" charset="0"/>
                <a:hlinkClick r:id="rId2"/>
              </a:rPr>
              <a:t>www.aidsdatahub.org</a:t>
            </a:r>
            <a:r>
              <a:rPr lang="en-US" sz="1400" i="1" dirty="0">
                <a:solidFill>
                  <a:srgbClr val="C00000"/>
                </a:solidFill>
                <a:latin typeface="Arial" pitchFamily="34" charset="0"/>
              </a:rPr>
              <a:t> if slides are lifted directly from this site.</a:t>
            </a:r>
            <a:endParaRPr lang="en-US" sz="1400" dirty="0">
              <a:solidFill>
                <a:srgbClr val="C00000"/>
              </a:solidFill>
              <a:latin typeface="Arial" pitchFamily="34" charset="0"/>
            </a:endParaRPr>
          </a:p>
        </p:txBody>
      </p:sp>
    </p:spTree>
    <p:extLst>
      <p:ext uri="{BB962C8B-B14F-4D97-AF65-F5344CB8AC3E}">
        <p14:creationId xmlns:p14="http://schemas.microsoft.com/office/powerpoint/2010/main" val="370092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674030"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5"/>
            <a:ext cx="11064429" cy="271912"/>
          </a:xfrm>
          <a:prstGeom prst="rect">
            <a:avLst/>
          </a:prstGeom>
        </p:spPr>
        <p:txBody>
          <a:bodyPr wrap="square" lIns="116898" tIns="58441" rIns="116898" bIns="58441">
            <a:spAutoFit/>
          </a:bodyPr>
          <a:lstStyle/>
          <a:p>
            <a:pPr defTabSz="116889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316224913"/>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67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a:extLst>
              <a:ext uri="{FF2B5EF4-FFF2-40B4-BE49-F238E27FC236}">
                <a16:creationId xmlns:a16="http://schemas.microsoft.com/office/drawing/2014/main" id="{C1F7A892-8193-493F-AFD4-E4734EE31821}"/>
              </a:ext>
            </a:extLst>
          </p:cNvPr>
          <p:cNvGraphicFramePr>
            <a:graphicFrameLocks/>
          </p:cNvGraphicFramePr>
          <p:nvPr>
            <p:extLst>
              <p:ext uri="{D42A27DB-BD31-4B8C-83A1-F6EECF244321}">
                <p14:modId xmlns:p14="http://schemas.microsoft.com/office/powerpoint/2010/main" val="1156556424"/>
              </p:ext>
            </p:extLst>
          </p:nvPr>
        </p:nvGraphicFramePr>
        <p:xfrm>
          <a:off x="2815439" y="2209800"/>
          <a:ext cx="6561123" cy="37137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prstGeom prst="rect">
            <a:avLst/>
          </a:prstGeom>
        </p:spPr>
        <p:txBody>
          <a:bodyPr>
            <a:noAutofit/>
          </a:bodyPr>
          <a:lstStyle/>
          <a:p>
            <a:r>
              <a:rPr lang="en-US" dirty="0"/>
              <a:t>Diverse epidemic trends in Thailand</a:t>
            </a:r>
            <a:endParaRPr lang="en-GB" dirty="0"/>
          </a:p>
        </p:txBody>
      </p:sp>
      <p:grpSp>
        <p:nvGrpSpPr>
          <p:cNvPr id="28" name="Group 27"/>
          <p:cNvGrpSpPr/>
          <p:nvPr/>
        </p:nvGrpSpPr>
        <p:grpSpPr>
          <a:xfrm>
            <a:off x="5486400" y="6276197"/>
            <a:ext cx="5251719" cy="276998"/>
            <a:chOff x="1919978" y="6523871"/>
            <a:chExt cx="5251718" cy="276998"/>
          </a:xfrm>
        </p:grpSpPr>
        <p:sp>
          <p:nvSpPr>
            <p:cNvPr id="19" name="Rectangle 18"/>
            <p:cNvSpPr/>
            <p:nvPr/>
          </p:nvSpPr>
          <p:spPr>
            <a:xfrm>
              <a:off x="1919978" y="6572370"/>
              <a:ext cx="180000" cy="180000"/>
            </a:xfrm>
            <a:prstGeom prst="rect">
              <a:avLst/>
            </a:prstGeom>
            <a:solidFill>
              <a:srgbClr val="FFCC99"/>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20" name="Rectangle 19"/>
            <p:cNvSpPr/>
            <p:nvPr/>
          </p:nvSpPr>
          <p:spPr>
            <a:xfrm>
              <a:off x="5014928" y="6572370"/>
              <a:ext cx="180000" cy="180000"/>
            </a:xfrm>
            <a:prstGeom prst="rect">
              <a:avLst/>
            </a:prstGeom>
            <a:solidFill>
              <a:srgbClr val="CDC884"/>
            </a:solidFill>
            <a:ln w="25400" cap="flat" cmpd="sng" algn="ctr">
              <a:noFill/>
              <a:prstDash val="solid"/>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25" name="Rectangle 24"/>
            <p:cNvSpPr/>
            <p:nvPr/>
          </p:nvSpPr>
          <p:spPr>
            <a:xfrm>
              <a:off x="2052262" y="6523871"/>
              <a:ext cx="2161276" cy="276998"/>
            </a:xfrm>
            <a:prstGeom prst="rect">
              <a:avLst/>
            </a:prstGeom>
          </p:spPr>
          <p:txBody>
            <a:bodyPr wrap="none">
              <a:spAutoFit/>
            </a:bodyPr>
            <a:lstStyle/>
            <a:p>
              <a:pPr>
                <a:defRPr/>
              </a:pPr>
              <a:r>
                <a:rPr lang="en-US" sz="1200" b="1" dirty="0">
                  <a:solidFill>
                    <a:prstClr val="black"/>
                  </a:solidFill>
                  <a:latin typeface="Arial" panose="020B0604020202020204" pitchFamily="34" charset="0"/>
                  <a:cs typeface="Arial" panose="020B0604020202020204" pitchFamily="34" charset="0"/>
                </a:rPr>
                <a:t>Currently low risk females</a:t>
              </a:r>
            </a:p>
          </p:txBody>
        </p:sp>
        <p:sp>
          <p:nvSpPr>
            <p:cNvPr id="26" name="Rectangle 25"/>
            <p:cNvSpPr/>
            <p:nvPr/>
          </p:nvSpPr>
          <p:spPr>
            <a:xfrm>
              <a:off x="5147211" y="6523871"/>
              <a:ext cx="2024485" cy="276998"/>
            </a:xfrm>
            <a:prstGeom prst="rect">
              <a:avLst/>
            </a:prstGeom>
          </p:spPr>
          <p:txBody>
            <a:bodyPr wrap="none">
              <a:spAutoFit/>
            </a:bodyPr>
            <a:lstStyle/>
            <a:p>
              <a:pPr>
                <a:defRPr/>
              </a:pPr>
              <a:r>
                <a:rPr lang="en-US" sz="1200" b="1" dirty="0">
                  <a:solidFill>
                    <a:prstClr val="black"/>
                  </a:solidFill>
                  <a:latin typeface="Arial" panose="020B0604020202020204" pitchFamily="34" charset="0"/>
                  <a:cs typeface="Arial" panose="020B0604020202020204" pitchFamily="34" charset="0"/>
                </a:rPr>
                <a:t>Currently low risk males</a:t>
              </a:r>
            </a:p>
          </p:txBody>
        </p:sp>
      </p:grpSp>
      <p:grpSp>
        <p:nvGrpSpPr>
          <p:cNvPr id="33" name="Group 32"/>
          <p:cNvGrpSpPr/>
          <p:nvPr/>
        </p:nvGrpSpPr>
        <p:grpSpPr>
          <a:xfrm>
            <a:off x="1219200" y="5867400"/>
            <a:ext cx="10004693" cy="685800"/>
            <a:chOff x="-557754" y="6282636"/>
            <a:chExt cx="10004693" cy="685800"/>
          </a:xfrm>
        </p:grpSpPr>
        <p:sp>
          <p:nvSpPr>
            <p:cNvPr id="22" name="Rectangle 21"/>
            <p:cNvSpPr/>
            <p:nvPr/>
          </p:nvSpPr>
          <p:spPr>
            <a:xfrm>
              <a:off x="5154193" y="6282636"/>
              <a:ext cx="2511799"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People who inject drugs (male)</a:t>
              </a:r>
            </a:p>
          </p:txBody>
        </p:sp>
        <p:sp>
          <p:nvSpPr>
            <p:cNvPr id="32" name="Rectangle 31"/>
            <p:cNvSpPr/>
            <p:nvPr/>
          </p:nvSpPr>
          <p:spPr>
            <a:xfrm>
              <a:off x="2105165" y="6282636"/>
              <a:ext cx="1455848" cy="276999"/>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Male sex workers</a:t>
              </a:r>
            </a:p>
          </p:txBody>
        </p:sp>
        <p:sp>
          <p:nvSpPr>
            <p:cNvPr id="15" name="Rectangle 14"/>
            <p:cNvSpPr/>
            <p:nvPr/>
          </p:nvSpPr>
          <p:spPr>
            <a:xfrm>
              <a:off x="7593172" y="6331135"/>
              <a:ext cx="180000" cy="180000"/>
            </a:xfrm>
            <a:prstGeom prst="rect">
              <a:avLst/>
            </a:prstGeom>
            <a:solidFill>
              <a:srgbClr val="FF99FF"/>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16" name="Rectangle 15"/>
            <p:cNvSpPr/>
            <p:nvPr/>
          </p:nvSpPr>
          <p:spPr>
            <a:xfrm>
              <a:off x="971109" y="6712236"/>
              <a:ext cx="180000" cy="180000"/>
            </a:xfrm>
            <a:prstGeom prst="rect">
              <a:avLst/>
            </a:prstGeom>
            <a:solidFill>
              <a:srgbClr val="FF505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17" name="Rectangle 16"/>
            <p:cNvSpPr/>
            <p:nvPr/>
          </p:nvSpPr>
          <p:spPr>
            <a:xfrm>
              <a:off x="5008586" y="6331135"/>
              <a:ext cx="180000" cy="180000"/>
            </a:xfrm>
            <a:prstGeom prst="rect">
              <a:avLst/>
            </a:prstGeom>
            <a:solidFill>
              <a:srgbClr val="0CBCC1"/>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18" name="Rectangle 17"/>
            <p:cNvSpPr/>
            <p:nvPr/>
          </p:nvSpPr>
          <p:spPr>
            <a:xfrm>
              <a:off x="-557754" y="6331135"/>
              <a:ext cx="180000" cy="180000"/>
            </a:xfrm>
            <a:prstGeom prst="rect">
              <a:avLst/>
            </a:prstGeom>
            <a:solidFill>
              <a:srgbClr val="63CDF6"/>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21" name="Rectangle 20"/>
            <p:cNvSpPr/>
            <p:nvPr/>
          </p:nvSpPr>
          <p:spPr>
            <a:xfrm>
              <a:off x="-412147" y="6282636"/>
              <a:ext cx="2306615"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Men who have sex with men</a:t>
              </a:r>
            </a:p>
          </p:txBody>
        </p:sp>
        <p:sp>
          <p:nvSpPr>
            <p:cNvPr id="23" name="Rectangle 22"/>
            <p:cNvSpPr/>
            <p:nvPr/>
          </p:nvSpPr>
          <p:spPr>
            <a:xfrm>
              <a:off x="7738779" y="6282636"/>
              <a:ext cx="1708160"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Female sex workers</a:t>
              </a:r>
            </a:p>
          </p:txBody>
        </p:sp>
        <p:sp>
          <p:nvSpPr>
            <p:cNvPr id="24" name="Rectangle 23"/>
            <p:cNvSpPr/>
            <p:nvPr/>
          </p:nvSpPr>
          <p:spPr>
            <a:xfrm>
              <a:off x="1116717" y="6691438"/>
              <a:ext cx="1879147"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Clients of sex workers</a:t>
              </a:r>
            </a:p>
          </p:txBody>
        </p:sp>
        <p:sp>
          <p:nvSpPr>
            <p:cNvPr id="29" name="TextBox 33"/>
            <p:cNvSpPr txBox="1"/>
            <p:nvPr/>
          </p:nvSpPr>
          <p:spPr>
            <a:xfrm>
              <a:off x="3706620" y="6331135"/>
              <a:ext cx="196093" cy="228499"/>
            </a:xfrm>
            <a:prstGeom prst="rect">
              <a:avLst/>
            </a:prstGeom>
            <a:solidFill>
              <a:srgbClr val="9966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800" dirty="0">
                <a:solidFill>
                  <a:sysClr val="windowText" lastClr="000000"/>
                </a:solidFill>
                <a:latin typeface="Calibri"/>
              </a:endParaRPr>
            </a:p>
          </p:txBody>
        </p:sp>
        <p:sp>
          <p:nvSpPr>
            <p:cNvPr id="30" name="Rectangle 29"/>
            <p:cNvSpPr/>
            <p:nvPr/>
          </p:nvSpPr>
          <p:spPr>
            <a:xfrm>
              <a:off x="3859931" y="6282636"/>
              <a:ext cx="1107547" cy="276999"/>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Transgender</a:t>
              </a:r>
            </a:p>
          </p:txBody>
        </p:sp>
        <p:sp>
          <p:nvSpPr>
            <p:cNvPr id="31" name="TextBox 33"/>
            <p:cNvSpPr txBox="1"/>
            <p:nvPr/>
          </p:nvSpPr>
          <p:spPr>
            <a:xfrm>
              <a:off x="1959559" y="6331135"/>
              <a:ext cx="188388" cy="228499"/>
            </a:xfrm>
            <a:prstGeom prst="rect">
              <a:avLst/>
            </a:prstGeom>
            <a:solidFill>
              <a:srgbClr val="1D9E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800">
                <a:solidFill>
                  <a:sysClr val="windowText" lastClr="000000"/>
                </a:solidFill>
                <a:latin typeface="Calibri"/>
              </a:endParaRPr>
            </a:p>
          </p:txBody>
        </p:sp>
      </p:grpSp>
      <p:sp>
        <p:nvSpPr>
          <p:cNvPr id="34" name="TextBox 33"/>
          <p:cNvSpPr txBox="1"/>
          <p:nvPr/>
        </p:nvSpPr>
        <p:spPr>
          <a:xfrm>
            <a:off x="2625045" y="2057400"/>
            <a:ext cx="6996619" cy="322871"/>
          </a:xfrm>
          <a:prstGeom prst="rect">
            <a:avLst/>
          </a:prstGeom>
          <a:noFill/>
        </p:spPr>
        <p:txBody>
          <a:bodyPr wrap="square" lIns="91136" tIns="45574" rIns="91136" bIns="45574" rtlCol="0">
            <a:spAutoFit/>
          </a:bodyPr>
          <a:lstStyle/>
          <a:p>
            <a:pPr algn="ctr">
              <a:defRPr/>
            </a:pPr>
            <a:r>
              <a:rPr lang="en-US" sz="1500" b="1" dirty="0">
                <a:solidFill>
                  <a:prstClr val="black"/>
                </a:solidFill>
                <a:latin typeface="Arial" panose="020B0604020202020204" pitchFamily="34" charset="0"/>
                <a:cs typeface="Arial" panose="020B0604020202020204" pitchFamily="34" charset="0"/>
              </a:rPr>
              <a:t>Proportion of new HIV infections by risk groups, 2008-2018</a:t>
            </a:r>
            <a:endParaRPr lang="en-GB" sz="1500" b="1" dirty="0">
              <a:solidFill>
                <a:prstClr val="black"/>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3C3F302-C1EE-479F-9499-09E5A6DB94A0}"/>
              </a:ext>
            </a:extLst>
          </p:cNvPr>
          <p:cNvSpPr txBox="1"/>
          <p:nvPr/>
        </p:nvSpPr>
        <p:spPr>
          <a:xfrm>
            <a:off x="-507" y="6648199"/>
            <a:ext cx="7740859" cy="230538"/>
          </a:xfrm>
          <a:prstGeom prst="rect">
            <a:avLst/>
          </a:prstGeom>
          <a:noFill/>
        </p:spPr>
        <p:txBody>
          <a:bodyPr wrap="square" lIns="91136" tIns="45574" rIns="91136" bIns="45574" rtlCol="0">
            <a:spAutoFit/>
          </a:bodyPr>
          <a:lstStyle/>
          <a:p>
            <a:pPr>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4"/>
              </a:rPr>
              <a:t>www.aidsdatahub.org</a:t>
            </a:r>
            <a:r>
              <a:rPr lang="en-US" sz="900" dirty="0">
                <a:solidFill>
                  <a:prstClr val="black"/>
                </a:solidFill>
                <a:latin typeface="Arial" pitchFamily="34" charset="0"/>
                <a:cs typeface="Arial" pitchFamily="34" charset="0"/>
              </a:rPr>
              <a:t> based on country submitted AEM-Spectrum HIV estimates files for 2019 HIV estimates</a:t>
            </a:r>
            <a:endParaRPr lang="en-GB"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8936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BFEAF2A-F82C-436A-A359-4A4DDE1B49D9}"/>
              </a:ext>
            </a:extLst>
          </p:cNvPr>
          <p:cNvGrpSpPr/>
          <p:nvPr/>
        </p:nvGrpSpPr>
        <p:grpSpPr>
          <a:xfrm>
            <a:off x="2594678" y="5851261"/>
            <a:ext cx="6884062" cy="276999"/>
            <a:chOff x="-557754" y="6282636"/>
            <a:chExt cx="6884063" cy="276998"/>
          </a:xfrm>
        </p:grpSpPr>
        <p:sp>
          <p:nvSpPr>
            <p:cNvPr id="15" name="Rectangle 14">
              <a:extLst>
                <a:ext uri="{FF2B5EF4-FFF2-40B4-BE49-F238E27FC236}">
                  <a16:creationId xmlns:a16="http://schemas.microsoft.com/office/drawing/2014/main" id="{80DF420A-8839-4612-AA4A-F4133A8FB4CE}"/>
                </a:ext>
              </a:extLst>
            </p:cNvPr>
            <p:cNvSpPr/>
            <p:nvPr/>
          </p:nvSpPr>
          <p:spPr>
            <a:xfrm>
              <a:off x="5154193" y="6282636"/>
              <a:ext cx="1172116"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Adult (25+ </a:t>
              </a:r>
              <a:r>
                <a:rPr lang="en-GB" sz="1200" b="1" dirty="0" err="1">
                  <a:solidFill>
                    <a:prstClr val="black"/>
                  </a:solidFill>
                  <a:latin typeface="Arial" panose="020B0604020202020204" pitchFamily="34" charset="0"/>
                  <a:cs typeface="Arial" panose="020B0604020202020204" pitchFamily="34" charset="0"/>
                </a:rPr>
                <a:t>yr</a:t>
              </a:r>
              <a:r>
                <a:rPr lang="en-GB" sz="1200" b="1" dirty="0">
                  <a:solidFill>
                    <a:prstClr val="black"/>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790CE71F-5FC9-4EA9-A79F-BC845AB71942}"/>
                </a:ext>
              </a:extLst>
            </p:cNvPr>
            <p:cNvSpPr/>
            <p:nvPr/>
          </p:nvSpPr>
          <p:spPr>
            <a:xfrm>
              <a:off x="2105164" y="6282636"/>
              <a:ext cx="1990288"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Young people (15-24 </a:t>
              </a:r>
              <a:r>
                <a:rPr lang="en-GB" sz="1200" b="1" dirty="0" err="1">
                  <a:solidFill>
                    <a:prstClr val="black"/>
                  </a:solidFill>
                  <a:latin typeface="Arial" panose="020B0604020202020204" pitchFamily="34" charset="0"/>
                  <a:cs typeface="Arial" panose="020B0604020202020204" pitchFamily="34" charset="0"/>
                </a:rPr>
                <a:t>yr</a:t>
              </a:r>
              <a:r>
                <a:rPr lang="en-GB" sz="1200" b="1" dirty="0">
                  <a:solidFill>
                    <a:prstClr val="black"/>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AC10DFBA-20F3-4E64-B805-10A96CEFCFE8}"/>
                </a:ext>
              </a:extLst>
            </p:cNvPr>
            <p:cNvSpPr/>
            <p:nvPr/>
          </p:nvSpPr>
          <p:spPr>
            <a:xfrm>
              <a:off x="5008586" y="6331135"/>
              <a:ext cx="180000" cy="180000"/>
            </a:xfrm>
            <a:prstGeom prst="rect">
              <a:avLst/>
            </a:prstGeom>
            <a:solidFill>
              <a:srgbClr val="93CDDD"/>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A281B2F-5D3F-4444-A2DB-60F6EF24BB0B}"/>
                </a:ext>
              </a:extLst>
            </p:cNvPr>
            <p:cNvSpPr/>
            <p:nvPr/>
          </p:nvSpPr>
          <p:spPr>
            <a:xfrm>
              <a:off x="-557754" y="6331135"/>
              <a:ext cx="180000" cy="180000"/>
            </a:xfrm>
            <a:prstGeom prst="rect">
              <a:avLst/>
            </a:prstGeom>
            <a:solidFill>
              <a:srgbClr val="00CC0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GB" sz="1000" b="1" kern="0" dirty="0">
                <a:solidFill>
                  <a:sysClr val="window" lastClr="FFFFFF"/>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56FA789-19DE-484E-A87E-C4CA33C99196}"/>
                </a:ext>
              </a:extLst>
            </p:cNvPr>
            <p:cNvSpPr/>
            <p:nvPr/>
          </p:nvSpPr>
          <p:spPr>
            <a:xfrm>
              <a:off x="-412147" y="6282636"/>
              <a:ext cx="1449436" cy="276998"/>
            </a:xfrm>
            <a:prstGeom prst="rect">
              <a:avLst/>
            </a:prstGeom>
          </p:spPr>
          <p:txBody>
            <a:bodyPr wrap="none">
              <a:spAutoFit/>
            </a:bodyPr>
            <a:lstStyle/>
            <a:p>
              <a:pPr>
                <a:defRPr/>
              </a:pPr>
              <a:r>
                <a:rPr lang="en-GB" sz="1200" b="1" dirty="0">
                  <a:solidFill>
                    <a:prstClr val="black"/>
                  </a:solidFill>
                  <a:latin typeface="Arial" panose="020B0604020202020204" pitchFamily="34" charset="0"/>
                  <a:cs typeface="Arial" panose="020B0604020202020204" pitchFamily="34" charset="0"/>
                </a:rPr>
                <a:t>Children (0-14 </a:t>
              </a:r>
              <a:r>
                <a:rPr lang="en-GB" sz="1200" b="1" dirty="0" err="1">
                  <a:solidFill>
                    <a:prstClr val="black"/>
                  </a:solidFill>
                  <a:latin typeface="Arial" panose="020B0604020202020204" pitchFamily="34" charset="0"/>
                  <a:cs typeface="Arial" panose="020B0604020202020204" pitchFamily="34" charset="0"/>
                </a:rPr>
                <a:t>yr</a:t>
              </a:r>
              <a:r>
                <a:rPr lang="en-GB" sz="1200" b="1" dirty="0">
                  <a:solidFill>
                    <a:prstClr val="black"/>
                  </a:solidFill>
                  <a:latin typeface="Arial" panose="020B0604020202020204" pitchFamily="34" charset="0"/>
                  <a:cs typeface="Arial" panose="020B0604020202020204" pitchFamily="34" charset="0"/>
                </a:rPr>
                <a:t>)</a:t>
              </a:r>
            </a:p>
          </p:txBody>
        </p:sp>
        <p:sp>
          <p:nvSpPr>
            <p:cNvPr id="26" name="TextBox 33">
              <a:extLst>
                <a:ext uri="{FF2B5EF4-FFF2-40B4-BE49-F238E27FC236}">
                  <a16:creationId xmlns:a16="http://schemas.microsoft.com/office/drawing/2014/main" id="{80024CF7-387A-4BCA-9499-C72A7A5141B0}"/>
                </a:ext>
              </a:extLst>
            </p:cNvPr>
            <p:cNvSpPr txBox="1"/>
            <p:nvPr/>
          </p:nvSpPr>
          <p:spPr>
            <a:xfrm>
              <a:off x="1876768" y="6331136"/>
              <a:ext cx="213622" cy="18000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GB" sz="1800">
                <a:solidFill>
                  <a:sysClr val="windowText" lastClr="000000"/>
                </a:solidFill>
                <a:latin typeface="Calibri"/>
              </a:endParaRPr>
            </a:p>
          </p:txBody>
        </p:sp>
      </p:grpSp>
      <p:sp>
        <p:nvSpPr>
          <p:cNvPr id="11" name="TextBox 10">
            <a:extLst>
              <a:ext uri="{FF2B5EF4-FFF2-40B4-BE49-F238E27FC236}">
                <a16:creationId xmlns:a16="http://schemas.microsoft.com/office/drawing/2014/main" id="{4770C5AB-3793-4397-A8D3-E6DB6CD89B8A}"/>
              </a:ext>
            </a:extLst>
          </p:cNvPr>
          <p:cNvSpPr txBox="1"/>
          <p:nvPr/>
        </p:nvSpPr>
        <p:spPr>
          <a:xfrm>
            <a:off x="1357595" y="2153531"/>
            <a:ext cx="1940768"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latin typeface="Arial" pitchFamily="34" charset="0"/>
                <a:cs typeface="Arial" pitchFamily="34" charset="0"/>
              </a:rPr>
              <a:t>2000</a:t>
            </a:r>
            <a:endParaRPr lang="en-GB" sz="2800" b="1" dirty="0">
              <a:latin typeface="Arial" pitchFamily="34" charset="0"/>
              <a:cs typeface="Arial" pitchFamily="34" charset="0"/>
            </a:endParaRPr>
          </a:p>
        </p:txBody>
      </p:sp>
      <p:sp>
        <p:nvSpPr>
          <p:cNvPr id="12" name="TextBox 11">
            <a:extLst>
              <a:ext uri="{FF2B5EF4-FFF2-40B4-BE49-F238E27FC236}">
                <a16:creationId xmlns:a16="http://schemas.microsoft.com/office/drawing/2014/main" id="{81367793-7299-42C7-BA69-9DF2641444DA}"/>
              </a:ext>
            </a:extLst>
          </p:cNvPr>
          <p:cNvSpPr txBox="1"/>
          <p:nvPr/>
        </p:nvSpPr>
        <p:spPr>
          <a:xfrm>
            <a:off x="4902469" y="2154878"/>
            <a:ext cx="1940768"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latin typeface="Arial" pitchFamily="34" charset="0"/>
                <a:cs typeface="Arial" pitchFamily="34" charset="0"/>
              </a:rPr>
              <a:t>2010</a:t>
            </a:r>
            <a:endParaRPr lang="en-GB" sz="2800" b="1" dirty="0">
              <a:latin typeface="Arial" pitchFamily="34" charset="0"/>
              <a:cs typeface="Arial" pitchFamily="34" charset="0"/>
            </a:endParaRPr>
          </a:p>
        </p:txBody>
      </p:sp>
      <p:sp>
        <p:nvSpPr>
          <p:cNvPr id="13" name="TextBox 12">
            <a:extLst>
              <a:ext uri="{FF2B5EF4-FFF2-40B4-BE49-F238E27FC236}">
                <a16:creationId xmlns:a16="http://schemas.microsoft.com/office/drawing/2014/main" id="{BCB1A54C-F498-4093-A838-1C80332B1488}"/>
              </a:ext>
            </a:extLst>
          </p:cNvPr>
          <p:cNvSpPr txBox="1"/>
          <p:nvPr/>
        </p:nvSpPr>
        <p:spPr>
          <a:xfrm>
            <a:off x="8433313" y="2156639"/>
            <a:ext cx="1940768"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latin typeface="Arial" pitchFamily="34" charset="0"/>
                <a:cs typeface="Arial" pitchFamily="34" charset="0"/>
              </a:rPr>
              <a:t>2019</a:t>
            </a:r>
            <a:endParaRPr lang="en-GB" sz="2800" b="1" dirty="0">
              <a:latin typeface="Arial" pitchFamily="34" charset="0"/>
              <a:cs typeface="Arial" pitchFamily="34" charset="0"/>
            </a:endParaRPr>
          </a:p>
        </p:txBody>
      </p:sp>
      <p:sp>
        <p:nvSpPr>
          <p:cNvPr id="28" name="TextBox 10">
            <a:extLst>
              <a:ext uri="{FF2B5EF4-FFF2-40B4-BE49-F238E27FC236}">
                <a16:creationId xmlns:a16="http://schemas.microsoft.com/office/drawing/2014/main" id="{7E0F90AE-ED17-45C2-AEB2-4639A5E92B21}"/>
              </a:ext>
            </a:extLst>
          </p:cNvPr>
          <p:cNvSpPr txBox="1"/>
          <p:nvPr/>
        </p:nvSpPr>
        <p:spPr>
          <a:xfrm>
            <a:off x="2936061" y="4769199"/>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rgbClr val="FF5050"/>
                </a:solidFill>
                <a:latin typeface="Arial" pitchFamily="34" charset="0"/>
                <a:cs typeface="Arial" pitchFamily="34" charset="0"/>
              </a:rPr>
              <a:t>46</a:t>
            </a:r>
            <a:r>
              <a:rPr lang="en-US" b="1" dirty="0">
                <a:solidFill>
                  <a:srgbClr val="FF5050"/>
                </a:solidFill>
                <a:latin typeface="Arial" pitchFamily="34" charset="0"/>
                <a:cs typeface="Arial" pitchFamily="34" charset="0"/>
              </a:rPr>
              <a:t>%</a:t>
            </a:r>
            <a:endParaRPr lang="en-GB" sz="2800" b="1" dirty="0">
              <a:solidFill>
                <a:srgbClr val="FF5050"/>
              </a:solidFill>
              <a:latin typeface="Arial" pitchFamily="34" charset="0"/>
              <a:cs typeface="Arial" pitchFamily="34" charset="0"/>
            </a:endParaRPr>
          </a:p>
        </p:txBody>
      </p:sp>
      <p:sp>
        <p:nvSpPr>
          <p:cNvPr id="31" name="TextBox 10">
            <a:extLst>
              <a:ext uri="{FF2B5EF4-FFF2-40B4-BE49-F238E27FC236}">
                <a16:creationId xmlns:a16="http://schemas.microsoft.com/office/drawing/2014/main" id="{70DB86D6-3A5D-4668-869D-13F470158A5D}"/>
              </a:ext>
            </a:extLst>
          </p:cNvPr>
          <p:cNvSpPr txBox="1"/>
          <p:nvPr/>
        </p:nvSpPr>
        <p:spPr>
          <a:xfrm>
            <a:off x="9989269" y="4769199"/>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rgbClr val="FF5050"/>
                </a:solidFill>
                <a:latin typeface="Arial" pitchFamily="34" charset="0"/>
                <a:cs typeface="Arial" pitchFamily="34" charset="0"/>
              </a:rPr>
              <a:t>50</a:t>
            </a:r>
            <a:r>
              <a:rPr lang="en-US" b="1" dirty="0">
                <a:solidFill>
                  <a:srgbClr val="FF5050"/>
                </a:solidFill>
                <a:latin typeface="Arial" pitchFamily="34" charset="0"/>
                <a:cs typeface="Arial" pitchFamily="34" charset="0"/>
              </a:rPr>
              <a:t>%</a:t>
            </a:r>
            <a:endParaRPr lang="en-GB" sz="2800" b="1" dirty="0">
              <a:solidFill>
                <a:srgbClr val="FF5050"/>
              </a:solidFill>
              <a:latin typeface="Arial" pitchFamily="34" charset="0"/>
              <a:cs typeface="Arial" pitchFamily="34" charset="0"/>
            </a:endParaRPr>
          </a:p>
        </p:txBody>
      </p:sp>
      <p:sp>
        <p:nvSpPr>
          <p:cNvPr id="32" name="TextBox 10">
            <a:extLst>
              <a:ext uri="{FF2B5EF4-FFF2-40B4-BE49-F238E27FC236}">
                <a16:creationId xmlns:a16="http://schemas.microsoft.com/office/drawing/2014/main" id="{793B2F76-2E7B-4600-9F7B-3AA939F67CF1}"/>
              </a:ext>
            </a:extLst>
          </p:cNvPr>
          <p:cNvSpPr txBox="1"/>
          <p:nvPr/>
        </p:nvSpPr>
        <p:spPr>
          <a:xfrm>
            <a:off x="6492338" y="4769199"/>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600" b="1" dirty="0">
                <a:solidFill>
                  <a:srgbClr val="FF5050"/>
                </a:solidFill>
                <a:latin typeface="Arial" pitchFamily="34" charset="0"/>
                <a:cs typeface="Arial" pitchFamily="34" charset="0"/>
              </a:rPr>
              <a:t>47</a:t>
            </a:r>
            <a:r>
              <a:rPr lang="en-US" b="1" dirty="0">
                <a:solidFill>
                  <a:srgbClr val="FF5050"/>
                </a:solidFill>
                <a:latin typeface="Arial" pitchFamily="34" charset="0"/>
                <a:cs typeface="Arial" pitchFamily="34" charset="0"/>
              </a:rPr>
              <a:t>%</a:t>
            </a:r>
            <a:endParaRPr lang="en-GB" sz="2800" b="1" dirty="0">
              <a:solidFill>
                <a:srgbClr val="FF5050"/>
              </a:solidFill>
              <a:latin typeface="Arial" pitchFamily="34" charset="0"/>
              <a:cs typeface="Arial" pitchFamily="34" charset="0"/>
            </a:endParaRPr>
          </a:p>
        </p:txBody>
      </p:sp>
      <p:sp>
        <p:nvSpPr>
          <p:cNvPr id="33" name="TextBox 10">
            <a:extLst>
              <a:ext uri="{FF2B5EF4-FFF2-40B4-BE49-F238E27FC236}">
                <a16:creationId xmlns:a16="http://schemas.microsoft.com/office/drawing/2014/main" id="{82D89667-E1F1-47C1-8346-99452CE228DF}"/>
              </a:ext>
            </a:extLst>
          </p:cNvPr>
          <p:cNvSpPr txBox="1"/>
          <p:nvPr/>
        </p:nvSpPr>
        <p:spPr>
          <a:xfrm>
            <a:off x="4981373" y="6128806"/>
            <a:ext cx="870297" cy="500598"/>
          </a:xfrm>
          <a:prstGeom prst="rect">
            <a:avLst/>
          </a:prstGeom>
          <a:noFill/>
        </p:spPr>
        <p:txBody>
          <a:bodyPr wrap="square" lIns="91136" tIns="45574" rIns="91136" bIns="45574"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200" b="1" dirty="0">
                <a:solidFill>
                  <a:srgbClr val="FF5050"/>
                </a:solidFill>
                <a:latin typeface="Arial" pitchFamily="34" charset="0"/>
                <a:cs typeface="Arial" pitchFamily="34" charset="0"/>
              </a:rPr>
              <a:t>xx</a:t>
            </a:r>
            <a:r>
              <a:rPr lang="en-US" b="1" dirty="0">
                <a:solidFill>
                  <a:srgbClr val="FF5050"/>
                </a:solidFill>
                <a:latin typeface="Arial" pitchFamily="34" charset="0"/>
                <a:cs typeface="Arial" pitchFamily="34" charset="0"/>
              </a:rPr>
              <a:t>%</a:t>
            </a:r>
            <a:endParaRPr lang="en-GB" sz="2800" b="1" dirty="0">
              <a:solidFill>
                <a:srgbClr val="FF5050"/>
              </a:solidFill>
              <a:latin typeface="Arial" pitchFamily="34" charset="0"/>
              <a:cs typeface="Arial" pitchFamily="34" charset="0"/>
            </a:endParaRPr>
          </a:p>
        </p:txBody>
      </p:sp>
      <p:sp>
        <p:nvSpPr>
          <p:cNvPr id="34" name="Rectangle 33">
            <a:extLst>
              <a:ext uri="{FF2B5EF4-FFF2-40B4-BE49-F238E27FC236}">
                <a16:creationId xmlns:a16="http://schemas.microsoft.com/office/drawing/2014/main" id="{1C91697E-EE02-4F97-B279-047FE4E40C42}"/>
              </a:ext>
            </a:extLst>
          </p:cNvPr>
          <p:cNvSpPr/>
          <p:nvPr/>
        </p:nvSpPr>
        <p:spPr>
          <a:xfrm>
            <a:off x="5705523" y="6322609"/>
            <a:ext cx="5263969" cy="276704"/>
          </a:xfrm>
          <a:prstGeom prst="rect">
            <a:avLst/>
          </a:prstGeom>
        </p:spPr>
        <p:txBody>
          <a:bodyPr wrap="none" lIns="91136" tIns="45574" rIns="91136" bIns="45574">
            <a:spAutoFit/>
          </a:bodyPr>
          <a:lstStyle/>
          <a:p>
            <a:pPr>
              <a:defRPr/>
            </a:pPr>
            <a:r>
              <a:rPr lang="en-GB" sz="1200" b="1" dirty="0">
                <a:solidFill>
                  <a:prstClr val="black"/>
                </a:solidFill>
                <a:latin typeface="Arial" panose="020B0604020202020204" pitchFamily="34" charset="0"/>
                <a:cs typeface="Arial" panose="020B0604020202020204" pitchFamily="34" charset="0"/>
              </a:rPr>
              <a:t>Proportion of young people (15-24 </a:t>
            </a:r>
            <a:r>
              <a:rPr lang="en-GB" sz="1200" b="1" dirty="0" err="1">
                <a:solidFill>
                  <a:prstClr val="black"/>
                </a:solidFill>
                <a:latin typeface="Arial" panose="020B0604020202020204" pitchFamily="34" charset="0"/>
                <a:cs typeface="Arial" panose="020B0604020202020204" pitchFamily="34" charset="0"/>
              </a:rPr>
              <a:t>yr</a:t>
            </a:r>
            <a:r>
              <a:rPr lang="en-GB" sz="1200" b="1" dirty="0">
                <a:solidFill>
                  <a:prstClr val="black"/>
                </a:solidFill>
                <a:latin typeface="Arial" panose="020B0604020202020204" pitchFamily="34" charset="0"/>
                <a:cs typeface="Arial" panose="020B0604020202020204" pitchFamily="34" charset="0"/>
              </a:rPr>
              <a:t>) among total new HIV infections</a:t>
            </a:r>
          </a:p>
        </p:txBody>
      </p:sp>
      <p:sp>
        <p:nvSpPr>
          <p:cNvPr id="18" name="Title 17">
            <a:extLst>
              <a:ext uri="{FF2B5EF4-FFF2-40B4-BE49-F238E27FC236}">
                <a16:creationId xmlns:a16="http://schemas.microsoft.com/office/drawing/2014/main" id="{C10024CA-A454-4943-AE39-87A0F99259B7}"/>
              </a:ext>
            </a:extLst>
          </p:cNvPr>
          <p:cNvSpPr>
            <a:spLocks noGrp="1"/>
          </p:cNvSpPr>
          <p:nvPr>
            <p:ph type="title"/>
          </p:nvPr>
        </p:nvSpPr>
        <p:spPr>
          <a:xfrm>
            <a:off x="265637" y="1373009"/>
            <a:ext cx="11660725" cy="504000"/>
          </a:xfrm>
        </p:spPr>
        <p:txBody>
          <a:bodyPr/>
          <a:lstStyle/>
          <a:p>
            <a:r>
              <a:rPr lang="en-US" dirty="0"/>
              <a:t>Despite a 65% reduction in overall number of new HIV infections since 2010, half of new HIV infections in 2019 occurred among young people (15-24 </a:t>
            </a:r>
            <a:r>
              <a:rPr lang="en-US" dirty="0" err="1"/>
              <a:t>yr</a:t>
            </a:r>
            <a:r>
              <a:rPr lang="en-US" dirty="0"/>
              <a:t>)</a:t>
            </a:r>
            <a:br>
              <a:rPr lang="en-US" dirty="0"/>
            </a:br>
            <a:endParaRPr lang="en-US" dirty="0"/>
          </a:p>
        </p:txBody>
      </p:sp>
      <p:grpSp>
        <p:nvGrpSpPr>
          <p:cNvPr id="22" name="Group 21">
            <a:extLst>
              <a:ext uri="{FF2B5EF4-FFF2-40B4-BE49-F238E27FC236}">
                <a16:creationId xmlns:a16="http://schemas.microsoft.com/office/drawing/2014/main" id="{B58ECD12-9C6A-4873-A206-6C845D91D595}"/>
              </a:ext>
            </a:extLst>
          </p:cNvPr>
          <p:cNvGrpSpPr/>
          <p:nvPr/>
        </p:nvGrpSpPr>
        <p:grpSpPr>
          <a:xfrm>
            <a:off x="295392" y="2593974"/>
            <a:ext cx="11757237" cy="2740026"/>
            <a:chOff x="295392" y="2497863"/>
            <a:chExt cx="11757237" cy="2740026"/>
          </a:xfrm>
        </p:grpSpPr>
        <p:graphicFrame>
          <p:nvGraphicFramePr>
            <p:cNvPr id="36" name="Chart 35">
              <a:extLst>
                <a:ext uri="{FF2B5EF4-FFF2-40B4-BE49-F238E27FC236}">
                  <a16:creationId xmlns:a16="http://schemas.microsoft.com/office/drawing/2014/main" id="{054CB2B9-8DBD-4937-A941-96BFDF96C9C7}"/>
                </a:ext>
              </a:extLst>
            </p:cNvPr>
            <p:cNvGraphicFramePr>
              <a:graphicFrameLocks/>
            </p:cNvGraphicFramePr>
            <p:nvPr>
              <p:extLst>
                <p:ext uri="{D42A27DB-BD31-4B8C-83A1-F6EECF244321}">
                  <p14:modId xmlns:p14="http://schemas.microsoft.com/office/powerpoint/2010/main" val="3165674154"/>
                </p:ext>
              </p:extLst>
            </p:nvPr>
          </p:nvGraphicFramePr>
          <p:xfrm>
            <a:off x="7480629" y="2497863"/>
            <a:ext cx="4572000" cy="27400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3FB7F197-C67D-455F-AED3-8936EA30B11A}"/>
                </a:ext>
              </a:extLst>
            </p:cNvPr>
            <p:cNvGraphicFramePr>
              <a:graphicFrameLocks/>
            </p:cNvGraphicFramePr>
            <p:nvPr>
              <p:extLst>
                <p:ext uri="{D42A27DB-BD31-4B8C-83A1-F6EECF244321}">
                  <p14:modId xmlns:p14="http://schemas.microsoft.com/office/powerpoint/2010/main" val="1652336008"/>
                </p:ext>
              </p:extLst>
            </p:nvPr>
          </p:nvGraphicFramePr>
          <p:xfrm>
            <a:off x="295392" y="2497863"/>
            <a:ext cx="4572000" cy="2740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15FB30AD-EC85-47F5-9723-4C10D26EF976}"/>
                </a:ext>
              </a:extLst>
            </p:cNvPr>
            <p:cNvGraphicFramePr>
              <a:graphicFrameLocks/>
            </p:cNvGraphicFramePr>
            <p:nvPr>
              <p:extLst>
                <p:ext uri="{D42A27DB-BD31-4B8C-83A1-F6EECF244321}">
                  <p14:modId xmlns:p14="http://schemas.microsoft.com/office/powerpoint/2010/main" val="2865257097"/>
                </p:ext>
              </p:extLst>
            </p:nvPr>
          </p:nvGraphicFramePr>
          <p:xfrm>
            <a:off x="3888011" y="2497863"/>
            <a:ext cx="4572000" cy="2740026"/>
          </p:xfrm>
          <a:graphic>
            <a:graphicData uri="http://schemas.openxmlformats.org/drawingml/2006/chart">
              <c:chart xmlns:c="http://schemas.openxmlformats.org/drawingml/2006/chart" xmlns:r="http://schemas.openxmlformats.org/officeDocument/2006/relationships" r:id="rId5"/>
            </a:graphicData>
          </a:graphic>
        </p:graphicFrame>
      </p:grpSp>
      <p:sp>
        <p:nvSpPr>
          <p:cNvPr id="37" name="Rectangle 36">
            <a:extLst>
              <a:ext uri="{FF2B5EF4-FFF2-40B4-BE49-F238E27FC236}">
                <a16:creationId xmlns:a16="http://schemas.microsoft.com/office/drawing/2014/main" id="{38B5EF94-2E8B-403C-A6EC-FAD30CAA44FB}"/>
              </a:ext>
            </a:extLst>
          </p:cNvPr>
          <p:cNvSpPr/>
          <p:nvPr/>
        </p:nvSpPr>
        <p:spPr>
          <a:xfrm>
            <a:off x="173308" y="6551295"/>
            <a:ext cx="11064429" cy="271912"/>
          </a:xfrm>
          <a:prstGeom prst="rect">
            <a:avLst/>
          </a:prstGeom>
        </p:spPr>
        <p:txBody>
          <a:bodyPr wrap="square" lIns="116898" tIns="58441" rIns="116898" bIns="58441">
            <a:spAutoFit/>
          </a:bodyPr>
          <a:lstStyle/>
          <a:p>
            <a:pPr defTabSz="1168897"/>
            <a:r>
              <a:rPr lang="en-US" sz="1000" dirty="0">
                <a:solidFill>
                  <a:prstClr val="black"/>
                </a:solidFill>
                <a:cs typeface="Arial" pitchFamily="34" charset="0"/>
              </a:rPr>
              <a:t>Source: Prepared by </a:t>
            </a:r>
            <a:r>
              <a:rPr lang="en-US" sz="1000" dirty="0">
                <a:solidFill>
                  <a:prstClr val="black"/>
                </a:solidFill>
                <a:cs typeface="Arial" pitchFamily="34" charset="0"/>
                <a:hlinkClick r:id="rId6"/>
              </a:rPr>
              <a:t>www.aidsdatahub.org</a:t>
            </a:r>
            <a:r>
              <a:rPr lang="en-US" sz="1000" dirty="0">
                <a:solidFill>
                  <a:prstClr val="black"/>
                </a:solidFill>
                <a:cs typeface="Arial" pitchFamily="34" charset="0"/>
              </a:rPr>
              <a:t>  based on UNAIDS. (2020). UNAIDS 2019 HIV Estimates and UNAIDS. (2020). UNAIDS Data 2020.</a:t>
            </a:r>
          </a:p>
        </p:txBody>
      </p:sp>
    </p:spTree>
    <p:extLst>
      <p:ext uri="{BB962C8B-B14F-4D97-AF65-F5344CB8AC3E}">
        <p14:creationId xmlns:p14="http://schemas.microsoft.com/office/powerpoint/2010/main" val="979819478"/>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16905</TotalTime>
  <Words>4180</Words>
  <Application>Microsoft Office PowerPoint</Application>
  <PresentationFormat>Widescreen</PresentationFormat>
  <Paragraphs>471</Paragraphs>
  <Slides>61</Slides>
  <Notes>41</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61</vt:i4>
      </vt:variant>
    </vt:vector>
  </HeadingPairs>
  <TitlesOfParts>
    <vt:vector size="86" baseType="lpstr">
      <vt:lpstr>Arial</vt:lpstr>
      <vt:lpstr>Arial Narrow</vt:lpstr>
      <vt:lpstr>Arial Nova</vt:lpstr>
      <vt:lpstr>Arial Nova Cond</vt:lpstr>
      <vt:lpstr>Calibri</vt:lpstr>
      <vt:lpstr>Cordia New</vt:lpstr>
      <vt:lpstr>Times New Roman</vt:lpstr>
      <vt:lpstr>1_Cover Design</vt:lpstr>
      <vt:lpstr>Layout with Latest!</vt:lpstr>
      <vt:lpstr>Layout</vt:lpstr>
      <vt:lpstr>1_Layout</vt:lpstr>
      <vt:lpstr>2_Layout</vt:lpstr>
      <vt:lpstr>3_Layout</vt:lpstr>
      <vt:lpstr>7_Layout</vt:lpstr>
      <vt:lpstr>1_Layout with Latest!</vt:lpstr>
      <vt:lpstr>2_Layout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Thailand</vt:lpstr>
      <vt:lpstr>CONTENT</vt:lpstr>
      <vt:lpstr>BASIC SOCIO-DEMOGRAPHIC INDICATORS </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Diverse epidemic trends in Thailand</vt:lpstr>
      <vt:lpstr>Despite a 65% reduction in overall number of new HIV infections since 2010, half of new HIV infections in 2019 occurred among young people (15-24 yr) </vt:lpstr>
      <vt:lpstr>Key population size estimates, 2014-2016</vt:lpstr>
      <vt:lpstr>HIV prevalence among key populations, 2014-2019 </vt:lpstr>
      <vt:lpstr>HIV prevalence among key populations, IBBS results, 2010-2019 </vt:lpstr>
      <vt:lpstr>HIV prevalence among men who have sex with men by age group, IBBS results, 2010-2018 </vt:lpstr>
      <vt:lpstr>HIV prevalence among male sex workers by age group, IBBS results, 2012-2018 </vt:lpstr>
      <vt:lpstr>HIV prevalence among transgender people by age group, IBBS results, 2012-2018 </vt:lpstr>
      <vt:lpstr>HIV prevalence among key populations, national and select cities, 2014-2019 </vt:lpstr>
      <vt:lpstr>HIV prevalence among key populations, national and select cities, 2017-2018 </vt:lpstr>
      <vt:lpstr>Chlamydia and Gonorrhea prevalence among FSW in Bangkok, 2007 and 2013</vt:lpstr>
      <vt:lpstr>Risk behaviours </vt:lpstr>
      <vt:lpstr>Proportion of key populations who reported condom use at last sex, 2006 - 2019 </vt:lpstr>
      <vt:lpstr>Proportion of key populations who reported condom use at last sex, by province, 2018 </vt:lpstr>
      <vt:lpstr>Proportion of FSW who reported condom use with clients, Bangkok, 2007 and 2013</vt:lpstr>
      <vt:lpstr>Proportion of FSW who reported condom use at last sex with different partners, 2012</vt:lpstr>
      <vt:lpstr>Proportion of venue-based FSW who reported consistent condom use with different partners in the last month, 2012  </vt:lpstr>
      <vt:lpstr>Median age at first sex work and duration of sex work among FSW in Bangkok, 2007 and 2013</vt:lpstr>
      <vt:lpstr>Median number of clients reported among FSW in Bangkok, 2007 and 2013</vt:lpstr>
      <vt:lpstr>Proportion of MSM, transgender people, and male sex workers who reported consistent condom use in the last 3 months, Bangkok, 2010 </vt:lpstr>
      <vt:lpstr>Proportion of MSM and transgender people who reported consistent condom use, Bangkok and Chiang Mai </vt:lpstr>
      <vt:lpstr>Proportion of MSM and transgender who reported exchanging sex for money or goods, Bangkok and Chiang Mai </vt:lpstr>
      <vt:lpstr>Proportion of transgender with selected sexual behaviours, Bangkok, Chiang Mai, and Phuket </vt:lpstr>
      <vt:lpstr>Proportion of PWID who reported using sterile injecting equipment the last time they injected, 2009-2014 </vt:lpstr>
      <vt:lpstr>Proportion of factory workers who had more than one sexual  partner in the past 12 months and reported condom use at last sex, by age group and gender, 2014 </vt:lpstr>
      <vt:lpstr>HIV expenditure </vt:lpstr>
      <vt:lpstr>AIDS Spending by financing source, 2017 </vt:lpstr>
      <vt:lpstr>Key populations account for more than 50% of new HIV infections but only 35% was spent for HIV prevention programme for key populations </vt:lpstr>
      <vt:lpstr>AIDS Spending by financing source, 2007-2017 </vt:lpstr>
      <vt:lpstr>AIDS Spending by financing source, 2007-2013 </vt:lpstr>
      <vt:lpstr>Vulnerability and  HIV knowledge</vt:lpstr>
      <vt:lpstr>Proportion of key populations with comprehensive HIV knowledge, 2007 and 2009 </vt:lpstr>
      <vt:lpstr>Proportion of FSW and MSM with comprehensive HIV knowledge by age group, 2007 and 2009 </vt:lpstr>
      <vt:lpstr>Proportion of young people (15-24) with comprehensive HIV knowledge by age group and gender, 2006 </vt:lpstr>
      <vt:lpstr>National response </vt:lpstr>
      <vt:lpstr>HIV testing coverage among key populations, 2014-2019</vt:lpstr>
      <vt:lpstr>HIV prevention coverage among key populations, 2015-2019</vt:lpstr>
      <vt:lpstr>HIV prevention coverage among key populations by age group, 2018-2019</vt:lpstr>
      <vt:lpstr>Number of needles/syringes distributed per PWID per year, 2011 – 2019</vt:lpstr>
      <vt:lpstr>OST coverage among people who inject drugs, 2015-2019 </vt:lpstr>
      <vt:lpstr>Opioid substitution therapy (OST) sites and number of people on OST, 2009-2017  </vt:lpstr>
      <vt:lpstr>Number of Needle and Syringe Programme (NSP) and Opioid Substitution Therapy sites (OST), 2009 - 2017 </vt:lpstr>
      <vt:lpstr>Proportion of FSW who have ever been reached with outreach programmes and who have ever received an HIV test, Bangkok, 2007 and 2013</vt:lpstr>
      <vt:lpstr>ART scale up, 2000-2019</vt:lpstr>
      <vt:lpstr>ART coverage trends among children, adult males and females and all ages, 2000 - 2019</vt:lpstr>
      <vt:lpstr>Estimated number of adults living with HIV, adults receiving ARVs, and adult ART coverage, 2019</vt:lpstr>
      <vt:lpstr>Treatment cascade, 2019</vt:lpstr>
      <vt:lpstr>HIV testing and treatment cascade, 2019</vt:lpstr>
      <vt:lpstr>Late diagnosis: More than half of PLHIV have CD4 cell counts &lt;200 cells/µl at HIV diagnosis </vt:lpstr>
      <vt:lpstr>Proportion of PLHIV who know their HIV status by treatment access, 2018</vt:lpstr>
      <vt:lpstr>Estimated number of pregnant women living with HIV, pregnant women receiving ARVs, and PMTCT coverage, 2019</vt:lpstr>
      <vt:lpstr>PMTCT cascade, 2019</vt:lpstr>
      <vt:lpstr>PowerPoint Presentation</vt:lpstr>
      <vt:lpstr>PowerPoint Presentation</vt:lpstr>
    </vt:vector>
  </TitlesOfParts>
  <Manager/>
  <Company>HIV and AIDS Data Hub for Asia-Pacific</Company>
  <LinksUpToDate>false</LinksUpToDate>
  <SharedDoc>false</SharedDoc>
  <HyperlinkBase>https://www.aidsdatahub.org/resource/thailand-country-slides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Thailand</dc:title>
  <dc:subject>Get an overview of the HIV/AIDS situation in Thailand.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879</cp:revision>
  <dcterms:created xsi:type="dcterms:W3CDTF">2013-01-31T02:09:13Z</dcterms:created>
  <dcterms:modified xsi:type="dcterms:W3CDTF">2020-11-26T07:48:15Z</dcterms:modified>
  <cp:category/>
</cp:coreProperties>
</file>