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26.xml" ContentType="application/vnd.openxmlformats-officedocument.drawingml.chart+xml"/>
  <Override PartName="/ppt/theme/themeOverride25.xml" ContentType="application/vnd.openxmlformats-officedocument.themeOverride+xml"/>
  <Override PartName="/ppt/notesSlides/notesSlide10.xml" ContentType="application/vnd.openxmlformats-officedocument.presentationml.notesSlide+xml"/>
  <Override PartName="/ppt/charts/chart27.xml" ContentType="application/vnd.openxmlformats-officedocument.drawingml.chart+xml"/>
  <Override PartName="/ppt/theme/themeOverride26.xml" ContentType="application/vnd.openxmlformats-officedocument.themeOverride+xml"/>
  <Override PartName="/ppt/notesSlides/notesSlide11.xml" ContentType="application/vnd.openxmlformats-officedocument.presentationml.notesSl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notesSlides/notesSlide12.xml" ContentType="application/vnd.openxmlformats-officedocument.presentationml.notesSlide+xml"/>
  <Override PartName="/ppt/charts/chart30.xml" ContentType="application/vnd.openxmlformats-officedocument.drawingml.chart+xml"/>
  <Override PartName="/ppt/theme/themeOverride29.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31.xml" ContentType="application/vnd.openxmlformats-officedocument.drawingml.chart+xml"/>
  <Override PartName="/ppt/theme/themeOverride30.xml" ContentType="application/vnd.openxmlformats-officedocument.themeOverrid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32.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1" r:id="rId4"/>
    <p:sldMasterId id="2147483690" r:id="rId5"/>
    <p:sldMasterId id="2147483699" r:id="rId6"/>
    <p:sldMasterId id="2147483708" r:id="rId7"/>
    <p:sldMasterId id="2147483726" r:id="rId8"/>
    <p:sldMasterId id="2147483735" r:id="rId9"/>
    <p:sldMasterId id="2147483744" r:id="rId10"/>
    <p:sldMasterId id="2147483753" r:id="rId11"/>
    <p:sldMasterId id="2147483762" r:id="rId12"/>
    <p:sldMasterId id="2147483771" r:id="rId13"/>
  </p:sldMasterIdLst>
  <p:notesMasterIdLst>
    <p:notesMasterId r:id="rId55"/>
  </p:notesMasterIdLst>
  <p:sldIdLst>
    <p:sldId id="257" r:id="rId14"/>
    <p:sldId id="313" r:id="rId15"/>
    <p:sldId id="337" r:id="rId16"/>
    <p:sldId id="258" r:id="rId17"/>
    <p:sldId id="265" r:id="rId18"/>
    <p:sldId id="343" r:id="rId19"/>
    <p:sldId id="344" r:id="rId20"/>
    <p:sldId id="345" r:id="rId21"/>
    <p:sldId id="321" r:id="rId22"/>
    <p:sldId id="322" r:id="rId23"/>
    <p:sldId id="323" r:id="rId24"/>
    <p:sldId id="325" r:id="rId25"/>
    <p:sldId id="326" r:id="rId26"/>
    <p:sldId id="266" r:id="rId27"/>
    <p:sldId id="259" r:id="rId28"/>
    <p:sldId id="272" r:id="rId29"/>
    <p:sldId id="280" r:id="rId30"/>
    <p:sldId id="327" r:id="rId31"/>
    <p:sldId id="336" r:id="rId32"/>
    <p:sldId id="331" r:id="rId33"/>
    <p:sldId id="328" r:id="rId34"/>
    <p:sldId id="329" r:id="rId35"/>
    <p:sldId id="260" r:id="rId36"/>
    <p:sldId id="314" r:id="rId37"/>
    <p:sldId id="315" r:id="rId38"/>
    <p:sldId id="316" r:id="rId39"/>
    <p:sldId id="261" r:id="rId40"/>
    <p:sldId id="296" r:id="rId41"/>
    <p:sldId id="340" r:id="rId42"/>
    <p:sldId id="332" r:id="rId43"/>
    <p:sldId id="262" r:id="rId44"/>
    <p:sldId id="333" r:id="rId45"/>
    <p:sldId id="339" r:id="rId46"/>
    <p:sldId id="346" r:id="rId47"/>
    <p:sldId id="348" r:id="rId48"/>
    <p:sldId id="347" r:id="rId49"/>
    <p:sldId id="350" r:id="rId50"/>
    <p:sldId id="349" r:id="rId51"/>
    <p:sldId id="341" r:id="rId52"/>
    <p:sldId id="335" r:id="rId53"/>
    <p:sldId id="319" r:id="rId54"/>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C008C"/>
    <a:srgbClr val="88C540"/>
    <a:srgbClr val="F78E1E"/>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9" autoAdjust="0"/>
  </p:normalViewPr>
  <p:slideViewPr>
    <p:cSldViewPr>
      <p:cViewPr varScale="1">
        <p:scale>
          <a:sx n="61" d="100"/>
          <a:sy n="61" d="100"/>
        </p:scale>
        <p:origin x="860" y="60"/>
      </p:cViewPr>
      <p:guideLst>
        <p:guide orient="horz" pos="2161"/>
        <p:guide pos="384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oleObject" Target="file:///L:\@UN_WORKSHOP\YEYU_WORKSHOP\!%20Timor%20Leste_15JULY2010\Draft_Timor.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L:\@UN_WORKSHOP\YEYU_WORKSHOP\!%20Timor%20Leste_15JULY2010\Draft_Timor.xlsx" TargetMode="External"/><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1.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6.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7.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1 500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B1-401B-9617-4106C98AFD93}"/>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52</c:v>
                </c:pt>
                <c:pt idx="1">
                  <c:v>61</c:v>
                </c:pt>
                <c:pt idx="2">
                  <c:v>70</c:v>
                </c:pt>
                <c:pt idx="3">
                  <c:v>79</c:v>
                </c:pt>
                <c:pt idx="4">
                  <c:v>89</c:v>
                </c:pt>
                <c:pt idx="5">
                  <c:v>99</c:v>
                </c:pt>
                <c:pt idx="6">
                  <c:v>108</c:v>
                </c:pt>
                <c:pt idx="7">
                  <c:v>118</c:v>
                </c:pt>
                <c:pt idx="8">
                  <c:v>129</c:v>
                </c:pt>
                <c:pt idx="9">
                  <c:v>142</c:v>
                </c:pt>
                <c:pt idx="10">
                  <c:v>156</c:v>
                </c:pt>
                <c:pt idx="11">
                  <c:v>175</c:v>
                </c:pt>
                <c:pt idx="12">
                  <c:v>196</c:v>
                </c:pt>
                <c:pt idx="13">
                  <c:v>222</c:v>
                </c:pt>
                <c:pt idx="14">
                  <c:v>251</c:v>
                </c:pt>
                <c:pt idx="15">
                  <c:v>281</c:v>
                </c:pt>
                <c:pt idx="16">
                  <c:v>314</c:v>
                </c:pt>
                <c:pt idx="17">
                  <c:v>354</c:v>
                </c:pt>
                <c:pt idx="18">
                  <c:v>397</c:v>
                </c:pt>
                <c:pt idx="19">
                  <c:v>451</c:v>
                </c:pt>
                <c:pt idx="20">
                  <c:v>510</c:v>
                </c:pt>
                <c:pt idx="21">
                  <c:v>577</c:v>
                </c:pt>
                <c:pt idx="22">
                  <c:v>652</c:v>
                </c:pt>
                <c:pt idx="23">
                  <c:v>736</c:v>
                </c:pt>
                <c:pt idx="24">
                  <c:v>829</c:v>
                </c:pt>
                <c:pt idx="25">
                  <c:v>933</c:v>
                </c:pt>
                <c:pt idx="26">
                  <c:v>1046</c:v>
                </c:pt>
                <c:pt idx="27">
                  <c:v>1171</c:v>
                </c:pt>
                <c:pt idx="28">
                  <c:v>1308</c:v>
                </c:pt>
                <c:pt idx="29">
                  <c:v>1454</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16</c:v>
                </c:pt>
                <c:pt idx="1">
                  <c:v>19</c:v>
                </c:pt>
                <c:pt idx="2">
                  <c:v>23</c:v>
                </c:pt>
                <c:pt idx="3">
                  <c:v>28</c:v>
                </c:pt>
                <c:pt idx="4">
                  <c:v>33</c:v>
                </c:pt>
                <c:pt idx="5">
                  <c:v>38</c:v>
                </c:pt>
                <c:pt idx="6">
                  <c:v>44</c:v>
                </c:pt>
                <c:pt idx="7">
                  <c:v>50</c:v>
                </c:pt>
                <c:pt idx="8">
                  <c:v>57</c:v>
                </c:pt>
                <c:pt idx="9">
                  <c:v>65</c:v>
                </c:pt>
                <c:pt idx="10">
                  <c:v>73</c:v>
                </c:pt>
                <c:pt idx="11">
                  <c:v>85</c:v>
                </c:pt>
                <c:pt idx="12">
                  <c:v>100</c:v>
                </c:pt>
                <c:pt idx="13">
                  <c:v>119</c:v>
                </c:pt>
                <c:pt idx="14">
                  <c:v>139</c:v>
                </c:pt>
                <c:pt idx="15">
                  <c:v>164</c:v>
                </c:pt>
                <c:pt idx="16">
                  <c:v>194</c:v>
                </c:pt>
                <c:pt idx="17">
                  <c:v>228</c:v>
                </c:pt>
                <c:pt idx="18">
                  <c:v>270</c:v>
                </c:pt>
                <c:pt idx="19">
                  <c:v>320</c:v>
                </c:pt>
                <c:pt idx="20">
                  <c:v>369</c:v>
                </c:pt>
                <c:pt idx="21">
                  <c:v>427</c:v>
                </c:pt>
                <c:pt idx="22">
                  <c:v>489</c:v>
                </c:pt>
                <c:pt idx="23">
                  <c:v>561</c:v>
                </c:pt>
                <c:pt idx="24">
                  <c:v>637</c:v>
                </c:pt>
                <c:pt idx="25">
                  <c:v>719</c:v>
                </c:pt>
                <c:pt idx="26">
                  <c:v>807</c:v>
                </c:pt>
                <c:pt idx="27">
                  <c:v>879</c:v>
                </c:pt>
                <c:pt idx="28">
                  <c:v>966</c:v>
                </c:pt>
                <c:pt idx="29">
                  <c:v>1034</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103</c:v>
                </c:pt>
                <c:pt idx="1">
                  <c:v>116</c:v>
                </c:pt>
                <c:pt idx="2">
                  <c:v>130</c:v>
                </c:pt>
                <c:pt idx="3">
                  <c:v>145</c:v>
                </c:pt>
                <c:pt idx="4">
                  <c:v>158</c:v>
                </c:pt>
                <c:pt idx="5">
                  <c:v>175</c:v>
                </c:pt>
                <c:pt idx="6">
                  <c:v>189</c:v>
                </c:pt>
                <c:pt idx="7">
                  <c:v>203</c:v>
                </c:pt>
                <c:pt idx="8">
                  <c:v>218</c:v>
                </c:pt>
                <c:pt idx="9">
                  <c:v>237</c:v>
                </c:pt>
                <c:pt idx="10">
                  <c:v>253</c:v>
                </c:pt>
                <c:pt idx="11">
                  <c:v>280</c:v>
                </c:pt>
                <c:pt idx="12">
                  <c:v>314</c:v>
                </c:pt>
                <c:pt idx="13">
                  <c:v>357</c:v>
                </c:pt>
                <c:pt idx="14">
                  <c:v>404</c:v>
                </c:pt>
                <c:pt idx="15">
                  <c:v>458</c:v>
                </c:pt>
                <c:pt idx="16">
                  <c:v>508</c:v>
                </c:pt>
                <c:pt idx="17">
                  <c:v>560</c:v>
                </c:pt>
                <c:pt idx="18">
                  <c:v>617</c:v>
                </c:pt>
                <c:pt idx="19">
                  <c:v>696</c:v>
                </c:pt>
                <c:pt idx="20">
                  <c:v>766</c:v>
                </c:pt>
                <c:pt idx="21">
                  <c:v>844</c:v>
                </c:pt>
                <c:pt idx="22">
                  <c:v>947</c:v>
                </c:pt>
                <c:pt idx="23">
                  <c:v>1031</c:v>
                </c:pt>
                <c:pt idx="24">
                  <c:v>1162</c:v>
                </c:pt>
                <c:pt idx="25">
                  <c:v>1296</c:v>
                </c:pt>
                <c:pt idx="26">
                  <c:v>1442</c:v>
                </c:pt>
                <c:pt idx="27">
                  <c:v>1609</c:v>
                </c:pt>
                <c:pt idx="28">
                  <c:v>1790</c:v>
                </c:pt>
                <c:pt idx="29">
                  <c:v>2000</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B1-401B-9617-4106C98AFD93}"/>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9</c:v>
                </c:pt>
                <c:pt idx="1">
                  <c:v>11</c:v>
                </c:pt>
                <c:pt idx="2">
                  <c:v>12</c:v>
                </c:pt>
                <c:pt idx="3">
                  <c:v>14</c:v>
                </c:pt>
                <c:pt idx="4">
                  <c:v>16</c:v>
                </c:pt>
                <c:pt idx="5">
                  <c:v>18</c:v>
                </c:pt>
                <c:pt idx="6">
                  <c:v>20</c:v>
                </c:pt>
                <c:pt idx="7">
                  <c:v>21</c:v>
                </c:pt>
                <c:pt idx="8">
                  <c:v>24</c:v>
                </c:pt>
                <c:pt idx="9">
                  <c:v>25</c:v>
                </c:pt>
                <c:pt idx="10">
                  <c:v>27</c:v>
                </c:pt>
                <c:pt idx="11">
                  <c:v>30</c:v>
                </c:pt>
                <c:pt idx="12">
                  <c:v>34</c:v>
                </c:pt>
                <c:pt idx="13">
                  <c:v>39</c:v>
                </c:pt>
                <c:pt idx="14">
                  <c:v>44</c:v>
                </c:pt>
                <c:pt idx="15">
                  <c:v>49</c:v>
                </c:pt>
                <c:pt idx="16">
                  <c:v>54</c:v>
                </c:pt>
                <c:pt idx="17">
                  <c:v>62</c:v>
                </c:pt>
                <c:pt idx="18">
                  <c:v>68</c:v>
                </c:pt>
                <c:pt idx="19">
                  <c:v>75</c:v>
                </c:pt>
                <c:pt idx="20">
                  <c:v>82</c:v>
                </c:pt>
                <c:pt idx="21">
                  <c:v>91</c:v>
                </c:pt>
                <c:pt idx="22">
                  <c:v>102</c:v>
                </c:pt>
                <c:pt idx="23">
                  <c:v>111</c:v>
                </c:pt>
                <c:pt idx="24">
                  <c:v>118</c:v>
                </c:pt>
                <c:pt idx="25">
                  <c:v>131</c:v>
                </c:pt>
                <c:pt idx="26">
                  <c:v>145</c:v>
                </c:pt>
                <c:pt idx="27">
                  <c:v>159</c:v>
                </c:pt>
                <c:pt idx="28">
                  <c:v>175</c:v>
                </c:pt>
                <c:pt idx="29">
                  <c:v>188</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3</c:v>
                </c:pt>
                <c:pt idx="1">
                  <c:v>4</c:v>
                </c:pt>
                <c:pt idx="2">
                  <c:v>5</c:v>
                </c:pt>
                <c:pt idx="3">
                  <c:v>6</c:v>
                </c:pt>
                <c:pt idx="4">
                  <c:v>7</c:v>
                </c:pt>
                <c:pt idx="5">
                  <c:v>8</c:v>
                </c:pt>
                <c:pt idx="6">
                  <c:v>9</c:v>
                </c:pt>
                <c:pt idx="7">
                  <c:v>10</c:v>
                </c:pt>
                <c:pt idx="8">
                  <c:v>12</c:v>
                </c:pt>
                <c:pt idx="9">
                  <c:v>13</c:v>
                </c:pt>
                <c:pt idx="10">
                  <c:v>14</c:v>
                </c:pt>
                <c:pt idx="11">
                  <c:v>17</c:v>
                </c:pt>
                <c:pt idx="12">
                  <c:v>20</c:v>
                </c:pt>
                <c:pt idx="13">
                  <c:v>24</c:v>
                </c:pt>
                <c:pt idx="14">
                  <c:v>27</c:v>
                </c:pt>
                <c:pt idx="15">
                  <c:v>33</c:v>
                </c:pt>
                <c:pt idx="16">
                  <c:v>37</c:v>
                </c:pt>
                <c:pt idx="17">
                  <c:v>43</c:v>
                </c:pt>
                <c:pt idx="18">
                  <c:v>49</c:v>
                </c:pt>
                <c:pt idx="19">
                  <c:v>55</c:v>
                </c:pt>
                <c:pt idx="20">
                  <c:v>60</c:v>
                </c:pt>
                <c:pt idx="21">
                  <c:v>68</c:v>
                </c:pt>
                <c:pt idx="22">
                  <c:v>75</c:v>
                </c:pt>
                <c:pt idx="23">
                  <c:v>79</c:v>
                </c:pt>
                <c:pt idx="24">
                  <c:v>82</c:v>
                </c:pt>
                <c:pt idx="25">
                  <c:v>87</c:v>
                </c:pt>
                <c:pt idx="26">
                  <c:v>94</c:v>
                </c:pt>
                <c:pt idx="27">
                  <c:v>97</c:v>
                </c:pt>
                <c:pt idx="28">
                  <c:v>98</c:v>
                </c:pt>
                <c:pt idx="29">
                  <c:v>98</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17</c:v>
                </c:pt>
                <c:pt idx="1">
                  <c:v>20</c:v>
                </c:pt>
                <c:pt idx="2">
                  <c:v>22</c:v>
                </c:pt>
                <c:pt idx="3">
                  <c:v>25</c:v>
                </c:pt>
                <c:pt idx="4">
                  <c:v>28</c:v>
                </c:pt>
                <c:pt idx="5">
                  <c:v>31</c:v>
                </c:pt>
                <c:pt idx="6">
                  <c:v>33</c:v>
                </c:pt>
                <c:pt idx="7">
                  <c:v>36</c:v>
                </c:pt>
                <c:pt idx="8">
                  <c:v>40</c:v>
                </c:pt>
                <c:pt idx="9">
                  <c:v>41</c:v>
                </c:pt>
                <c:pt idx="10">
                  <c:v>44</c:v>
                </c:pt>
                <c:pt idx="11">
                  <c:v>51</c:v>
                </c:pt>
                <c:pt idx="12">
                  <c:v>56</c:v>
                </c:pt>
                <c:pt idx="13">
                  <c:v>66</c:v>
                </c:pt>
                <c:pt idx="14">
                  <c:v>72</c:v>
                </c:pt>
                <c:pt idx="15">
                  <c:v>81</c:v>
                </c:pt>
                <c:pt idx="16">
                  <c:v>87</c:v>
                </c:pt>
                <c:pt idx="17">
                  <c:v>97</c:v>
                </c:pt>
                <c:pt idx="18">
                  <c:v>105</c:v>
                </c:pt>
                <c:pt idx="19">
                  <c:v>112</c:v>
                </c:pt>
                <c:pt idx="20">
                  <c:v>120</c:v>
                </c:pt>
                <c:pt idx="21">
                  <c:v>133</c:v>
                </c:pt>
                <c:pt idx="22">
                  <c:v>143</c:v>
                </c:pt>
                <c:pt idx="23">
                  <c:v>156</c:v>
                </c:pt>
                <c:pt idx="24">
                  <c:v>170</c:v>
                </c:pt>
                <c:pt idx="25">
                  <c:v>189</c:v>
                </c:pt>
                <c:pt idx="26">
                  <c:v>212</c:v>
                </c:pt>
                <c:pt idx="27">
                  <c:v>234</c:v>
                </c:pt>
                <c:pt idx="28">
                  <c:v>261</c:v>
                </c:pt>
                <c:pt idx="29">
                  <c:v>285</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tx>
                <c:rich>
                  <a:bodyPr/>
                  <a:lstStyle/>
                  <a:p>
                    <a:r>
                      <a:rPr lang="en-US" dirty="0"/>
                      <a:t> &lt;100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B1-401B-9617-4106C98AFD93}"/>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2</c:v>
                </c:pt>
                <c:pt idx="1">
                  <c:v>3</c:v>
                </c:pt>
                <c:pt idx="2">
                  <c:v>3</c:v>
                </c:pt>
                <c:pt idx="3">
                  <c:v>4</c:v>
                </c:pt>
                <c:pt idx="4">
                  <c:v>5</c:v>
                </c:pt>
                <c:pt idx="5">
                  <c:v>5</c:v>
                </c:pt>
                <c:pt idx="6">
                  <c:v>6</c:v>
                </c:pt>
                <c:pt idx="7">
                  <c:v>6</c:v>
                </c:pt>
                <c:pt idx="8">
                  <c:v>7</c:v>
                </c:pt>
                <c:pt idx="9">
                  <c:v>8</c:v>
                </c:pt>
                <c:pt idx="10">
                  <c:v>9</c:v>
                </c:pt>
                <c:pt idx="11">
                  <c:v>10</c:v>
                </c:pt>
                <c:pt idx="12">
                  <c:v>11</c:v>
                </c:pt>
                <c:pt idx="13">
                  <c:v>12</c:v>
                </c:pt>
                <c:pt idx="14">
                  <c:v>14</c:v>
                </c:pt>
                <c:pt idx="15">
                  <c:v>16</c:v>
                </c:pt>
                <c:pt idx="16">
                  <c:v>17</c:v>
                </c:pt>
                <c:pt idx="17">
                  <c:v>17</c:v>
                </c:pt>
                <c:pt idx="18">
                  <c:v>19</c:v>
                </c:pt>
                <c:pt idx="19">
                  <c:v>16</c:v>
                </c:pt>
                <c:pt idx="20">
                  <c:v>18</c:v>
                </c:pt>
                <c:pt idx="21">
                  <c:v>19</c:v>
                </c:pt>
                <c:pt idx="22">
                  <c:v>23</c:v>
                </c:pt>
                <c:pt idx="23">
                  <c:v>23</c:v>
                </c:pt>
                <c:pt idx="24">
                  <c:v>21</c:v>
                </c:pt>
                <c:pt idx="25">
                  <c:v>23</c:v>
                </c:pt>
                <c:pt idx="26">
                  <c:v>26</c:v>
                </c:pt>
                <c:pt idx="27">
                  <c:v>27</c:v>
                </c:pt>
                <c:pt idx="28">
                  <c:v>29</c:v>
                </c:pt>
                <c:pt idx="29">
                  <c:v>30</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0.25374000000000002</c:v>
                </c:pt>
                <c:pt idx="1">
                  <c:v>0.41470000000000001</c:v>
                </c:pt>
                <c:pt idx="2">
                  <c:v>0.60272000000000003</c:v>
                </c:pt>
                <c:pt idx="3">
                  <c:v>0.88893</c:v>
                </c:pt>
                <c:pt idx="4">
                  <c:v>1</c:v>
                </c:pt>
                <c:pt idx="5">
                  <c:v>2</c:v>
                </c:pt>
                <c:pt idx="6">
                  <c:v>2</c:v>
                </c:pt>
                <c:pt idx="7">
                  <c:v>2</c:v>
                </c:pt>
                <c:pt idx="8">
                  <c:v>3</c:v>
                </c:pt>
                <c:pt idx="9">
                  <c:v>3</c:v>
                </c:pt>
                <c:pt idx="10">
                  <c:v>4</c:v>
                </c:pt>
                <c:pt idx="11">
                  <c:v>4</c:v>
                </c:pt>
                <c:pt idx="12">
                  <c:v>5</c:v>
                </c:pt>
                <c:pt idx="13">
                  <c:v>6</c:v>
                </c:pt>
                <c:pt idx="14">
                  <c:v>7</c:v>
                </c:pt>
                <c:pt idx="15">
                  <c:v>8</c:v>
                </c:pt>
                <c:pt idx="16">
                  <c:v>9</c:v>
                </c:pt>
                <c:pt idx="17">
                  <c:v>9</c:v>
                </c:pt>
                <c:pt idx="18">
                  <c:v>9</c:v>
                </c:pt>
                <c:pt idx="19">
                  <c:v>8</c:v>
                </c:pt>
                <c:pt idx="20">
                  <c:v>9</c:v>
                </c:pt>
                <c:pt idx="21">
                  <c:v>10</c:v>
                </c:pt>
                <c:pt idx="22">
                  <c:v>12</c:v>
                </c:pt>
                <c:pt idx="23">
                  <c:v>13</c:v>
                </c:pt>
                <c:pt idx="24">
                  <c:v>12</c:v>
                </c:pt>
                <c:pt idx="25">
                  <c:v>13</c:v>
                </c:pt>
                <c:pt idx="26">
                  <c:v>15</c:v>
                </c:pt>
                <c:pt idx="27">
                  <c:v>16</c:v>
                </c:pt>
                <c:pt idx="28">
                  <c:v>17</c:v>
                </c:pt>
                <c:pt idx="29">
                  <c:v>17</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5</c:v>
                </c:pt>
                <c:pt idx="1">
                  <c:v>6</c:v>
                </c:pt>
                <c:pt idx="2">
                  <c:v>7</c:v>
                </c:pt>
                <c:pt idx="3">
                  <c:v>8</c:v>
                </c:pt>
                <c:pt idx="4">
                  <c:v>9</c:v>
                </c:pt>
                <c:pt idx="5">
                  <c:v>10</c:v>
                </c:pt>
                <c:pt idx="6">
                  <c:v>11</c:v>
                </c:pt>
                <c:pt idx="7">
                  <c:v>12</c:v>
                </c:pt>
                <c:pt idx="8">
                  <c:v>13</c:v>
                </c:pt>
                <c:pt idx="9">
                  <c:v>14</c:v>
                </c:pt>
                <c:pt idx="10">
                  <c:v>15</c:v>
                </c:pt>
                <c:pt idx="11">
                  <c:v>17</c:v>
                </c:pt>
                <c:pt idx="12">
                  <c:v>19</c:v>
                </c:pt>
                <c:pt idx="13">
                  <c:v>22</c:v>
                </c:pt>
                <c:pt idx="14">
                  <c:v>24</c:v>
                </c:pt>
                <c:pt idx="15">
                  <c:v>27</c:v>
                </c:pt>
                <c:pt idx="16">
                  <c:v>30</c:v>
                </c:pt>
                <c:pt idx="17">
                  <c:v>30</c:v>
                </c:pt>
                <c:pt idx="18">
                  <c:v>32</c:v>
                </c:pt>
                <c:pt idx="19">
                  <c:v>29</c:v>
                </c:pt>
                <c:pt idx="20">
                  <c:v>34</c:v>
                </c:pt>
                <c:pt idx="21">
                  <c:v>34</c:v>
                </c:pt>
                <c:pt idx="22">
                  <c:v>39</c:v>
                </c:pt>
                <c:pt idx="23">
                  <c:v>39</c:v>
                </c:pt>
                <c:pt idx="24">
                  <c:v>36</c:v>
                </c:pt>
                <c:pt idx="25">
                  <c:v>39</c:v>
                </c:pt>
                <c:pt idx="26">
                  <c:v>43</c:v>
                </c:pt>
                <c:pt idx="27">
                  <c:v>45</c:v>
                </c:pt>
                <c:pt idx="28">
                  <c:v>47</c:v>
                </c:pt>
                <c:pt idx="29">
                  <c:v>49</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15079296"/>
        <c:axId val="15080832"/>
      </c:lineChart>
      <c:catAx>
        <c:axId val="1507929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5080832"/>
        <c:crosses val="autoZero"/>
        <c:auto val="1"/>
        <c:lblAlgn val="ctr"/>
        <c:lblOffset val="100"/>
        <c:noMultiLvlLbl val="0"/>
      </c:catAx>
      <c:valAx>
        <c:axId val="15080832"/>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1507929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40890201224842E-2"/>
          <c:y val="9.6512173266477277E-2"/>
          <c:w val="0.89514244313210845"/>
          <c:h val="0.76328586045388391"/>
        </c:manualLayout>
      </c:layout>
      <c:barChart>
        <c:barDir val="col"/>
        <c:grouping val="clustered"/>
        <c:varyColors val="0"/>
        <c:ser>
          <c:idx val="0"/>
          <c:order val="0"/>
          <c:tx>
            <c:strRef>
              <c:f>'STI prev_uniformed personnel'!$B$2</c:f>
              <c:strCache>
                <c:ptCount val="1"/>
                <c:pt idx="0">
                  <c:v>Syphilis</c:v>
                </c:pt>
              </c:strCache>
            </c:strRef>
          </c:tx>
          <c:spPr>
            <a:solidFill>
              <a:srgbClr val="88C540"/>
            </a:solidFill>
          </c:spPr>
          <c:invertIfNegative val="0"/>
          <c:dPt>
            <c:idx val="5"/>
            <c:invertIfNegative val="0"/>
            <c:bubble3D val="0"/>
            <c:spPr>
              <a:pattFill prst="dkUpDiag">
                <a:fgClr>
                  <a:srgbClr val="88C540"/>
                </a:fgClr>
                <a:bgClr>
                  <a:sysClr val="window" lastClr="FFFFFF"/>
                </a:bgClr>
              </a:pattFill>
            </c:spPr>
            <c:extLst>
              <c:ext xmlns:c16="http://schemas.microsoft.com/office/drawing/2014/chart" uri="{C3380CC4-5D6E-409C-BE32-E72D297353CC}">
                <c16:uniqueId val="{00000001-E18C-4F45-ABED-315730BD15D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prev_uniformed personnel'!$A$3:$A$8</c:f>
              <c:strCache>
                <c:ptCount val="6"/>
                <c:pt idx="0">
                  <c:v>Covalima</c:v>
                </c:pt>
                <c:pt idx="1">
                  <c:v>Oecusse</c:v>
                </c:pt>
                <c:pt idx="2">
                  <c:v>Bobonaro</c:v>
                </c:pt>
                <c:pt idx="3">
                  <c:v>Baucau</c:v>
                </c:pt>
                <c:pt idx="4">
                  <c:v>Dili</c:v>
                </c:pt>
                <c:pt idx="5">
                  <c:v>Total</c:v>
                </c:pt>
              </c:strCache>
            </c:strRef>
          </c:cat>
          <c:val>
            <c:numRef>
              <c:f>'STI prev_uniformed personnel'!$B$3:$B$8</c:f>
              <c:numCache>
                <c:formatCode>General</c:formatCode>
                <c:ptCount val="6"/>
                <c:pt idx="0">
                  <c:v>20</c:v>
                </c:pt>
                <c:pt idx="1">
                  <c:v>5.7</c:v>
                </c:pt>
                <c:pt idx="2">
                  <c:v>3.6</c:v>
                </c:pt>
                <c:pt idx="3">
                  <c:v>3.7</c:v>
                </c:pt>
                <c:pt idx="4">
                  <c:v>0</c:v>
                </c:pt>
                <c:pt idx="5">
                  <c:v>13.9</c:v>
                </c:pt>
              </c:numCache>
            </c:numRef>
          </c:val>
          <c:extLst>
            <c:ext xmlns:c16="http://schemas.microsoft.com/office/drawing/2014/chart" uri="{C3380CC4-5D6E-409C-BE32-E72D297353CC}">
              <c16:uniqueId val="{00000002-E18C-4F45-ABED-315730BD15DF}"/>
            </c:ext>
          </c:extLst>
        </c:ser>
        <c:ser>
          <c:idx val="1"/>
          <c:order val="1"/>
          <c:tx>
            <c:strRef>
              <c:f>'STI prev_uniformed personnel'!$C$2</c:f>
              <c:strCache>
                <c:ptCount val="1"/>
                <c:pt idx="0">
                  <c:v>Hepatitis B</c:v>
                </c:pt>
              </c:strCache>
            </c:strRef>
          </c:tx>
          <c:spPr>
            <a:solidFill>
              <a:srgbClr val="E31837"/>
            </a:solidFill>
          </c:spPr>
          <c:invertIfNegative val="0"/>
          <c:dPt>
            <c:idx val="5"/>
            <c:invertIfNegative val="0"/>
            <c:bubble3D val="0"/>
            <c:spPr>
              <a:pattFill prst="dkUpDiag">
                <a:fgClr>
                  <a:srgbClr val="E31837"/>
                </a:fgClr>
                <a:bgClr>
                  <a:sysClr val="window" lastClr="FFFFFF"/>
                </a:bgClr>
              </a:pattFill>
            </c:spPr>
            <c:extLst>
              <c:ext xmlns:c16="http://schemas.microsoft.com/office/drawing/2014/chart" uri="{C3380CC4-5D6E-409C-BE32-E72D297353CC}">
                <c16:uniqueId val="{00000004-E18C-4F45-ABED-315730BD15D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prev_uniformed personnel'!$A$3:$A$8</c:f>
              <c:strCache>
                <c:ptCount val="6"/>
                <c:pt idx="0">
                  <c:v>Covalima</c:v>
                </c:pt>
                <c:pt idx="1">
                  <c:v>Oecusse</c:v>
                </c:pt>
                <c:pt idx="2">
                  <c:v>Bobonaro</c:v>
                </c:pt>
                <c:pt idx="3">
                  <c:v>Baucau</c:v>
                </c:pt>
                <c:pt idx="4">
                  <c:v>Dili</c:v>
                </c:pt>
                <c:pt idx="5">
                  <c:v>Total</c:v>
                </c:pt>
              </c:strCache>
            </c:strRef>
          </c:cat>
          <c:val>
            <c:numRef>
              <c:f>'STI prev_uniformed personnel'!$C$3:$C$8</c:f>
              <c:numCache>
                <c:formatCode>General</c:formatCode>
                <c:ptCount val="6"/>
                <c:pt idx="1">
                  <c:v>11.4</c:v>
                </c:pt>
                <c:pt idx="2">
                  <c:v>7.1</c:v>
                </c:pt>
                <c:pt idx="3">
                  <c:v>11.1</c:v>
                </c:pt>
                <c:pt idx="4">
                  <c:v>5.3</c:v>
                </c:pt>
                <c:pt idx="5">
                  <c:v>14.8</c:v>
                </c:pt>
              </c:numCache>
            </c:numRef>
          </c:val>
          <c:extLst>
            <c:ext xmlns:c16="http://schemas.microsoft.com/office/drawing/2014/chart" uri="{C3380CC4-5D6E-409C-BE32-E72D297353CC}">
              <c16:uniqueId val="{00000005-E18C-4F45-ABED-315730BD15DF}"/>
            </c:ext>
          </c:extLst>
        </c:ser>
        <c:dLbls>
          <c:dLblPos val="outEnd"/>
          <c:showLegendKey val="0"/>
          <c:showVal val="1"/>
          <c:showCatName val="0"/>
          <c:showSerName val="0"/>
          <c:showPercent val="0"/>
          <c:showBubbleSize val="0"/>
        </c:dLbls>
        <c:gapWidth val="54"/>
        <c:axId val="44932480"/>
        <c:axId val="44938368"/>
      </c:barChart>
      <c:catAx>
        <c:axId val="44932480"/>
        <c:scaling>
          <c:orientation val="minMax"/>
        </c:scaling>
        <c:delete val="0"/>
        <c:axPos val="b"/>
        <c:numFmt formatCode="General" sourceLinked="1"/>
        <c:majorTickMark val="out"/>
        <c:minorTickMark val="none"/>
        <c:tickLblPos val="nextTo"/>
        <c:crossAx val="44938368"/>
        <c:crosses val="autoZero"/>
        <c:auto val="1"/>
        <c:lblAlgn val="ctr"/>
        <c:lblOffset val="100"/>
        <c:noMultiLvlLbl val="0"/>
      </c:catAx>
      <c:valAx>
        <c:axId val="44938368"/>
        <c:scaling>
          <c:orientation val="minMax"/>
          <c:max val="24"/>
        </c:scaling>
        <c:delete val="0"/>
        <c:axPos val="l"/>
        <c:title>
          <c:tx>
            <c:rich>
              <a:bodyPr rot="0" vert="horz"/>
              <a:lstStyle/>
              <a:p>
                <a:pPr>
                  <a:defRPr/>
                </a:pPr>
                <a:r>
                  <a:rPr lang="en-GB"/>
                  <a:t>%</a:t>
                </a:r>
              </a:p>
            </c:rich>
          </c:tx>
          <c:layout>
            <c:manualLayout>
              <c:xMode val="edge"/>
              <c:yMode val="edge"/>
              <c:x val="1.1878007436570428E-3"/>
              <c:y val="3.7342789778396342E-2"/>
            </c:manualLayout>
          </c:layout>
          <c:overlay val="0"/>
        </c:title>
        <c:numFmt formatCode="General" sourceLinked="1"/>
        <c:majorTickMark val="out"/>
        <c:minorTickMark val="none"/>
        <c:tickLblPos val="nextTo"/>
        <c:crossAx val="44932480"/>
        <c:crosses val="autoZero"/>
        <c:crossBetween val="between"/>
        <c:majorUnit val="4"/>
      </c:valAx>
    </c:plotArea>
    <c:legend>
      <c:legendPos val="b"/>
      <c:layout>
        <c:manualLayout>
          <c:xMode val="edge"/>
          <c:yMode val="edge"/>
          <c:x val="0.50873537292213478"/>
          <c:y val="3.9600897345458928E-2"/>
          <c:w val="0.48947356189851271"/>
          <c:h val="6.935794042693815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5482973811068"/>
          <c:y val="0.13897644780622723"/>
          <c:w val="0.81745556840590583"/>
          <c:h val="0.64829632794246894"/>
        </c:manualLayout>
      </c:layout>
      <c:barChart>
        <c:barDir val="col"/>
        <c:grouping val="clustered"/>
        <c:varyColors val="0"/>
        <c:ser>
          <c:idx val="0"/>
          <c:order val="0"/>
          <c:tx>
            <c:strRef>
              <c:f>'Reported Cases Data'!$B$2</c:f>
              <c:strCache>
                <c:ptCount val="1"/>
                <c:pt idx="0">
                  <c:v>Cumulative HIV infections</c:v>
                </c:pt>
              </c:strCache>
            </c:strRef>
          </c:tx>
          <c:spPr>
            <a:solidFill>
              <a:srgbClr val="00AEEF"/>
            </a:solidFill>
            <a:ln>
              <a:noFill/>
            </a:ln>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07-4060-B43D-427CDA08DD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 Data'!$A$3:$A$14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'Reported Cases Data'!$B$3:$B$14</c:f>
              <c:numCache>
                <c:formatCode>General</c:formatCode>
                <c:ptCount val="12"/>
                <c:pt idx="0">
                  <c:v>1</c:v>
                </c:pt>
                <c:pt idx="1">
                  <c:v>4</c:v>
                </c:pt>
                <c:pt idx="2">
                  <c:v>11</c:v>
                </c:pt>
                <c:pt idx="3">
                  <c:v>33</c:v>
                </c:pt>
                <c:pt idx="4">
                  <c:v>55</c:v>
                </c:pt>
                <c:pt idx="5">
                  <c:v>81</c:v>
                </c:pt>
                <c:pt idx="6">
                  <c:v>131</c:v>
                </c:pt>
                <c:pt idx="7">
                  <c:v>183</c:v>
                </c:pt>
                <c:pt idx="8">
                  <c:v>262</c:v>
                </c:pt>
                <c:pt idx="9">
                  <c:v>330</c:v>
                </c:pt>
                <c:pt idx="10">
                  <c:v>408</c:v>
                </c:pt>
                <c:pt idx="11">
                  <c:v>484</c:v>
                </c:pt>
              </c:numCache>
            </c:numRef>
          </c:val>
          <c:extLst>
            <c:ext xmlns:c16="http://schemas.microsoft.com/office/drawing/2014/chart" uri="{C3380CC4-5D6E-409C-BE32-E72D297353CC}">
              <c16:uniqueId val="{00000001-CD07-4060-B43D-427CDA08DDE6}"/>
            </c:ext>
          </c:extLst>
        </c:ser>
        <c:ser>
          <c:idx val="1"/>
          <c:order val="1"/>
          <c:tx>
            <c:strRef>
              <c:f>'Reported Cases Data'!$C$2</c:f>
              <c:strCache>
                <c:ptCount val="1"/>
                <c:pt idx="0">
                  <c:v>New HIV infections</c:v>
                </c:pt>
              </c:strCache>
            </c:strRef>
          </c:tx>
          <c:spPr>
            <a:solidFill>
              <a:srgbClr val="E31837"/>
            </a:solidFill>
            <a:ln>
              <a:noFill/>
            </a:ln>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07-4060-B43D-427CDA08DD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 Data'!$A$3:$A$14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'Reported Cases Data'!$C$3:$C$14</c:f>
              <c:numCache>
                <c:formatCode>General</c:formatCode>
                <c:ptCount val="12"/>
                <c:pt idx="0">
                  <c:v>1</c:v>
                </c:pt>
                <c:pt idx="1">
                  <c:v>3</c:v>
                </c:pt>
                <c:pt idx="2">
                  <c:v>7</c:v>
                </c:pt>
                <c:pt idx="3">
                  <c:v>22</c:v>
                </c:pt>
                <c:pt idx="4">
                  <c:v>22</c:v>
                </c:pt>
                <c:pt idx="5">
                  <c:v>26</c:v>
                </c:pt>
                <c:pt idx="6">
                  <c:v>50</c:v>
                </c:pt>
                <c:pt idx="7">
                  <c:v>52</c:v>
                </c:pt>
                <c:pt idx="8">
                  <c:v>79</c:v>
                </c:pt>
                <c:pt idx="9">
                  <c:v>68</c:v>
                </c:pt>
                <c:pt idx="10">
                  <c:v>78</c:v>
                </c:pt>
                <c:pt idx="11">
                  <c:v>76</c:v>
                </c:pt>
              </c:numCache>
            </c:numRef>
          </c:val>
          <c:extLst>
            <c:ext xmlns:c16="http://schemas.microsoft.com/office/drawing/2014/chart" uri="{C3380CC4-5D6E-409C-BE32-E72D297353CC}">
              <c16:uniqueId val="{00000003-CD07-4060-B43D-427CDA08DDE6}"/>
            </c:ext>
          </c:extLst>
        </c:ser>
        <c:dLbls>
          <c:showLegendKey val="0"/>
          <c:showVal val="0"/>
          <c:showCatName val="0"/>
          <c:showSerName val="0"/>
          <c:showPercent val="0"/>
          <c:showBubbleSize val="0"/>
        </c:dLbls>
        <c:gapWidth val="80"/>
        <c:axId val="45020672"/>
        <c:axId val="45022208"/>
      </c:barChart>
      <c:catAx>
        <c:axId val="45020672"/>
        <c:scaling>
          <c:orientation val="minMax"/>
        </c:scaling>
        <c:delete val="0"/>
        <c:axPos val="b"/>
        <c:numFmt formatCode="General" sourceLinked="1"/>
        <c:majorTickMark val="out"/>
        <c:minorTickMark val="none"/>
        <c:tickLblPos val="nextTo"/>
        <c:txPr>
          <a:bodyPr rot="-5400000"/>
          <a:lstStyle/>
          <a:p>
            <a:pPr>
              <a:defRPr/>
            </a:pPr>
            <a:endParaRPr lang="en-US"/>
          </a:p>
        </c:txPr>
        <c:crossAx val="45022208"/>
        <c:crosses val="autoZero"/>
        <c:auto val="1"/>
        <c:lblAlgn val="ctr"/>
        <c:lblOffset val="100"/>
        <c:noMultiLvlLbl val="0"/>
      </c:catAx>
      <c:valAx>
        <c:axId val="45022208"/>
        <c:scaling>
          <c:orientation val="minMax"/>
          <c:max val="600"/>
          <c:min val="0"/>
        </c:scaling>
        <c:delete val="0"/>
        <c:axPos val="l"/>
        <c:title>
          <c:tx>
            <c:rich>
              <a:bodyPr/>
              <a:lstStyle/>
              <a:p>
                <a:pPr>
                  <a:defRPr/>
                </a:pPr>
                <a:r>
                  <a:rPr lang="en-US"/>
                  <a:t>Number</a:t>
                </a:r>
              </a:p>
            </c:rich>
          </c:tx>
          <c:layout>
            <c:manualLayout>
              <c:xMode val="edge"/>
              <c:yMode val="edge"/>
              <c:x val="1.2740311004743238E-2"/>
              <c:y val="0.32740984649646065"/>
            </c:manualLayout>
          </c:layout>
          <c:overlay val="0"/>
        </c:title>
        <c:numFmt formatCode="General" sourceLinked="1"/>
        <c:majorTickMark val="out"/>
        <c:minorTickMark val="none"/>
        <c:tickLblPos val="nextTo"/>
        <c:crossAx val="45020672"/>
        <c:crosses val="autoZero"/>
        <c:crossBetween val="between"/>
        <c:majorUnit val="100"/>
      </c:valAx>
    </c:plotArea>
    <c:legend>
      <c:legendPos val="t"/>
      <c:layout>
        <c:manualLayout>
          <c:xMode val="edge"/>
          <c:yMode val="edge"/>
          <c:x val="0.30794940663411502"/>
          <c:y val="4.1627821522309712E-2"/>
          <c:w val="0.64371064295746028"/>
          <c:h val="7.358818897637795E-2"/>
        </c:manualLayout>
      </c:layout>
      <c:overlay val="0"/>
    </c:legend>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162988247158758E-2"/>
          <c:y val="0.10139972884737534"/>
          <c:w val="0.86915635545556802"/>
          <c:h val="0.75643882365277115"/>
        </c:manualLayout>
      </c:layout>
      <c:barChart>
        <c:barDir val="col"/>
        <c:grouping val="clustered"/>
        <c:varyColors val="0"/>
        <c:ser>
          <c:idx val="1"/>
          <c:order val="0"/>
          <c:tx>
            <c:strRef>
              <c:f>'condom use_KP'!$A$5</c:f>
              <c:strCache>
                <c:ptCount val="1"/>
                <c:pt idx="0">
                  <c:v>Clients of FSW</c:v>
                </c:pt>
              </c:strCache>
            </c:strRef>
          </c:tx>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use_KP'!$B$5:$C$5</c:f>
              <c:numCache>
                <c:formatCode>General</c:formatCode>
                <c:ptCount val="2"/>
                <c:pt idx="1">
                  <c:v>46</c:v>
                </c:pt>
              </c:numCache>
            </c:numRef>
          </c:val>
          <c:extLst>
            <c:ext xmlns:c16="http://schemas.microsoft.com/office/drawing/2014/chart" uri="{C3380CC4-5D6E-409C-BE32-E72D297353CC}">
              <c16:uniqueId val="{00000000-56DE-48CF-AFD0-51F342943E90}"/>
            </c:ext>
          </c:extLst>
        </c:ser>
        <c:ser>
          <c:idx val="0"/>
          <c:order val="1"/>
          <c:tx>
            <c:strRef>
              <c:f>'condom use_KP'!$A$4</c:f>
              <c:strCache>
                <c:ptCount val="1"/>
                <c:pt idx="0">
                  <c:v>MSM</c:v>
                </c:pt>
              </c:strCache>
            </c:strRef>
          </c:tx>
          <c:spPr>
            <a:solidFill>
              <a:srgbClr val="F78E1E"/>
            </a:solidFill>
            <a:ln>
              <a:noFill/>
            </a:ln>
          </c:spPr>
          <c:invertIfNegative val="0"/>
          <c:dPt>
            <c:idx val="0"/>
            <c:invertIfNegative val="0"/>
            <c:bubble3D val="0"/>
            <c:extLst>
              <c:ext xmlns:c16="http://schemas.microsoft.com/office/drawing/2014/chart" uri="{C3380CC4-5D6E-409C-BE32-E72D297353CC}">
                <c16:uniqueId val="{00000001-56DE-48CF-AFD0-51F342943E9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use_KP'!$B$4:$C$4</c:f>
              <c:numCache>
                <c:formatCode>0</c:formatCode>
                <c:ptCount val="2"/>
                <c:pt idx="0">
                  <c:v>38</c:v>
                </c:pt>
                <c:pt idx="1">
                  <c:v>66</c:v>
                </c:pt>
              </c:numCache>
            </c:numRef>
          </c:val>
          <c:extLst>
            <c:ext xmlns:c16="http://schemas.microsoft.com/office/drawing/2014/chart" uri="{C3380CC4-5D6E-409C-BE32-E72D297353CC}">
              <c16:uniqueId val="{00000002-56DE-48CF-AFD0-51F342943E90}"/>
            </c:ext>
          </c:extLst>
        </c:ser>
        <c:ser>
          <c:idx val="2"/>
          <c:order val="2"/>
          <c:tx>
            <c:strRef>
              <c:f>'condom use_KP'!$A$6</c:f>
              <c:strCache>
                <c:ptCount val="1"/>
                <c:pt idx="0">
                  <c:v>FSW</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use_KP'!$B$6:$C$6</c:f>
              <c:numCache>
                <c:formatCode>0</c:formatCode>
                <c:ptCount val="2"/>
                <c:pt idx="0">
                  <c:v>65</c:v>
                </c:pt>
                <c:pt idx="1">
                  <c:v>36.090000000000003</c:v>
                </c:pt>
              </c:numCache>
            </c:numRef>
          </c:val>
          <c:extLst>
            <c:ext xmlns:c16="http://schemas.microsoft.com/office/drawing/2014/chart" uri="{C3380CC4-5D6E-409C-BE32-E72D297353CC}">
              <c16:uniqueId val="{00000003-56DE-48CF-AFD0-51F342943E90}"/>
            </c:ext>
          </c:extLst>
        </c:ser>
        <c:dLbls>
          <c:dLblPos val="outEnd"/>
          <c:showLegendKey val="0"/>
          <c:showVal val="1"/>
          <c:showCatName val="0"/>
          <c:showSerName val="0"/>
          <c:showPercent val="0"/>
          <c:showBubbleSize val="0"/>
        </c:dLbls>
        <c:gapWidth val="181"/>
        <c:axId val="45135360"/>
        <c:axId val="45136896"/>
      </c:barChart>
      <c:scatterChart>
        <c:scatterStyle val="lineMarker"/>
        <c:varyColors val="0"/>
        <c:ser>
          <c:idx val="3"/>
          <c:order val="3"/>
          <c:tx>
            <c:strRef>
              <c:f>'condom use_KP'!$L$2</c:f>
              <c:strCache>
                <c:ptCount val="1"/>
                <c:pt idx="0">
                  <c:v>tar</c:v>
                </c:pt>
              </c:strCache>
            </c:strRef>
          </c:tx>
          <c:spPr>
            <a:ln w="19050">
              <a:solidFill>
                <a:srgbClr val="E31837"/>
              </a:solidFill>
              <a:prstDash val="dash"/>
            </a:ln>
          </c:spPr>
          <c:marker>
            <c:symbol val="none"/>
          </c:marker>
          <c:xVal>
            <c:numRef>
              <c:f>'condom use_KP'!$K$3:$K$4</c:f>
              <c:numCache>
                <c:formatCode>General</c:formatCode>
                <c:ptCount val="2"/>
                <c:pt idx="0">
                  <c:v>0</c:v>
                </c:pt>
                <c:pt idx="1">
                  <c:v>1</c:v>
                </c:pt>
              </c:numCache>
            </c:numRef>
          </c:xVal>
          <c:yVal>
            <c:numRef>
              <c:f>'condom use_KP'!$L$3:$L$4</c:f>
              <c:numCache>
                <c:formatCode>General</c:formatCode>
                <c:ptCount val="2"/>
                <c:pt idx="0">
                  <c:v>90</c:v>
                </c:pt>
                <c:pt idx="1">
                  <c:v>90</c:v>
                </c:pt>
              </c:numCache>
            </c:numRef>
          </c:yVal>
          <c:smooth val="0"/>
          <c:extLst>
            <c:ext xmlns:c16="http://schemas.microsoft.com/office/drawing/2014/chart" uri="{C3380CC4-5D6E-409C-BE32-E72D297353CC}">
              <c16:uniqueId val="{00000004-56DE-48CF-AFD0-51F342943E90}"/>
            </c:ext>
          </c:extLst>
        </c:ser>
        <c:dLbls>
          <c:showLegendKey val="0"/>
          <c:showVal val="0"/>
          <c:showCatName val="0"/>
          <c:showSerName val="0"/>
          <c:showPercent val="0"/>
          <c:showBubbleSize val="0"/>
        </c:dLbls>
        <c:axId val="45156992"/>
        <c:axId val="45155456"/>
      </c:scatterChart>
      <c:catAx>
        <c:axId val="45135360"/>
        <c:scaling>
          <c:orientation val="minMax"/>
        </c:scaling>
        <c:delete val="0"/>
        <c:axPos val="b"/>
        <c:numFmt formatCode="General" sourceLinked="1"/>
        <c:majorTickMark val="out"/>
        <c:minorTickMark val="none"/>
        <c:tickLblPos val="nextTo"/>
        <c:crossAx val="45136896"/>
        <c:crosses val="autoZero"/>
        <c:auto val="1"/>
        <c:lblAlgn val="ctr"/>
        <c:lblOffset val="100"/>
        <c:noMultiLvlLbl val="0"/>
      </c:catAx>
      <c:valAx>
        <c:axId val="45136896"/>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1.3520292722030433E-3"/>
              <c:y val="0.11944249464619416"/>
            </c:manualLayout>
          </c:layout>
          <c:overlay val="0"/>
        </c:title>
        <c:numFmt formatCode="General" sourceLinked="1"/>
        <c:majorTickMark val="out"/>
        <c:minorTickMark val="none"/>
        <c:tickLblPos val="nextTo"/>
        <c:crossAx val="45135360"/>
        <c:crosses val="autoZero"/>
        <c:crossBetween val="between"/>
        <c:majorUnit val="10"/>
      </c:valAx>
      <c:valAx>
        <c:axId val="45155456"/>
        <c:scaling>
          <c:orientation val="minMax"/>
          <c:max val="100"/>
          <c:min val="0"/>
        </c:scaling>
        <c:delete val="1"/>
        <c:axPos val="r"/>
        <c:numFmt formatCode="General" sourceLinked="1"/>
        <c:majorTickMark val="out"/>
        <c:minorTickMark val="none"/>
        <c:tickLblPos val="nextTo"/>
        <c:crossAx val="45156992"/>
        <c:crosses val="max"/>
        <c:crossBetween val="midCat"/>
        <c:majorUnit val="10"/>
      </c:valAx>
      <c:valAx>
        <c:axId val="45156992"/>
        <c:scaling>
          <c:orientation val="minMax"/>
          <c:max val="1"/>
          <c:min val="0"/>
        </c:scaling>
        <c:delete val="1"/>
        <c:axPos val="t"/>
        <c:numFmt formatCode="General" sourceLinked="1"/>
        <c:majorTickMark val="out"/>
        <c:minorTickMark val="none"/>
        <c:tickLblPos val="nextTo"/>
        <c:crossAx val="45155456"/>
        <c:crosses val="max"/>
        <c:crossBetween val="midCat"/>
        <c:majorUnit val="0.2"/>
      </c:valAx>
    </c:plotArea>
    <c:legend>
      <c:legendPos val="b"/>
      <c:legendEntry>
        <c:idx val="3"/>
        <c:delete val="1"/>
      </c:legendEntry>
      <c:layout>
        <c:manualLayout>
          <c:xMode val="edge"/>
          <c:yMode val="edge"/>
          <c:x val="0.34366174055829229"/>
          <c:y val="3.7184280506049952E-2"/>
          <c:w val="0.61036124794745483"/>
          <c:h val="7.1701710038034425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04658792650922"/>
          <c:y val="0.11900481189851268"/>
          <c:w val="0.82173118985126858"/>
          <c:h val="0.68584062408865554"/>
        </c:manualLayout>
      </c:layout>
      <c:barChart>
        <c:barDir val="col"/>
        <c:grouping val="clustered"/>
        <c:varyColors val="0"/>
        <c:ser>
          <c:idx val="0"/>
          <c:order val="0"/>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use'!$C$2:$G$2</c:f>
              <c:strCache>
                <c:ptCount val="5"/>
                <c:pt idx="0">
                  <c:v>Covalima</c:v>
                </c:pt>
                <c:pt idx="1">
                  <c:v>Oecusse</c:v>
                </c:pt>
                <c:pt idx="2">
                  <c:v>Bobonaro</c:v>
                </c:pt>
                <c:pt idx="3">
                  <c:v>Baucau</c:v>
                </c:pt>
                <c:pt idx="4">
                  <c:v>Dili</c:v>
                </c:pt>
              </c:strCache>
            </c:strRef>
          </c:cat>
          <c:val>
            <c:numRef>
              <c:f>'condom use'!$C$3:$G$3</c:f>
              <c:numCache>
                <c:formatCode>General</c:formatCode>
                <c:ptCount val="5"/>
                <c:pt idx="0">
                  <c:v>36.4</c:v>
                </c:pt>
                <c:pt idx="1">
                  <c:v>51.5</c:v>
                </c:pt>
                <c:pt idx="2">
                  <c:v>58.3</c:v>
                </c:pt>
                <c:pt idx="3">
                  <c:v>59</c:v>
                </c:pt>
                <c:pt idx="4">
                  <c:v>66.7</c:v>
                </c:pt>
              </c:numCache>
            </c:numRef>
          </c:val>
          <c:extLst>
            <c:ext xmlns:c16="http://schemas.microsoft.com/office/drawing/2014/chart" uri="{C3380CC4-5D6E-409C-BE32-E72D297353CC}">
              <c16:uniqueId val="{00000000-CBC7-4BC6-8906-3DB831C1C479}"/>
            </c:ext>
          </c:extLst>
        </c:ser>
        <c:dLbls>
          <c:showLegendKey val="0"/>
          <c:showVal val="0"/>
          <c:showCatName val="0"/>
          <c:showSerName val="0"/>
          <c:showPercent val="0"/>
          <c:showBubbleSize val="0"/>
        </c:dLbls>
        <c:gapWidth val="150"/>
        <c:axId val="45186048"/>
        <c:axId val="45187840"/>
      </c:barChart>
      <c:catAx>
        <c:axId val="45186048"/>
        <c:scaling>
          <c:orientation val="minMax"/>
        </c:scaling>
        <c:delete val="0"/>
        <c:axPos val="b"/>
        <c:numFmt formatCode="General" sourceLinked="0"/>
        <c:majorTickMark val="out"/>
        <c:minorTickMark val="none"/>
        <c:tickLblPos val="nextTo"/>
        <c:crossAx val="45187840"/>
        <c:crosses val="autoZero"/>
        <c:auto val="1"/>
        <c:lblAlgn val="ctr"/>
        <c:lblOffset val="100"/>
        <c:noMultiLvlLbl val="0"/>
      </c:catAx>
      <c:valAx>
        <c:axId val="45187840"/>
        <c:scaling>
          <c:orientation val="minMax"/>
          <c:max val="100"/>
        </c:scaling>
        <c:delete val="0"/>
        <c:axPos val="l"/>
        <c:title>
          <c:tx>
            <c:rich>
              <a:bodyPr rot="0" vert="horz"/>
              <a:lstStyle/>
              <a:p>
                <a:pPr>
                  <a:defRPr/>
                </a:pPr>
                <a:r>
                  <a:rPr lang="en-GB"/>
                  <a:t>%</a:t>
                </a:r>
              </a:p>
            </c:rich>
          </c:tx>
          <c:layout>
            <c:manualLayout>
              <c:xMode val="edge"/>
              <c:yMode val="edge"/>
              <c:x val="3.7459292103050226E-2"/>
              <c:y val="8.6243647735522427E-2"/>
            </c:manualLayout>
          </c:layout>
          <c:overlay val="0"/>
        </c:title>
        <c:numFmt formatCode="General" sourceLinked="1"/>
        <c:majorTickMark val="out"/>
        <c:minorTickMark val="none"/>
        <c:tickLblPos val="nextTo"/>
        <c:crossAx val="4518604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003584229390685E-2"/>
          <c:y val="5.9400000000000001E-2"/>
          <c:w val="0.85225548457386224"/>
          <c:h val="0.56144881889763776"/>
        </c:manualLayout>
      </c:layout>
      <c:barChart>
        <c:barDir val="col"/>
        <c:grouping val="clustered"/>
        <c:varyColors val="0"/>
        <c:ser>
          <c:idx val="0"/>
          <c:order val="0"/>
          <c:tx>
            <c:strRef>
              <c:f>RB!$B$60</c:f>
              <c:strCache>
                <c:ptCount val="1"/>
                <c:pt idx="0">
                  <c:v>FSW 
(number of clients in the last working day)</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RB!$A$61:$A$65</c:f>
              <c:strCache>
                <c:ptCount val="5"/>
                <c:pt idx="0">
                  <c:v>Covalima</c:v>
                </c:pt>
                <c:pt idx="1">
                  <c:v>Oecusse</c:v>
                </c:pt>
                <c:pt idx="2">
                  <c:v>Bobonaro</c:v>
                </c:pt>
                <c:pt idx="3">
                  <c:v>Baucau</c:v>
                </c:pt>
                <c:pt idx="4">
                  <c:v>Dili</c:v>
                </c:pt>
              </c:strCache>
            </c:strRef>
          </c:cat>
          <c:val>
            <c:numRef>
              <c:f>RB!$B$61:$B$65</c:f>
              <c:numCache>
                <c:formatCode>General</c:formatCode>
                <c:ptCount val="5"/>
                <c:pt idx="0">
                  <c:v>3</c:v>
                </c:pt>
                <c:pt idx="1">
                  <c:v>4</c:v>
                </c:pt>
                <c:pt idx="2">
                  <c:v>4</c:v>
                </c:pt>
                <c:pt idx="3">
                  <c:v>5</c:v>
                </c:pt>
                <c:pt idx="4">
                  <c:v>6</c:v>
                </c:pt>
              </c:numCache>
            </c:numRef>
          </c:val>
          <c:extLst>
            <c:ext xmlns:c16="http://schemas.microsoft.com/office/drawing/2014/chart" uri="{C3380CC4-5D6E-409C-BE32-E72D297353CC}">
              <c16:uniqueId val="{00000000-9A1C-4CC8-91E8-A657E2AE4371}"/>
            </c:ext>
          </c:extLst>
        </c:ser>
        <c:ser>
          <c:idx val="1"/>
          <c:order val="1"/>
          <c:tx>
            <c:strRef>
              <c:f>RB!$C$60</c:f>
              <c:strCache>
                <c:ptCount val="1"/>
                <c:pt idx="0">
                  <c:v>Clients of SW
(frequency of buying sex per month)</c:v>
                </c:pt>
              </c:strCache>
            </c:strRef>
          </c:tx>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RB!$A$61:$A$65</c:f>
              <c:strCache>
                <c:ptCount val="5"/>
                <c:pt idx="0">
                  <c:v>Covalima</c:v>
                </c:pt>
                <c:pt idx="1">
                  <c:v>Oecusse</c:v>
                </c:pt>
                <c:pt idx="2">
                  <c:v>Bobonaro</c:v>
                </c:pt>
                <c:pt idx="3">
                  <c:v>Baucau</c:v>
                </c:pt>
                <c:pt idx="4">
                  <c:v>Dili</c:v>
                </c:pt>
              </c:strCache>
            </c:strRef>
          </c:cat>
          <c:val>
            <c:numRef>
              <c:f>RB!$C$61:$C$65</c:f>
              <c:numCache>
                <c:formatCode>General</c:formatCode>
                <c:ptCount val="5"/>
                <c:pt idx="0">
                  <c:v>3</c:v>
                </c:pt>
                <c:pt idx="1">
                  <c:v>3</c:v>
                </c:pt>
                <c:pt idx="2">
                  <c:v>3</c:v>
                </c:pt>
                <c:pt idx="3">
                  <c:v>2</c:v>
                </c:pt>
                <c:pt idx="4">
                  <c:v>3</c:v>
                </c:pt>
              </c:numCache>
            </c:numRef>
          </c:val>
          <c:extLst>
            <c:ext xmlns:c16="http://schemas.microsoft.com/office/drawing/2014/chart" uri="{C3380CC4-5D6E-409C-BE32-E72D297353CC}">
              <c16:uniqueId val="{00000001-9A1C-4CC8-91E8-A657E2AE4371}"/>
            </c:ext>
          </c:extLst>
        </c:ser>
        <c:dLbls>
          <c:dLblPos val="outEnd"/>
          <c:showLegendKey val="0"/>
          <c:showVal val="1"/>
          <c:showCatName val="0"/>
          <c:showSerName val="0"/>
          <c:showPercent val="0"/>
          <c:showBubbleSize val="0"/>
        </c:dLbls>
        <c:gapWidth val="70"/>
        <c:axId val="45260800"/>
        <c:axId val="45262336"/>
      </c:barChart>
      <c:catAx>
        <c:axId val="45260800"/>
        <c:scaling>
          <c:orientation val="minMax"/>
        </c:scaling>
        <c:delete val="0"/>
        <c:axPos val="b"/>
        <c:numFmt formatCode="General" sourceLinked="0"/>
        <c:majorTickMark val="out"/>
        <c:minorTickMark val="none"/>
        <c:tickLblPos val="nextTo"/>
        <c:crossAx val="45262336"/>
        <c:crosses val="autoZero"/>
        <c:auto val="1"/>
        <c:lblAlgn val="ctr"/>
        <c:lblOffset val="100"/>
        <c:noMultiLvlLbl val="0"/>
      </c:catAx>
      <c:valAx>
        <c:axId val="45262336"/>
        <c:scaling>
          <c:orientation val="minMax"/>
        </c:scaling>
        <c:delete val="0"/>
        <c:axPos val="l"/>
        <c:title>
          <c:tx>
            <c:rich>
              <a:bodyPr rot="-5400000" vert="horz"/>
              <a:lstStyle/>
              <a:p>
                <a:pPr>
                  <a:defRPr/>
                </a:pPr>
                <a:r>
                  <a:rPr lang="en-GB" dirty="0"/>
                  <a:t>Median number</a:t>
                </a:r>
              </a:p>
            </c:rich>
          </c:tx>
          <c:layout>
            <c:manualLayout>
              <c:xMode val="edge"/>
              <c:yMode val="edge"/>
              <c:x val="5.4218045857475361E-3"/>
              <c:y val="0.15104934383202101"/>
            </c:manualLayout>
          </c:layout>
          <c:overlay val="0"/>
        </c:title>
        <c:numFmt formatCode="General" sourceLinked="1"/>
        <c:majorTickMark val="out"/>
        <c:minorTickMark val="none"/>
        <c:tickLblPos val="nextTo"/>
        <c:crossAx val="45260800"/>
        <c:crosses val="autoZero"/>
        <c:crossBetween val="between"/>
      </c:valAx>
    </c:plotArea>
    <c:legend>
      <c:legendPos val="b"/>
      <c:layout>
        <c:manualLayout>
          <c:xMode val="edge"/>
          <c:yMode val="edge"/>
          <c:x val="7.4842767295597482E-2"/>
          <c:y val="0.74010918635170608"/>
          <c:w val="0.92515723270440253"/>
          <c:h val="0.2398908136482939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58635348849645"/>
          <c:y val="0.10048629337999417"/>
          <c:w val="0.84016755121229536"/>
          <c:h val="0.77380358705161856"/>
        </c:manualLayout>
      </c:layout>
      <c:barChart>
        <c:barDir val="col"/>
        <c:grouping val="clustered"/>
        <c:varyColors val="0"/>
        <c:ser>
          <c:idx val="1"/>
          <c:order val="0"/>
          <c:tx>
            <c:strRef>
              <c:f>'[Chart in Microsoft PowerPoint]cdu - geo'!$B$29</c:f>
              <c:strCache>
                <c:ptCount val="1"/>
                <c:pt idx="0">
                  <c:v>Male</c:v>
                </c:pt>
              </c:strCache>
            </c:strRef>
          </c:tx>
          <c:spPr>
            <a:solidFill>
              <a:srgbClr val="EC008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PowerPoint]cdu - geo'!$C$27:$G$27</c:f>
              <c:strCache>
                <c:ptCount val="5"/>
                <c:pt idx="0">
                  <c:v>Baucau</c:v>
                </c:pt>
                <c:pt idx="1">
                  <c:v>Oecusse</c:v>
                </c:pt>
                <c:pt idx="2">
                  <c:v>Bobonaro</c:v>
                </c:pt>
                <c:pt idx="3">
                  <c:v>Covalima</c:v>
                </c:pt>
                <c:pt idx="4">
                  <c:v>Dili</c:v>
                </c:pt>
              </c:strCache>
            </c:strRef>
          </c:cat>
          <c:val>
            <c:numRef>
              <c:f>'[Chart in Microsoft PowerPoint]cdu - geo'!$C$29:$G$29</c:f>
              <c:numCache>
                <c:formatCode>0</c:formatCode>
                <c:ptCount val="5"/>
                <c:pt idx="0">
                  <c:v>25</c:v>
                </c:pt>
                <c:pt idx="1">
                  <c:v>26.7</c:v>
                </c:pt>
                <c:pt idx="2">
                  <c:v>29.7</c:v>
                </c:pt>
                <c:pt idx="3">
                  <c:v>34.6</c:v>
                </c:pt>
                <c:pt idx="4">
                  <c:v>45</c:v>
                </c:pt>
              </c:numCache>
            </c:numRef>
          </c:val>
          <c:extLst>
            <c:ext xmlns:c16="http://schemas.microsoft.com/office/drawing/2014/chart" uri="{C3380CC4-5D6E-409C-BE32-E72D297353CC}">
              <c16:uniqueId val="{00000000-4C1F-4A39-B7C0-9F668C96D225}"/>
            </c:ext>
          </c:extLst>
        </c:ser>
        <c:ser>
          <c:idx val="0"/>
          <c:order val="1"/>
          <c:tx>
            <c:strRef>
              <c:f>'[Chart in Microsoft PowerPoint]cdu - geo'!$B$28</c:f>
              <c:strCache>
                <c:ptCount val="1"/>
                <c:pt idx="0">
                  <c:v>Female</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PowerPoint]cdu - geo'!$C$27:$G$27</c:f>
              <c:strCache>
                <c:ptCount val="5"/>
                <c:pt idx="0">
                  <c:v>Baucau</c:v>
                </c:pt>
                <c:pt idx="1">
                  <c:v>Oecusse</c:v>
                </c:pt>
                <c:pt idx="2">
                  <c:v>Bobonaro</c:v>
                </c:pt>
                <c:pt idx="3">
                  <c:v>Covalima</c:v>
                </c:pt>
                <c:pt idx="4">
                  <c:v>Dili</c:v>
                </c:pt>
              </c:strCache>
            </c:strRef>
          </c:cat>
          <c:val>
            <c:numRef>
              <c:f>'[Chart in Microsoft PowerPoint]cdu - geo'!$C$28:$G$28</c:f>
              <c:numCache>
                <c:formatCode>0</c:formatCode>
                <c:ptCount val="5"/>
                <c:pt idx="0">
                  <c:v>50</c:v>
                </c:pt>
                <c:pt idx="1">
                  <c:v>19.399999999999999</c:v>
                </c:pt>
                <c:pt idx="2">
                  <c:v>58.8</c:v>
                </c:pt>
                <c:pt idx="3">
                  <c:v>31.6</c:v>
                </c:pt>
                <c:pt idx="4">
                  <c:v>69.599999999999994</c:v>
                </c:pt>
              </c:numCache>
            </c:numRef>
          </c:val>
          <c:extLst>
            <c:ext xmlns:c16="http://schemas.microsoft.com/office/drawing/2014/chart" uri="{C3380CC4-5D6E-409C-BE32-E72D297353CC}">
              <c16:uniqueId val="{00000001-4C1F-4A39-B7C0-9F668C96D225}"/>
            </c:ext>
          </c:extLst>
        </c:ser>
        <c:dLbls>
          <c:showLegendKey val="0"/>
          <c:showVal val="0"/>
          <c:showCatName val="0"/>
          <c:showSerName val="0"/>
          <c:showPercent val="0"/>
          <c:showBubbleSize val="0"/>
        </c:dLbls>
        <c:gapWidth val="64"/>
        <c:axId val="14699904"/>
        <c:axId val="14701696"/>
      </c:barChart>
      <c:catAx>
        <c:axId val="14699904"/>
        <c:scaling>
          <c:orientation val="minMax"/>
        </c:scaling>
        <c:delete val="0"/>
        <c:axPos val="b"/>
        <c:numFmt formatCode="General" sourceLinked="0"/>
        <c:majorTickMark val="out"/>
        <c:minorTickMark val="none"/>
        <c:tickLblPos val="nextTo"/>
        <c:crossAx val="14701696"/>
        <c:crosses val="autoZero"/>
        <c:auto val="1"/>
        <c:lblAlgn val="ctr"/>
        <c:lblOffset val="100"/>
        <c:noMultiLvlLbl val="0"/>
      </c:catAx>
      <c:valAx>
        <c:axId val="14701696"/>
        <c:scaling>
          <c:orientation val="minMax"/>
          <c:max val="100"/>
        </c:scaling>
        <c:delete val="0"/>
        <c:axPos val="l"/>
        <c:title>
          <c:tx>
            <c:rich>
              <a:bodyPr rot="0" vert="horz"/>
              <a:lstStyle/>
              <a:p>
                <a:pPr>
                  <a:defRPr/>
                </a:pPr>
                <a:r>
                  <a:rPr lang="en-GB"/>
                  <a:t>%</a:t>
                </a:r>
              </a:p>
            </c:rich>
          </c:tx>
          <c:layout>
            <c:manualLayout>
              <c:xMode val="edge"/>
              <c:yMode val="edge"/>
              <c:x val="1.2065647990945104E-2"/>
              <c:y val="4.5709755030621184E-2"/>
            </c:manualLayout>
          </c:layout>
          <c:overlay val="0"/>
        </c:title>
        <c:numFmt formatCode="0" sourceLinked="1"/>
        <c:majorTickMark val="out"/>
        <c:minorTickMark val="none"/>
        <c:tickLblPos val="nextTo"/>
        <c:crossAx val="14699904"/>
        <c:crosses val="autoZero"/>
        <c:crossBetween val="between"/>
        <c:majorUnit val="20"/>
      </c:valAx>
    </c:plotArea>
    <c:legend>
      <c:legendPos val="r"/>
      <c:layout>
        <c:manualLayout>
          <c:xMode val="edge"/>
          <c:yMode val="edge"/>
          <c:x val="0.15013194657968262"/>
          <c:y val="5.4278215223097115E-2"/>
          <c:w val="0.25677241108868182"/>
          <c:h val="0.178480606590842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31898349154955"/>
          <c:y val="8.8047740835464627E-2"/>
          <c:w val="0.55352564574288032"/>
          <c:h val="0.75326231011695033"/>
        </c:manualLayout>
      </c:layout>
      <c:barChart>
        <c:barDir val="col"/>
        <c:grouping val="clustered"/>
        <c:varyColors val="0"/>
        <c:ser>
          <c:idx val="0"/>
          <c:order val="0"/>
          <c:tx>
            <c:strRef>
              <c:f>RB!$B$95</c:f>
              <c:strCache>
                <c:ptCount val="1"/>
                <c:pt idx="0">
                  <c:v>Received money or gift in exchange for sex with male</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RB!$A$96:$A$100</c:f>
              <c:strCache>
                <c:ptCount val="5"/>
                <c:pt idx="0">
                  <c:v>Oecusse</c:v>
                </c:pt>
                <c:pt idx="1">
                  <c:v>Dili</c:v>
                </c:pt>
                <c:pt idx="2">
                  <c:v>Covalima</c:v>
                </c:pt>
                <c:pt idx="3">
                  <c:v>Baucau</c:v>
                </c:pt>
                <c:pt idx="4">
                  <c:v>Bobonaro</c:v>
                </c:pt>
              </c:strCache>
            </c:strRef>
          </c:cat>
          <c:val>
            <c:numRef>
              <c:f>RB!$B$96:$B$100</c:f>
              <c:numCache>
                <c:formatCode>0</c:formatCode>
                <c:ptCount val="5"/>
                <c:pt idx="0">
                  <c:v>57.8</c:v>
                </c:pt>
                <c:pt idx="1">
                  <c:v>62.5</c:v>
                </c:pt>
                <c:pt idx="2">
                  <c:v>69.2</c:v>
                </c:pt>
                <c:pt idx="3">
                  <c:v>70.8</c:v>
                </c:pt>
                <c:pt idx="4">
                  <c:v>75.7</c:v>
                </c:pt>
              </c:numCache>
            </c:numRef>
          </c:val>
          <c:extLst>
            <c:ext xmlns:c16="http://schemas.microsoft.com/office/drawing/2014/chart" uri="{C3380CC4-5D6E-409C-BE32-E72D297353CC}">
              <c16:uniqueId val="{00000000-8C32-4220-9C61-7CED52A8FE7F}"/>
            </c:ext>
          </c:extLst>
        </c:ser>
        <c:ser>
          <c:idx val="1"/>
          <c:order val="1"/>
          <c:tx>
            <c:strRef>
              <c:f>RB!$C$95</c:f>
              <c:strCache>
                <c:ptCount val="1"/>
                <c:pt idx="0">
                  <c:v>Had sex with female partners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RB!$A$96:$A$100</c:f>
              <c:strCache>
                <c:ptCount val="5"/>
                <c:pt idx="0">
                  <c:v>Oecusse</c:v>
                </c:pt>
                <c:pt idx="1">
                  <c:v>Dili</c:v>
                </c:pt>
                <c:pt idx="2">
                  <c:v>Covalima</c:v>
                </c:pt>
                <c:pt idx="3">
                  <c:v>Baucau</c:v>
                </c:pt>
                <c:pt idx="4">
                  <c:v>Bobonaro</c:v>
                </c:pt>
              </c:strCache>
            </c:strRef>
          </c:cat>
          <c:val>
            <c:numRef>
              <c:f>RB!$C$96:$C$100</c:f>
              <c:numCache>
                <c:formatCode>0</c:formatCode>
                <c:ptCount val="5"/>
                <c:pt idx="0">
                  <c:v>19.399999999999999</c:v>
                </c:pt>
                <c:pt idx="1">
                  <c:v>69.599999999999994</c:v>
                </c:pt>
                <c:pt idx="2">
                  <c:v>31.6</c:v>
                </c:pt>
                <c:pt idx="3">
                  <c:v>50</c:v>
                </c:pt>
                <c:pt idx="4">
                  <c:v>58.8</c:v>
                </c:pt>
              </c:numCache>
            </c:numRef>
          </c:val>
          <c:extLst>
            <c:ext xmlns:c16="http://schemas.microsoft.com/office/drawing/2014/chart" uri="{C3380CC4-5D6E-409C-BE32-E72D297353CC}">
              <c16:uniqueId val="{00000001-8C32-4220-9C61-7CED52A8FE7F}"/>
            </c:ext>
          </c:extLst>
        </c:ser>
        <c:dLbls>
          <c:showLegendKey val="0"/>
          <c:showVal val="0"/>
          <c:showCatName val="0"/>
          <c:showSerName val="0"/>
          <c:showPercent val="0"/>
          <c:showBubbleSize val="0"/>
        </c:dLbls>
        <c:gapWidth val="58"/>
        <c:axId val="45327872"/>
        <c:axId val="45329408"/>
      </c:barChart>
      <c:catAx>
        <c:axId val="45327872"/>
        <c:scaling>
          <c:orientation val="minMax"/>
        </c:scaling>
        <c:delete val="0"/>
        <c:axPos val="b"/>
        <c:numFmt formatCode="General" sourceLinked="0"/>
        <c:majorTickMark val="out"/>
        <c:minorTickMark val="none"/>
        <c:tickLblPos val="nextTo"/>
        <c:crossAx val="45329408"/>
        <c:crosses val="autoZero"/>
        <c:auto val="1"/>
        <c:lblAlgn val="ctr"/>
        <c:lblOffset val="100"/>
        <c:noMultiLvlLbl val="0"/>
      </c:catAx>
      <c:valAx>
        <c:axId val="45329408"/>
        <c:scaling>
          <c:orientation val="minMax"/>
          <c:max val="100"/>
        </c:scaling>
        <c:delete val="0"/>
        <c:axPos val="l"/>
        <c:title>
          <c:tx>
            <c:rich>
              <a:bodyPr rot="0" vert="horz"/>
              <a:lstStyle/>
              <a:p>
                <a:pPr>
                  <a:defRPr/>
                </a:pPr>
                <a:r>
                  <a:rPr lang="en-GB"/>
                  <a:t>%</a:t>
                </a:r>
              </a:p>
            </c:rich>
          </c:tx>
          <c:layout>
            <c:manualLayout>
              <c:xMode val="edge"/>
              <c:yMode val="edge"/>
              <c:x val="0"/>
              <c:y val="4.1357858131417832E-2"/>
            </c:manualLayout>
          </c:layout>
          <c:overlay val="0"/>
        </c:title>
        <c:numFmt formatCode="0" sourceLinked="1"/>
        <c:majorTickMark val="out"/>
        <c:minorTickMark val="none"/>
        <c:tickLblPos val="nextTo"/>
        <c:crossAx val="45327872"/>
        <c:crosses val="autoZero"/>
        <c:crossBetween val="between"/>
        <c:majorUnit val="20"/>
      </c:valAx>
    </c:plotArea>
    <c:legend>
      <c:legendPos val="r"/>
      <c:layout>
        <c:manualLayout>
          <c:xMode val="edge"/>
          <c:yMode val="edge"/>
          <c:x val="0.6627389800573994"/>
          <c:y val="0.13784449400243279"/>
          <c:w val="0.32365525092495967"/>
          <c:h val="0.5234930233165979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799352750809"/>
          <c:y val="8.5097646692468526E-2"/>
          <c:w val="0.87109165965904756"/>
          <c:h val="0.57567551937364536"/>
        </c:manualLayout>
      </c:layout>
      <c:barChart>
        <c:barDir val="col"/>
        <c:grouping val="clustered"/>
        <c:varyColors val="0"/>
        <c:ser>
          <c:idx val="0"/>
          <c:order val="0"/>
          <c:spPr>
            <a:solidFill>
              <a:srgbClr val="00AEEF"/>
            </a:solidFill>
            <a:ln>
              <a:noFill/>
            </a:ln>
          </c:spPr>
          <c:invertIfNegative val="0"/>
          <c:dPt>
            <c:idx val="0"/>
            <c:invertIfNegative val="0"/>
            <c:bubble3D val="0"/>
            <c:extLst>
              <c:ext xmlns:c16="http://schemas.microsoft.com/office/drawing/2014/chart" uri="{C3380CC4-5D6E-409C-BE32-E72D297353CC}">
                <c16:uniqueId val="{00000000-5141-490F-B05C-298C95C2B6C4}"/>
              </c:ext>
            </c:extLst>
          </c:dPt>
          <c:dPt>
            <c:idx val="1"/>
            <c:invertIfNegative val="0"/>
            <c:bubble3D val="0"/>
            <c:extLst>
              <c:ext xmlns:c16="http://schemas.microsoft.com/office/drawing/2014/chart" uri="{C3380CC4-5D6E-409C-BE32-E72D297353CC}">
                <c16:uniqueId val="{00000001-5141-490F-B05C-298C95C2B6C4}"/>
              </c:ext>
            </c:extLst>
          </c:dPt>
          <c:dPt>
            <c:idx val="2"/>
            <c:invertIfNegative val="0"/>
            <c:bubble3D val="0"/>
            <c:extLst>
              <c:ext xmlns:c16="http://schemas.microsoft.com/office/drawing/2014/chart" uri="{C3380CC4-5D6E-409C-BE32-E72D297353CC}">
                <c16:uniqueId val="{00000002-5141-490F-B05C-298C95C2B6C4}"/>
              </c:ext>
            </c:extLst>
          </c:dPt>
          <c:dPt>
            <c:idx val="3"/>
            <c:invertIfNegative val="0"/>
            <c:bubble3D val="0"/>
            <c:extLst>
              <c:ext xmlns:c16="http://schemas.microsoft.com/office/drawing/2014/chart" uri="{C3380CC4-5D6E-409C-BE32-E72D297353CC}">
                <c16:uniqueId val="{00000003-5141-490F-B05C-298C95C2B6C4}"/>
              </c:ext>
            </c:extLst>
          </c:dPt>
          <c:dPt>
            <c:idx val="4"/>
            <c:invertIfNegative val="0"/>
            <c:bubble3D val="0"/>
            <c:extLst>
              <c:ext xmlns:c16="http://schemas.microsoft.com/office/drawing/2014/chart" uri="{C3380CC4-5D6E-409C-BE32-E72D297353CC}">
                <c16:uniqueId val="{00000004-5141-490F-B05C-298C95C2B6C4}"/>
              </c:ext>
            </c:extLst>
          </c:dPt>
          <c:dPt>
            <c:idx val="5"/>
            <c:invertIfNegative val="0"/>
            <c:bubble3D val="0"/>
            <c:extLst>
              <c:ext xmlns:c16="http://schemas.microsoft.com/office/drawing/2014/chart" uri="{C3380CC4-5D6E-409C-BE32-E72D297353CC}">
                <c16:uniqueId val="{00000005-5141-490F-B05C-298C95C2B6C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'MSM_consis condm use'!$B$2:$G$4</c:f>
              <c:multiLvlStrCache>
                <c:ptCount val="6"/>
                <c:lvl>
                  <c:pt idx="0">
                    <c:v>Anal sex</c:v>
                  </c:pt>
                  <c:pt idx="1">
                    <c:v>Anal sex</c:v>
                  </c:pt>
                  <c:pt idx="2">
                    <c:v>Vaginal sex</c:v>
                  </c:pt>
                  <c:pt idx="3">
                    <c:v>Anal sex</c:v>
                  </c:pt>
                  <c:pt idx="4">
                    <c:v>Vaginal sex</c:v>
                  </c:pt>
                  <c:pt idx="5">
                    <c:v>Anal sex</c:v>
                  </c:pt>
                </c:lvl>
                <c:lvl>
                  <c:pt idx="0">
                    <c:v>Regular</c:v>
                  </c:pt>
                  <c:pt idx="1">
                    <c:v>Casual</c:v>
                  </c:pt>
                  <c:pt idx="2">
                    <c:v>Regular</c:v>
                  </c:pt>
                  <c:pt idx="4">
                    <c:v>Casual</c:v>
                  </c:pt>
                </c:lvl>
                <c:lvl>
                  <c:pt idx="0">
                    <c:v>With male partner</c:v>
                  </c:pt>
                  <c:pt idx="2">
                    <c:v>With female partner</c:v>
                  </c:pt>
                </c:lvl>
              </c:multiLvlStrCache>
            </c:multiLvlStrRef>
          </c:cat>
          <c:val>
            <c:numRef>
              <c:f>'MSM_consis condm use'!$B$5:$G$5</c:f>
              <c:numCache>
                <c:formatCode>General</c:formatCode>
                <c:ptCount val="6"/>
                <c:pt idx="0">
                  <c:v>15</c:v>
                </c:pt>
                <c:pt idx="1">
                  <c:v>18</c:v>
                </c:pt>
              </c:numCache>
            </c:numRef>
          </c:val>
          <c:extLst>
            <c:ext xmlns:c16="http://schemas.microsoft.com/office/drawing/2014/chart" uri="{C3380CC4-5D6E-409C-BE32-E72D297353CC}">
              <c16:uniqueId val="{00000006-5141-490F-B05C-298C95C2B6C4}"/>
            </c:ext>
          </c:extLst>
        </c:ser>
        <c:ser>
          <c:idx val="1"/>
          <c:order val="1"/>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'MSM_consis condm use'!$B$2:$G$4</c:f>
              <c:multiLvlStrCache>
                <c:ptCount val="6"/>
                <c:lvl>
                  <c:pt idx="0">
                    <c:v>Anal sex</c:v>
                  </c:pt>
                  <c:pt idx="1">
                    <c:v>Anal sex</c:v>
                  </c:pt>
                  <c:pt idx="2">
                    <c:v>Vaginal sex</c:v>
                  </c:pt>
                  <c:pt idx="3">
                    <c:v>Anal sex</c:v>
                  </c:pt>
                  <c:pt idx="4">
                    <c:v>Vaginal sex</c:v>
                  </c:pt>
                  <c:pt idx="5">
                    <c:v>Anal sex</c:v>
                  </c:pt>
                </c:lvl>
                <c:lvl>
                  <c:pt idx="0">
                    <c:v>Regular</c:v>
                  </c:pt>
                  <c:pt idx="1">
                    <c:v>Casual</c:v>
                  </c:pt>
                  <c:pt idx="2">
                    <c:v>Regular</c:v>
                  </c:pt>
                  <c:pt idx="4">
                    <c:v>Casual</c:v>
                  </c:pt>
                </c:lvl>
                <c:lvl>
                  <c:pt idx="0">
                    <c:v>With male partner</c:v>
                  </c:pt>
                  <c:pt idx="2">
                    <c:v>With female partner</c:v>
                  </c:pt>
                </c:lvl>
              </c:multiLvlStrCache>
            </c:multiLvlStrRef>
          </c:cat>
          <c:val>
            <c:numRef>
              <c:f>'MSM_consis condm use'!$B$6:$G$6</c:f>
              <c:numCache>
                <c:formatCode>General</c:formatCode>
                <c:ptCount val="6"/>
                <c:pt idx="2">
                  <c:v>9</c:v>
                </c:pt>
                <c:pt idx="3">
                  <c:v>4</c:v>
                </c:pt>
                <c:pt idx="4">
                  <c:v>20</c:v>
                </c:pt>
                <c:pt idx="5">
                  <c:v>17</c:v>
                </c:pt>
              </c:numCache>
            </c:numRef>
          </c:val>
          <c:extLst>
            <c:ext xmlns:c16="http://schemas.microsoft.com/office/drawing/2014/chart" uri="{C3380CC4-5D6E-409C-BE32-E72D297353CC}">
              <c16:uniqueId val="{00000007-5141-490F-B05C-298C95C2B6C4}"/>
            </c:ext>
          </c:extLst>
        </c:ser>
        <c:dLbls>
          <c:showLegendKey val="0"/>
          <c:showVal val="0"/>
          <c:showCatName val="0"/>
          <c:showSerName val="0"/>
          <c:showPercent val="0"/>
          <c:showBubbleSize val="0"/>
        </c:dLbls>
        <c:gapWidth val="150"/>
        <c:axId val="45630976"/>
        <c:axId val="45632512"/>
      </c:barChart>
      <c:catAx>
        <c:axId val="45630976"/>
        <c:scaling>
          <c:orientation val="minMax"/>
        </c:scaling>
        <c:delete val="0"/>
        <c:axPos val="b"/>
        <c:numFmt formatCode="General" sourceLinked="0"/>
        <c:majorTickMark val="out"/>
        <c:minorTickMark val="none"/>
        <c:tickLblPos val="nextTo"/>
        <c:crossAx val="45632512"/>
        <c:crosses val="autoZero"/>
        <c:auto val="1"/>
        <c:lblAlgn val="ctr"/>
        <c:lblOffset val="100"/>
        <c:noMultiLvlLbl val="0"/>
      </c:catAx>
      <c:valAx>
        <c:axId val="45632512"/>
        <c:scaling>
          <c:orientation val="minMax"/>
          <c:max val="100"/>
          <c:min val="0"/>
        </c:scaling>
        <c:delete val="0"/>
        <c:axPos val="l"/>
        <c:title>
          <c:tx>
            <c:rich>
              <a:bodyPr rot="0" vert="horz"/>
              <a:lstStyle/>
              <a:p>
                <a:pPr>
                  <a:defRPr/>
                </a:pPr>
                <a:r>
                  <a:rPr lang="en-US"/>
                  <a:t>%</a:t>
                </a:r>
              </a:p>
            </c:rich>
          </c:tx>
          <c:layout>
            <c:manualLayout>
              <c:xMode val="edge"/>
              <c:yMode val="edge"/>
              <c:x val="1.0868435134928524E-2"/>
              <c:y val="2.890734908136483E-2"/>
            </c:manualLayout>
          </c:layout>
          <c:overlay val="0"/>
        </c:title>
        <c:numFmt formatCode="General" sourceLinked="1"/>
        <c:majorTickMark val="out"/>
        <c:minorTickMark val="none"/>
        <c:tickLblPos val="nextTo"/>
        <c:crossAx val="4563097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76948046335162E-2"/>
          <c:y val="0.13020195392242659"/>
          <c:w val="0.76533344451709806"/>
          <c:h val="0.56572151932088155"/>
        </c:manualLayout>
      </c:layout>
      <c:barChart>
        <c:barDir val="col"/>
        <c:grouping val="clustered"/>
        <c:varyColors val="0"/>
        <c:ser>
          <c:idx val="0"/>
          <c:order val="0"/>
          <c:tx>
            <c:strRef>
              <c:f>'age 15'!$F$1</c:f>
              <c:strCache>
                <c:ptCount val="1"/>
                <c:pt idx="0">
                  <c:v>Male</c:v>
                </c:pt>
              </c:strCache>
            </c:strRef>
          </c:tx>
          <c:spPr>
            <a:solidFill>
              <a:srgbClr val="00AEEF"/>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EF7-488F-9E9D-093C4A7EBDBB}"/>
                </c:ext>
              </c:extLst>
            </c:dLbl>
            <c:dLbl>
              <c:idx val="2"/>
              <c:delete val="1"/>
              <c:extLst>
                <c:ext xmlns:c15="http://schemas.microsoft.com/office/drawing/2012/chart" uri="{CE6537A1-D6FC-4f65-9D91-7224C49458BB}"/>
                <c:ext xmlns:c16="http://schemas.microsoft.com/office/drawing/2014/chart" uri="{C3380CC4-5D6E-409C-BE32-E72D297353CC}">
                  <c16:uniqueId val="{00000001-AEF7-488F-9E9D-093C4A7EBDBB}"/>
                </c:ext>
              </c:extLst>
            </c:dLbl>
            <c:dLbl>
              <c:idx val="3"/>
              <c:delete val="1"/>
              <c:extLst>
                <c:ext xmlns:c15="http://schemas.microsoft.com/office/drawing/2012/chart" uri="{CE6537A1-D6FC-4f65-9D91-7224C49458BB}"/>
                <c:ext xmlns:c16="http://schemas.microsoft.com/office/drawing/2014/chart" uri="{C3380CC4-5D6E-409C-BE32-E72D297353CC}">
                  <c16:uniqueId val="{00000002-AEF7-488F-9E9D-093C4A7EBDBB}"/>
                </c:ext>
              </c:extLst>
            </c:dLbl>
            <c:dLbl>
              <c:idx val="5"/>
              <c:delete val="1"/>
              <c:extLst>
                <c:ext xmlns:c15="http://schemas.microsoft.com/office/drawing/2012/chart" uri="{CE6537A1-D6FC-4f65-9D91-7224C49458BB}"/>
                <c:ext xmlns:c16="http://schemas.microsoft.com/office/drawing/2014/chart" uri="{C3380CC4-5D6E-409C-BE32-E72D297353CC}">
                  <c16:uniqueId val="{00000003-AEF7-488F-9E9D-093C4A7EBDBB}"/>
                </c:ext>
              </c:extLst>
            </c:dLbl>
            <c:dLbl>
              <c:idx val="7"/>
              <c:delete val="1"/>
              <c:extLst>
                <c:ext xmlns:c15="http://schemas.microsoft.com/office/drawing/2012/chart" uri="{CE6537A1-D6FC-4f65-9D91-7224C49458BB}"/>
                <c:ext xmlns:c16="http://schemas.microsoft.com/office/drawing/2014/chart" uri="{C3380CC4-5D6E-409C-BE32-E72D297353CC}">
                  <c16:uniqueId val="{00000004-AEF7-488F-9E9D-093C4A7EBDBB}"/>
                </c:ext>
              </c:extLst>
            </c:dLbl>
            <c:dLbl>
              <c:idx val="10"/>
              <c:delete val="1"/>
              <c:extLst>
                <c:ext xmlns:c15="http://schemas.microsoft.com/office/drawing/2012/chart" uri="{CE6537A1-D6FC-4f65-9D91-7224C49458BB}"/>
                <c:ext xmlns:c16="http://schemas.microsoft.com/office/drawing/2014/chart" uri="{C3380CC4-5D6E-409C-BE32-E72D297353CC}">
                  <c16:uniqueId val="{00000005-AEF7-488F-9E9D-093C4A7EBDBB}"/>
                </c:ext>
              </c:extLst>
            </c:dLbl>
            <c:dLbl>
              <c:idx val="11"/>
              <c:delete val="1"/>
              <c:extLst>
                <c:ext xmlns:c15="http://schemas.microsoft.com/office/drawing/2012/chart" uri="{CE6537A1-D6FC-4f65-9D91-7224C49458BB}"/>
                <c:ext xmlns:c16="http://schemas.microsoft.com/office/drawing/2014/chart" uri="{C3380CC4-5D6E-409C-BE32-E72D297353CC}">
                  <c16:uniqueId val="{00000006-AEF7-488F-9E9D-093C4A7EBDBB}"/>
                </c:ext>
              </c:extLst>
            </c:dLbl>
            <c:dLbl>
              <c:idx val="12"/>
              <c:delete val="1"/>
              <c:extLst>
                <c:ext xmlns:c15="http://schemas.microsoft.com/office/drawing/2012/chart" uri="{CE6537A1-D6FC-4f65-9D91-7224C49458BB}"/>
                <c:ext xmlns:c16="http://schemas.microsoft.com/office/drawing/2014/chart" uri="{C3380CC4-5D6E-409C-BE32-E72D297353CC}">
                  <c16:uniqueId val="{00000007-AEF7-488F-9E9D-093C4A7EBDB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15'!$E$2:$E$14</c:f>
              <c:strCache>
                <c:ptCount val="13"/>
                <c:pt idx="0">
                  <c:v>Aileu</c:v>
                </c:pt>
                <c:pt idx="1">
                  <c:v>Ainaro</c:v>
                </c:pt>
                <c:pt idx="2">
                  <c:v>Baucau</c:v>
                </c:pt>
                <c:pt idx="3">
                  <c:v>Bobonaro</c:v>
                </c:pt>
                <c:pt idx="4">
                  <c:v>Cova Lima</c:v>
                </c:pt>
                <c:pt idx="5">
                  <c:v>Dili</c:v>
                </c:pt>
                <c:pt idx="6">
                  <c:v>Ermera</c:v>
                </c:pt>
                <c:pt idx="7">
                  <c:v>Lautem</c:v>
                </c:pt>
                <c:pt idx="8">
                  <c:v>Liquica</c:v>
                </c:pt>
                <c:pt idx="9">
                  <c:v>Manatuto</c:v>
                </c:pt>
                <c:pt idx="10">
                  <c:v>Manufahi</c:v>
                </c:pt>
                <c:pt idx="11">
                  <c:v>Oecussi</c:v>
                </c:pt>
                <c:pt idx="12">
                  <c:v>Viqueque</c:v>
                </c:pt>
              </c:strCache>
            </c:strRef>
          </c:cat>
          <c:val>
            <c:numRef>
              <c:f>'age 15'!$F$2:$F$14</c:f>
              <c:numCache>
                <c:formatCode>General</c:formatCode>
                <c:ptCount val="13"/>
                <c:pt idx="0">
                  <c:v>0.8</c:v>
                </c:pt>
                <c:pt idx="1">
                  <c:v>0</c:v>
                </c:pt>
                <c:pt idx="2">
                  <c:v>0</c:v>
                </c:pt>
                <c:pt idx="3">
                  <c:v>0</c:v>
                </c:pt>
                <c:pt idx="4">
                  <c:v>4.9000000000000004</c:v>
                </c:pt>
                <c:pt idx="5">
                  <c:v>0</c:v>
                </c:pt>
                <c:pt idx="6">
                  <c:v>0.2</c:v>
                </c:pt>
                <c:pt idx="7">
                  <c:v>0</c:v>
                </c:pt>
                <c:pt idx="8">
                  <c:v>2.2000000000000002</c:v>
                </c:pt>
                <c:pt idx="9">
                  <c:v>0.7</c:v>
                </c:pt>
                <c:pt idx="10">
                  <c:v>0</c:v>
                </c:pt>
                <c:pt idx="11">
                  <c:v>0</c:v>
                </c:pt>
                <c:pt idx="12">
                  <c:v>0</c:v>
                </c:pt>
              </c:numCache>
            </c:numRef>
          </c:val>
          <c:extLst>
            <c:ext xmlns:c16="http://schemas.microsoft.com/office/drawing/2014/chart" uri="{C3380CC4-5D6E-409C-BE32-E72D297353CC}">
              <c16:uniqueId val="{00000008-AEF7-488F-9E9D-093C4A7EBDBB}"/>
            </c:ext>
          </c:extLst>
        </c:ser>
        <c:ser>
          <c:idx val="1"/>
          <c:order val="1"/>
          <c:tx>
            <c:strRef>
              <c:f>'age 15'!$G$1</c:f>
              <c:strCache>
                <c:ptCount val="1"/>
                <c:pt idx="0">
                  <c:v>Female</c:v>
                </c:pt>
              </c:strCache>
            </c:strRef>
          </c:tx>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15'!$E$2:$E$14</c:f>
              <c:strCache>
                <c:ptCount val="13"/>
                <c:pt idx="0">
                  <c:v>Aileu</c:v>
                </c:pt>
                <c:pt idx="1">
                  <c:v>Ainaro</c:v>
                </c:pt>
                <c:pt idx="2">
                  <c:v>Baucau</c:v>
                </c:pt>
                <c:pt idx="3">
                  <c:v>Bobonaro</c:v>
                </c:pt>
                <c:pt idx="4">
                  <c:v>Cova Lima</c:v>
                </c:pt>
                <c:pt idx="5">
                  <c:v>Dili</c:v>
                </c:pt>
                <c:pt idx="6">
                  <c:v>Ermera</c:v>
                </c:pt>
                <c:pt idx="7">
                  <c:v>Lautem</c:v>
                </c:pt>
                <c:pt idx="8">
                  <c:v>Liquica</c:v>
                </c:pt>
                <c:pt idx="9">
                  <c:v>Manatuto</c:v>
                </c:pt>
                <c:pt idx="10">
                  <c:v>Manufahi</c:v>
                </c:pt>
                <c:pt idx="11">
                  <c:v>Oecussi</c:v>
                </c:pt>
                <c:pt idx="12">
                  <c:v>Viqueque</c:v>
                </c:pt>
              </c:strCache>
            </c:strRef>
          </c:cat>
          <c:val>
            <c:numRef>
              <c:f>'age 15'!$G$2:$G$14</c:f>
              <c:numCache>
                <c:formatCode>General</c:formatCode>
                <c:ptCount val="13"/>
                <c:pt idx="0">
                  <c:v>1.6</c:v>
                </c:pt>
                <c:pt idx="1">
                  <c:v>1</c:v>
                </c:pt>
                <c:pt idx="2">
                  <c:v>1.1000000000000001</c:v>
                </c:pt>
                <c:pt idx="3">
                  <c:v>3.2</c:v>
                </c:pt>
                <c:pt idx="4">
                  <c:v>2.4</c:v>
                </c:pt>
                <c:pt idx="5">
                  <c:v>2.2999999999999998</c:v>
                </c:pt>
                <c:pt idx="6">
                  <c:v>0.3</c:v>
                </c:pt>
                <c:pt idx="7">
                  <c:v>2</c:v>
                </c:pt>
                <c:pt idx="8">
                  <c:v>1.2</c:v>
                </c:pt>
                <c:pt idx="9">
                  <c:v>1.2</c:v>
                </c:pt>
                <c:pt idx="10">
                  <c:v>1.5</c:v>
                </c:pt>
                <c:pt idx="11">
                  <c:v>3.1</c:v>
                </c:pt>
                <c:pt idx="12">
                  <c:v>2.2000000000000002</c:v>
                </c:pt>
              </c:numCache>
            </c:numRef>
          </c:val>
          <c:extLst>
            <c:ext xmlns:c16="http://schemas.microsoft.com/office/drawing/2014/chart" uri="{C3380CC4-5D6E-409C-BE32-E72D297353CC}">
              <c16:uniqueId val="{00000009-AEF7-488F-9E9D-093C4A7EBDBB}"/>
            </c:ext>
          </c:extLst>
        </c:ser>
        <c:dLbls>
          <c:showLegendKey val="0"/>
          <c:showVal val="0"/>
          <c:showCatName val="0"/>
          <c:showSerName val="0"/>
          <c:showPercent val="0"/>
          <c:showBubbleSize val="0"/>
        </c:dLbls>
        <c:gapWidth val="60"/>
        <c:axId val="127952768"/>
        <c:axId val="127954304"/>
      </c:barChart>
      <c:catAx>
        <c:axId val="127952768"/>
        <c:scaling>
          <c:orientation val="minMax"/>
        </c:scaling>
        <c:delete val="0"/>
        <c:axPos val="b"/>
        <c:numFmt formatCode="General" sourceLinked="1"/>
        <c:majorTickMark val="out"/>
        <c:minorTickMark val="none"/>
        <c:tickLblPos val="nextTo"/>
        <c:crossAx val="127954304"/>
        <c:crosses val="autoZero"/>
        <c:auto val="1"/>
        <c:lblAlgn val="ctr"/>
        <c:lblOffset val="100"/>
        <c:noMultiLvlLbl val="0"/>
      </c:catAx>
      <c:valAx>
        <c:axId val="127954304"/>
        <c:scaling>
          <c:orientation val="minMax"/>
          <c:max val="10"/>
          <c:min val="0"/>
        </c:scaling>
        <c:delete val="0"/>
        <c:axPos val="l"/>
        <c:majorGridlines>
          <c:spPr>
            <a:ln w="2886">
              <a:solidFill>
                <a:schemeClr val="bg1">
                  <a:lumMod val="85000"/>
                </a:schemeClr>
              </a:solidFill>
              <a:prstDash val="dash"/>
            </a:ln>
          </c:spPr>
        </c:majorGridlines>
        <c:title>
          <c:tx>
            <c:rich>
              <a:bodyPr rot="0" vert="horz"/>
              <a:lstStyle/>
              <a:p>
                <a:pPr algn="ctr">
                  <a:defRPr/>
                </a:pPr>
                <a:r>
                  <a:rPr lang="en-GB"/>
                  <a:t>%</a:t>
                </a:r>
              </a:p>
            </c:rich>
          </c:tx>
          <c:layout>
            <c:manualLayout>
              <c:xMode val="edge"/>
              <c:yMode val="edge"/>
              <c:x val="1.3849242950423907E-3"/>
              <c:y val="6.4462500054895108E-2"/>
            </c:manualLayout>
          </c:layout>
          <c:overlay val="0"/>
        </c:title>
        <c:numFmt formatCode="General" sourceLinked="1"/>
        <c:majorTickMark val="out"/>
        <c:minorTickMark val="none"/>
        <c:tickLblPos val="nextTo"/>
        <c:crossAx val="127952768"/>
        <c:crosses val="autoZero"/>
        <c:crossBetween val="between"/>
        <c:majorUnit val="2"/>
      </c:valAx>
      <c:spPr>
        <a:noFill/>
        <a:ln w="24341">
          <a:noFill/>
        </a:ln>
      </c:spPr>
    </c:plotArea>
    <c:legend>
      <c:legendPos val="r"/>
      <c:layout>
        <c:manualLayout>
          <c:xMode val="edge"/>
          <c:yMode val="edge"/>
          <c:x val="0.84306602281775589"/>
          <c:y val="0.14820086778184247"/>
          <c:w val="0.15403014876591106"/>
          <c:h val="0.3158260944986320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517218751395229E-2"/>
          <c:y val="0.11598223299010699"/>
          <c:w val="0.90942413459771332"/>
          <c:h val="0.50008202099736998"/>
        </c:manualLayout>
      </c:layout>
      <c:barChart>
        <c:barDir val="col"/>
        <c:grouping val="clustered"/>
        <c:varyColors val="0"/>
        <c:ser>
          <c:idx val="0"/>
          <c:order val="0"/>
          <c:tx>
            <c:strRef>
              <c:f>Vulnerability!$C$84</c:f>
              <c:strCache>
                <c:ptCount val="1"/>
                <c:pt idx="0">
                  <c:v>FSWs</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Vulnerability!$A$85:$B$89</c:f>
              <c:multiLvlStrCache>
                <c:ptCount val="5"/>
                <c:lvl>
                  <c:pt idx="0">
                    <c:v>limiting sex to one faithful and uninfected partner</c:v>
                  </c:pt>
                  <c:pt idx="1">
                    <c:v>using a condom correctly and consistently</c:v>
                  </c:pt>
                  <c:pt idx="2">
                    <c:v>mosquito bites</c:v>
                  </c:pt>
                  <c:pt idx="3">
                    <c:v>sharing a meal with infected person</c:v>
                  </c:pt>
                  <c:pt idx="4">
                    <c:v>A healthy looking person can have HIV</c:v>
                  </c:pt>
                </c:lvl>
                <c:lvl>
                  <c:pt idx="0">
                    <c:v>Preventable by</c:v>
                  </c:pt>
                  <c:pt idx="2">
                    <c:v>Not transmissible by</c:v>
                  </c:pt>
                  <c:pt idx="4">
                    <c:v>-</c:v>
                  </c:pt>
                </c:lvl>
              </c:multiLvlStrCache>
            </c:multiLvlStrRef>
          </c:cat>
          <c:val>
            <c:numRef>
              <c:f>Vulnerability!$C$85:$C$89</c:f>
              <c:numCache>
                <c:formatCode>General</c:formatCode>
                <c:ptCount val="5"/>
                <c:pt idx="0">
                  <c:v>85.7</c:v>
                </c:pt>
                <c:pt idx="1">
                  <c:v>93</c:v>
                </c:pt>
                <c:pt idx="2">
                  <c:v>54.4</c:v>
                </c:pt>
                <c:pt idx="3">
                  <c:v>64.900000000000006</c:v>
                </c:pt>
                <c:pt idx="4">
                  <c:v>50.9</c:v>
                </c:pt>
              </c:numCache>
            </c:numRef>
          </c:val>
          <c:extLst>
            <c:ext xmlns:c16="http://schemas.microsoft.com/office/drawing/2014/chart" uri="{C3380CC4-5D6E-409C-BE32-E72D297353CC}">
              <c16:uniqueId val="{00000000-844A-466D-80F8-0DD21047FA8C}"/>
            </c:ext>
          </c:extLst>
        </c:ser>
        <c:dLbls>
          <c:showLegendKey val="0"/>
          <c:showVal val="0"/>
          <c:showCatName val="0"/>
          <c:showSerName val="0"/>
          <c:showPercent val="0"/>
          <c:showBubbleSize val="0"/>
        </c:dLbls>
        <c:gapWidth val="150"/>
        <c:axId val="14737408"/>
        <c:axId val="14738944"/>
      </c:barChart>
      <c:catAx>
        <c:axId val="14737408"/>
        <c:scaling>
          <c:orientation val="minMax"/>
        </c:scaling>
        <c:delete val="0"/>
        <c:axPos val="b"/>
        <c:numFmt formatCode="General" sourceLinked="0"/>
        <c:majorTickMark val="out"/>
        <c:minorTickMark val="none"/>
        <c:tickLblPos val="nextTo"/>
        <c:crossAx val="14738944"/>
        <c:crosses val="autoZero"/>
        <c:auto val="1"/>
        <c:lblAlgn val="ctr"/>
        <c:lblOffset val="100"/>
        <c:noMultiLvlLbl val="0"/>
      </c:catAx>
      <c:valAx>
        <c:axId val="14738944"/>
        <c:scaling>
          <c:orientation val="minMax"/>
          <c:max val="100"/>
        </c:scaling>
        <c:delete val="0"/>
        <c:axPos val="l"/>
        <c:title>
          <c:tx>
            <c:rich>
              <a:bodyPr rot="0" vert="horz"/>
              <a:lstStyle/>
              <a:p>
                <a:pPr>
                  <a:defRPr/>
                </a:pPr>
                <a:r>
                  <a:rPr lang="en-US"/>
                  <a:t>%</a:t>
                </a:r>
              </a:p>
            </c:rich>
          </c:tx>
          <c:layout>
            <c:manualLayout>
              <c:xMode val="edge"/>
              <c:yMode val="edge"/>
              <c:x val="5.5555872815793057E-3"/>
              <c:y val="3.4601681691628215E-2"/>
            </c:manualLayout>
          </c:layout>
          <c:overlay val="0"/>
        </c:title>
        <c:numFmt formatCode="General" sourceLinked="1"/>
        <c:majorTickMark val="out"/>
        <c:minorTickMark val="none"/>
        <c:tickLblPos val="nextTo"/>
        <c:crossAx val="14737408"/>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81736111111111"/>
          <c:y val="4.263107638888889E-2"/>
          <c:w val="0.6645402777777778"/>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103</c:v>
                </c:pt>
                <c:pt idx="1">
                  <c:v>116</c:v>
                </c:pt>
                <c:pt idx="2">
                  <c:v>130</c:v>
                </c:pt>
                <c:pt idx="3">
                  <c:v>145</c:v>
                </c:pt>
                <c:pt idx="4">
                  <c:v>158</c:v>
                </c:pt>
                <c:pt idx="5">
                  <c:v>175</c:v>
                </c:pt>
                <c:pt idx="6">
                  <c:v>189</c:v>
                </c:pt>
                <c:pt idx="7">
                  <c:v>203</c:v>
                </c:pt>
                <c:pt idx="8">
                  <c:v>218</c:v>
                </c:pt>
                <c:pt idx="9">
                  <c:v>237</c:v>
                </c:pt>
                <c:pt idx="10">
                  <c:v>253</c:v>
                </c:pt>
                <c:pt idx="11">
                  <c:v>280</c:v>
                </c:pt>
                <c:pt idx="12">
                  <c:v>314</c:v>
                </c:pt>
                <c:pt idx="13">
                  <c:v>357</c:v>
                </c:pt>
                <c:pt idx="14">
                  <c:v>404</c:v>
                </c:pt>
                <c:pt idx="15">
                  <c:v>458</c:v>
                </c:pt>
                <c:pt idx="16">
                  <c:v>508</c:v>
                </c:pt>
                <c:pt idx="17">
                  <c:v>560</c:v>
                </c:pt>
                <c:pt idx="18">
                  <c:v>617</c:v>
                </c:pt>
                <c:pt idx="19">
                  <c:v>696</c:v>
                </c:pt>
                <c:pt idx="20">
                  <c:v>766</c:v>
                </c:pt>
                <c:pt idx="21">
                  <c:v>844</c:v>
                </c:pt>
                <c:pt idx="22">
                  <c:v>947</c:v>
                </c:pt>
                <c:pt idx="23">
                  <c:v>1031</c:v>
                </c:pt>
                <c:pt idx="24">
                  <c:v>1162</c:v>
                </c:pt>
                <c:pt idx="25">
                  <c:v>1296</c:v>
                </c:pt>
                <c:pt idx="26">
                  <c:v>1442</c:v>
                </c:pt>
                <c:pt idx="27">
                  <c:v>1609</c:v>
                </c:pt>
                <c:pt idx="28">
                  <c:v>1790</c:v>
                </c:pt>
                <c:pt idx="29">
                  <c:v>2000</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16</c:v>
                </c:pt>
                <c:pt idx="1">
                  <c:v>19</c:v>
                </c:pt>
                <c:pt idx="2">
                  <c:v>23</c:v>
                </c:pt>
                <c:pt idx="3">
                  <c:v>28</c:v>
                </c:pt>
                <c:pt idx="4">
                  <c:v>33</c:v>
                </c:pt>
                <c:pt idx="5">
                  <c:v>38</c:v>
                </c:pt>
                <c:pt idx="6">
                  <c:v>44</c:v>
                </c:pt>
                <c:pt idx="7">
                  <c:v>50</c:v>
                </c:pt>
                <c:pt idx="8">
                  <c:v>57</c:v>
                </c:pt>
                <c:pt idx="9">
                  <c:v>65</c:v>
                </c:pt>
                <c:pt idx="10">
                  <c:v>73</c:v>
                </c:pt>
                <c:pt idx="11">
                  <c:v>85</c:v>
                </c:pt>
                <c:pt idx="12">
                  <c:v>100</c:v>
                </c:pt>
                <c:pt idx="13">
                  <c:v>119</c:v>
                </c:pt>
                <c:pt idx="14">
                  <c:v>139</c:v>
                </c:pt>
                <c:pt idx="15">
                  <c:v>164</c:v>
                </c:pt>
                <c:pt idx="16">
                  <c:v>194</c:v>
                </c:pt>
                <c:pt idx="17">
                  <c:v>228</c:v>
                </c:pt>
                <c:pt idx="18">
                  <c:v>270</c:v>
                </c:pt>
                <c:pt idx="19">
                  <c:v>320</c:v>
                </c:pt>
                <c:pt idx="20">
                  <c:v>369</c:v>
                </c:pt>
                <c:pt idx="21">
                  <c:v>427</c:v>
                </c:pt>
                <c:pt idx="22">
                  <c:v>489</c:v>
                </c:pt>
                <c:pt idx="23">
                  <c:v>561</c:v>
                </c:pt>
                <c:pt idx="24">
                  <c:v>637</c:v>
                </c:pt>
                <c:pt idx="25">
                  <c:v>719</c:v>
                </c:pt>
                <c:pt idx="26">
                  <c:v>807</c:v>
                </c:pt>
                <c:pt idx="27">
                  <c:v>879</c:v>
                </c:pt>
                <c:pt idx="28">
                  <c:v>966</c:v>
                </c:pt>
                <c:pt idx="29">
                  <c:v>1034</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5227520"/>
        <c:axId val="15229312"/>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1,500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C98-4A93-90F3-E45E7C649BB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52</c:v>
                </c:pt>
                <c:pt idx="1">
                  <c:v>61</c:v>
                </c:pt>
                <c:pt idx="2">
                  <c:v>70</c:v>
                </c:pt>
                <c:pt idx="3">
                  <c:v>79</c:v>
                </c:pt>
                <c:pt idx="4">
                  <c:v>89</c:v>
                </c:pt>
                <c:pt idx="5">
                  <c:v>99</c:v>
                </c:pt>
                <c:pt idx="6">
                  <c:v>108</c:v>
                </c:pt>
                <c:pt idx="7">
                  <c:v>118</c:v>
                </c:pt>
                <c:pt idx="8">
                  <c:v>129</c:v>
                </c:pt>
                <c:pt idx="9">
                  <c:v>142</c:v>
                </c:pt>
                <c:pt idx="10">
                  <c:v>156</c:v>
                </c:pt>
                <c:pt idx="11">
                  <c:v>175</c:v>
                </c:pt>
                <c:pt idx="12">
                  <c:v>196</c:v>
                </c:pt>
                <c:pt idx="13">
                  <c:v>222</c:v>
                </c:pt>
                <c:pt idx="14">
                  <c:v>251</c:v>
                </c:pt>
                <c:pt idx="15">
                  <c:v>281</c:v>
                </c:pt>
                <c:pt idx="16">
                  <c:v>314</c:v>
                </c:pt>
                <c:pt idx="17">
                  <c:v>354</c:v>
                </c:pt>
                <c:pt idx="18">
                  <c:v>397</c:v>
                </c:pt>
                <c:pt idx="19">
                  <c:v>451</c:v>
                </c:pt>
                <c:pt idx="20">
                  <c:v>510</c:v>
                </c:pt>
                <c:pt idx="21">
                  <c:v>577</c:v>
                </c:pt>
                <c:pt idx="22">
                  <c:v>652</c:v>
                </c:pt>
                <c:pt idx="23">
                  <c:v>736</c:v>
                </c:pt>
                <c:pt idx="24">
                  <c:v>829</c:v>
                </c:pt>
                <c:pt idx="25">
                  <c:v>933</c:v>
                </c:pt>
                <c:pt idx="26">
                  <c:v>1046</c:v>
                </c:pt>
                <c:pt idx="27">
                  <c:v>1171</c:v>
                </c:pt>
                <c:pt idx="28">
                  <c:v>1308</c:v>
                </c:pt>
                <c:pt idx="29">
                  <c:v>1454</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5227520"/>
        <c:axId val="15229312"/>
      </c:lineChart>
      <c:catAx>
        <c:axId val="152275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5229312"/>
        <c:crosses val="autoZero"/>
        <c:auto val="1"/>
        <c:lblAlgn val="ctr"/>
        <c:lblOffset val="100"/>
        <c:tickMarkSkip val="1"/>
        <c:noMultiLvlLbl val="0"/>
      </c:catAx>
      <c:valAx>
        <c:axId val="15229312"/>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522752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74683846337384E-2"/>
          <c:y val="0.12301489099576764"/>
          <c:w val="0.91057337151037943"/>
          <c:h val="0.5115836413305479"/>
        </c:manualLayout>
      </c:layout>
      <c:barChart>
        <c:barDir val="col"/>
        <c:grouping val="clustered"/>
        <c:varyColors val="0"/>
        <c:ser>
          <c:idx val="0"/>
          <c:order val="0"/>
          <c:tx>
            <c:strRef>
              <c:f>Vulnerability!$D$84</c:f>
              <c:strCache>
                <c:ptCount val="1"/>
                <c:pt idx="0">
                  <c:v>MSM</c:v>
                </c:pt>
              </c:strCache>
            </c:strRef>
          </c:tx>
          <c:spPr>
            <a:solidFill>
              <a:srgbClr val="F78E1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Vulnerability!$A$85:$B$89</c:f>
              <c:multiLvlStrCache>
                <c:ptCount val="5"/>
                <c:lvl>
                  <c:pt idx="0">
                    <c:v>limiting sex to one faithful and uninfected partner</c:v>
                  </c:pt>
                  <c:pt idx="1">
                    <c:v>using a condom correctly and consistently</c:v>
                  </c:pt>
                  <c:pt idx="2">
                    <c:v>mosquito bites</c:v>
                  </c:pt>
                  <c:pt idx="3">
                    <c:v>sharing a meal with infected person</c:v>
                  </c:pt>
                  <c:pt idx="4">
                    <c:v>A healthy looking person can have HIV</c:v>
                  </c:pt>
                </c:lvl>
                <c:lvl>
                  <c:pt idx="0">
                    <c:v>Preventable by</c:v>
                  </c:pt>
                  <c:pt idx="2">
                    <c:v>Not transmissible by</c:v>
                  </c:pt>
                  <c:pt idx="4">
                    <c:v>-</c:v>
                  </c:pt>
                </c:lvl>
              </c:multiLvlStrCache>
            </c:multiLvlStrRef>
          </c:cat>
          <c:val>
            <c:numRef>
              <c:f>Vulnerability!$D$85:$D$89</c:f>
              <c:numCache>
                <c:formatCode>General</c:formatCode>
                <c:ptCount val="5"/>
                <c:pt idx="0">
                  <c:v>88.8</c:v>
                </c:pt>
                <c:pt idx="1">
                  <c:v>95.1</c:v>
                </c:pt>
                <c:pt idx="2">
                  <c:v>37.6</c:v>
                </c:pt>
                <c:pt idx="3">
                  <c:v>34.700000000000003</c:v>
                </c:pt>
                <c:pt idx="4">
                  <c:v>23.8</c:v>
                </c:pt>
              </c:numCache>
            </c:numRef>
          </c:val>
          <c:extLst>
            <c:ext xmlns:c16="http://schemas.microsoft.com/office/drawing/2014/chart" uri="{C3380CC4-5D6E-409C-BE32-E72D297353CC}">
              <c16:uniqueId val="{00000000-B4B8-4D1A-AB9A-18690DF6917D}"/>
            </c:ext>
          </c:extLst>
        </c:ser>
        <c:dLbls>
          <c:showLegendKey val="0"/>
          <c:showVal val="0"/>
          <c:showCatName val="0"/>
          <c:showSerName val="0"/>
          <c:showPercent val="0"/>
          <c:showBubbleSize val="0"/>
        </c:dLbls>
        <c:gapWidth val="150"/>
        <c:axId val="14892416"/>
        <c:axId val="14902400"/>
      </c:barChart>
      <c:catAx>
        <c:axId val="14892416"/>
        <c:scaling>
          <c:orientation val="minMax"/>
        </c:scaling>
        <c:delete val="0"/>
        <c:axPos val="b"/>
        <c:numFmt formatCode="General" sourceLinked="0"/>
        <c:majorTickMark val="out"/>
        <c:minorTickMark val="none"/>
        <c:tickLblPos val="nextTo"/>
        <c:crossAx val="14902400"/>
        <c:crosses val="autoZero"/>
        <c:auto val="1"/>
        <c:lblAlgn val="ctr"/>
        <c:lblOffset val="100"/>
        <c:noMultiLvlLbl val="0"/>
      </c:catAx>
      <c:valAx>
        <c:axId val="14902400"/>
        <c:scaling>
          <c:orientation val="minMax"/>
          <c:max val="100"/>
        </c:scaling>
        <c:delete val="0"/>
        <c:axPos val="l"/>
        <c:title>
          <c:tx>
            <c:rich>
              <a:bodyPr rot="0" vert="horz"/>
              <a:lstStyle/>
              <a:p>
                <a:pPr>
                  <a:defRPr/>
                </a:pPr>
                <a:r>
                  <a:rPr lang="en-US"/>
                  <a:t>%</a:t>
                </a:r>
              </a:p>
            </c:rich>
          </c:tx>
          <c:layout>
            <c:manualLayout>
              <c:xMode val="edge"/>
              <c:yMode val="edge"/>
              <c:x val="8.3333333333333367E-3"/>
              <c:y val="9.7987751531058709E-3"/>
            </c:manualLayout>
          </c:layout>
          <c:overlay val="0"/>
        </c:title>
        <c:numFmt formatCode="General" sourceLinked="1"/>
        <c:majorTickMark val="out"/>
        <c:minorTickMark val="none"/>
        <c:tickLblPos val="nextTo"/>
        <c:crossAx val="14892416"/>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03039093797483E-2"/>
          <c:y val="4.4513888888888888E-2"/>
          <c:w val="0.75340459087350919"/>
          <c:h val="0.765625"/>
        </c:manualLayout>
      </c:layout>
      <c:barChart>
        <c:barDir val="col"/>
        <c:grouping val="clustered"/>
        <c:varyColors val="0"/>
        <c:ser>
          <c:idx val="0"/>
          <c:order val="0"/>
          <c:tx>
            <c:strRef>
              <c:f>'Compreh K ypp'!$C$2</c:f>
              <c:strCache>
                <c:ptCount val="1"/>
                <c:pt idx="0">
                  <c:v>Male</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'Compreh K ypp'!$A$3:$B$9</c:f>
              <c:multiLvlStrCache>
                <c:ptCount val="7"/>
                <c:lvl>
                  <c:pt idx="0">
                    <c:v> 15-19 yr</c:v>
                  </c:pt>
                  <c:pt idx="1">
                    <c:v> 20-24 yr</c:v>
                  </c:pt>
                  <c:pt idx="2">
                    <c:v>25-29 yr</c:v>
                  </c:pt>
                  <c:pt idx="3">
                    <c:v>30-39 yr</c:v>
                  </c:pt>
                  <c:pt idx="4">
                    <c:v>40-49 yr</c:v>
                  </c:pt>
                  <c:pt idx="5">
                    <c:v>Urban </c:v>
                  </c:pt>
                  <c:pt idx="6">
                    <c:v>Rural </c:v>
                  </c:pt>
                </c:lvl>
                <c:lvl>
                  <c:pt idx="0">
                    <c:v>Age group</c:v>
                  </c:pt>
                  <c:pt idx="5">
                    <c:v>Residence</c:v>
                  </c:pt>
                </c:lvl>
              </c:multiLvlStrCache>
            </c:multiLvlStrRef>
          </c:cat>
          <c:val>
            <c:numRef>
              <c:f>'Compreh K ypp'!$C$3:$C$9</c:f>
              <c:numCache>
                <c:formatCode>General</c:formatCode>
                <c:ptCount val="7"/>
                <c:pt idx="0">
                  <c:v>14.7</c:v>
                </c:pt>
                <c:pt idx="1">
                  <c:v>27.4</c:v>
                </c:pt>
                <c:pt idx="2">
                  <c:v>23.7</c:v>
                </c:pt>
                <c:pt idx="3">
                  <c:v>21.7</c:v>
                </c:pt>
                <c:pt idx="4">
                  <c:v>16.399999999999999</c:v>
                </c:pt>
                <c:pt idx="5">
                  <c:v>33.5</c:v>
                </c:pt>
                <c:pt idx="6">
                  <c:v>14.7</c:v>
                </c:pt>
              </c:numCache>
            </c:numRef>
          </c:val>
          <c:extLst>
            <c:ext xmlns:c16="http://schemas.microsoft.com/office/drawing/2014/chart" uri="{C3380CC4-5D6E-409C-BE32-E72D297353CC}">
              <c16:uniqueId val="{00000000-0FB6-49D9-92DE-D050EB57D64A}"/>
            </c:ext>
          </c:extLst>
        </c:ser>
        <c:ser>
          <c:idx val="1"/>
          <c:order val="1"/>
          <c:tx>
            <c:strRef>
              <c:f>'Compreh K ypp'!$D$2</c:f>
              <c:strCache>
                <c:ptCount val="1"/>
                <c:pt idx="0">
                  <c:v>Female</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'Compreh K ypp'!$A$3:$B$9</c:f>
              <c:multiLvlStrCache>
                <c:ptCount val="7"/>
                <c:lvl>
                  <c:pt idx="0">
                    <c:v> 15-19 yr</c:v>
                  </c:pt>
                  <c:pt idx="1">
                    <c:v> 20-24 yr</c:v>
                  </c:pt>
                  <c:pt idx="2">
                    <c:v>25-29 yr</c:v>
                  </c:pt>
                  <c:pt idx="3">
                    <c:v>30-39 yr</c:v>
                  </c:pt>
                  <c:pt idx="4">
                    <c:v>40-49 yr</c:v>
                  </c:pt>
                  <c:pt idx="5">
                    <c:v>Urban </c:v>
                  </c:pt>
                  <c:pt idx="6">
                    <c:v>Rural </c:v>
                  </c:pt>
                </c:lvl>
                <c:lvl>
                  <c:pt idx="0">
                    <c:v>Age group</c:v>
                  </c:pt>
                  <c:pt idx="5">
                    <c:v>Residence</c:v>
                  </c:pt>
                </c:lvl>
              </c:multiLvlStrCache>
            </c:multiLvlStrRef>
          </c:cat>
          <c:val>
            <c:numRef>
              <c:f>'Compreh K ypp'!$D$3:$D$9</c:f>
              <c:numCache>
                <c:formatCode>General</c:formatCode>
                <c:ptCount val="7"/>
                <c:pt idx="0">
                  <c:v>11.2</c:v>
                </c:pt>
                <c:pt idx="1">
                  <c:v>13.5</c:v>
                </c:pt>
                <c:pt idx="2">
                  <c:v>11.5</c:v>
                </c:pt>
                <c:pt idx="3">
                  <c:v>10.8</c:v>
                </c:pt>
                <c:pt idx="4">
                  <c:v>6.2</c:v>
                </c:pt>
                <c:pt idx="5">
                  <c:v>14</c:v>
                </c:pt>
                <c:pt idx="6">
                  <c:v>11.6</c:v>
                </c:pt>
              </c:numCache>
            </c:numRef>
          </c:val>
          <c:extLst>
            <c:ext xmlns:c16="http://schemas.microsoft.com/office/drawing/2014/chart" uri="{C3380CC4-5D6E-409C-BE32-E72D297353CC}">
              <c16:uniqueId val="{00000001-0FB6-49D9-92DE-D050EB57D64A}"/>
            </c:ext>
          </c:extLst>
        </c:ser>
        <c:dLbls>
          <c:showLegendKey val="0"/>
          <c:showVal val="0"/>
          <c:showCatName val="0"/>
          <c:showSerName val="0"/>
          <c:showPercent val="0"/>
          <c:showBubbleSize val="0"/>
        </c:dLbls>
        <c:gapWidth val="150"/>
        <c:axId val="135639040"/>
        <c:axId val="135640576"/>
      </c:barChart>
      <c:catAx>
        <c:axId val="135639040"/>
        <c:scaling>
          <c:orientation val="minMax"/>
        </c:scaling>
        <c:delete val="0"/>
        <c:axPos val="b"/>
        <c:numFmt formatCode="General" sourceLinked="1"/>
        <c:majorTickMark val="out"/>
        <c:minorTickMark val="none"/>
        <c:tickLblPos val="nextTo"/>
        <c:crossAx val="135640576"/>
        <c:crosses val="autoZero"/>
        <c:auto val="1"/>
        <c:lblAlgn val="ctr"/>
        <c:lblOffset val="100"/>
        <c:noMultiLvlLbl val="0"/>
      </c:catAx>
      <c:valAx>
        <c:axId val="135640576"/>
        <c:scaling>
          <c:orientation val="minMax"/>
          <c:max val="100"/>
          <c:min val="0"/>
        </c:scaling>
        <c:delete val="0"/>
        <c:axPos val="l"/>
        <c:majorGridlines>
          <c:spPr>
            <a:ln w="3175">
              <a:solidFill>
                <a:sysClr val="window" lastClr="FFFFFF">
                  <a:lumMod val="85000"/>
                </a:sysClr>
              </a:solidFill>
              <a:prstDash val="sysDash"/>
            </a:ln>
          </c:spPr>
        </c:majorGridlines>
        <c:title>
          <c:tx>
            <c:rich>
              <a:bodyPr rot="0" vert="horz"/>
              <a:lstStyle/>
              <a:p>
                <a:pPr>
                  <a:defRPr/>
                </a:pPr>
                <a:r>
                  <a:rPr lang="en-US"/>
                  <a:t>%</a:t>
                </a:r>
              </a:p>
            </c:rich>
          </c:tx>
          <c:layout>
            <c:manualLayout>
              <c:xMode val="edge"/>
              <c:yMode val="edge"/>
              <c:x val="4.9937836717778696E-4"/>
              <c:y val="2.4195920822397202E-2"/>
            </c:manualLayout>
          </c:layout>
          <c:overlay val="0"/>
        </c:title>
        <c:numFmt formatCode="General" sourceLinked="1"/>
        <c:majorTickMark val="out"/>
        <c:minorTickMark val="none"/>
        <c:tickLblPos val="nextTo"/>
        <c:crossAx val="135639040"/>
        <c:crosses val="autoZero"/>
        <c:crossBetween val="between"/>
        <c:majorUnit val="20"/>
      </c:valAx>
    </c:plotArea>
    <c:legend>
      <c:legendPos val="r"/>
      <c:layout>
        <c:manualLayout>
          <c:xMode val="edge"/>
          <c:yMode val="edge"/>
          <c:x val="0.84654780732790458"/>
          <c:y val="0.3539304461942257"/>
          <c:w val="0.14525504635475486"/>
          <c:h val="0.240751585739282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29279321468909"/>
          <c:y val="0.13982456140350877"/>
          <c:w val="0.58472933205692479"/>
          <c:h val="0.77073099415204671"/>
        </c:manualLayout>
      </c:layout>
      <c:barChart>
        <c:barDir val="col"/>
        <c:grouping val="stacked"/>
        <c:varyColors val="0"/>
        <c:ser>
          <c:idx val="0"/>
          <c:order val="0"/>
          <c:tx>
            <c:strRef>
              <c:f>Funding!$E$6</c:f>
              <c:strCache>
                <c:ptCount val="1"/>
                <c:pt idx="0">
                  <c:v>Domestic </c:v>
                </c:pt>
              </c:strCache>
            </c:strRef>
          </c:tx>
          <c:spPr>
            <a:solidFill>
              <a:srgbClr val="88C540"/>
            </a:solidFill>
          </c:spPr>
          <c:invertIfNegative val="0"/>
          <c:cat>
            <c:numRef>
              <c:f>Funding!$F$5:$G$5</c:f>
              <c:numCache>
                <c:formatCode>@</c:formatCode>
                <c:ptCount val="2"/>
                <c:pt idx="0">
                  <c:v>2008</c:v>
                </c:pt>
                <c:pt idx="1">
                  <c:v>2009</c:v>
                </c:pt>
              </c:numCache>
            </c:numRef>
          </c:cat>
          <c:val>
            <c:numRef>
              <c:f>Funding!$F$6:$G$6</c:f>
              <c:numCache>
                <c:formatCode>#,##0</c:formatCode>
                <c:ptCount val="2"/>
                <c:pt idx="1">
                  <c:v>21000</c:v>
                </c:pt>
              </c:numCache>
            </c:numRef>
          </c:val>
          <c:extLst>
            <c:ext xmlns:c16="http://schemas.microsoft.com/office/drawing/2014/chart" uri="{C3380CC4-5D6E-409C-BE32-E72D297353CC}">
              <c16:uniqueId val="{00000000-7771-43D4-9216-346DEE808C56}"/>
            </c:ext>
          </c:extLst>
        </c:ser>
        <c:ser>
          <c:idx val="1"/>
          <c:order val="1"/>
          <c:tx>
            <c:strRef>
              <c:f>Funding!$E$7</c:f>
              <c:strCache>
                <c:ptCount val="1"/>
                <c:pt idx="0">
                  <c:v>Global fund </c:v>
                </c:pt>
              </c:strCache>
            </c:strRef>
          </c:tx>
          <c:spPr>
            <a:solidFill>
              <a:srgbClr val="E31837"/>
            </a:solidFill>
          </c:spPr>
          <c:invertIfNegative val="0"/>
          <c:dLbls>
            <c:numFmt formatCode="&quot;$&quot;#,##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Funding!$F$5:$G$5</c:f>
              <c:numCache>
                <c:formatCode>@</c:formatCode>
                <c:ptCount val="2"/>
                <c:pt idx="0">
                  <c:v>2008</c:v>
                </c:pt>
                <c:pt idx="1">
                  <c:v>2009</c:v>
                </c:pt>
              </c:numCache>
            </c:numRef>
          </c:cat>
          <c:val>
            <c:numRef>
              <c:f>Funding!$F$7:$G$7</c:f>
              <c:numCache>
                <c:formatCode>#,##0</c:formatCode>
                <c:ptCount val="2"/>
                <c:pt idx="0">
                  <c:v>1605638</c:v>
                </c:pt>
                <c:pt idx="1">
                  <c:v>1743620</c:v>
                </c:pt>
              </c:numCache>
            </c:numRef>
          </c:val>
          <c:extLst>
            <c:ext xmlns:c16="http://schemas.microsoft.com/office/drawing/2014/chart" uri="{C3380CC4-5D6E-409C-BE32-E72D297353CC}">
              <c16:uniqueId val="{00000001-7771-43D4-9216-346DEE808C56}"/>
            </c:ext>
          </c:extLst>
        </c:ser>
        <c:ser>
          <c:idx val="2"/>
          <c:order val="2"/>
          <c:tx>
            <c:strRef>
              <c:f>Funding!$E$8</c:f>
              <c:strCache>
                <c:ptCount val="1"/>
                <c:pt idx="0">
                  <c:v>Others</c:v>
                </c:pt>
              </c:strCache>
            </c:strRef>
          </c:tx>
          <c:spPr>
            <a:solidFill>
              <a:srgbClr val="F78E1E"/>
            </a:solidFill>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Funding!$F$5:$G$5</c:f>
              <c:numCache>
                <c:formatCode>@</c:formatCode>
                <c:ptCount val="2"/>
                <c:pt idx="0">
                  <c:v>2008</c:v>
                </c:pt>
                <c:pt idx="1">
                  <c:v>2009</c:v>
                </c:pt>
              </c:numCache>
            </c:numRef>
          </c:cat>
          <c:val>
            <c:numRef>
              <c:f>Funding!$F$8:$G$8</c:f>
              <c:numCache>
                <c:formatCode>#,##0</c:formatCode>
                <c:ptCount val="2"/>
                <c:pt idx="0">
                  <c:v>221335</c:v>
                </c:pt>
                <c:pt idx="1">
                  <c:v>38394</c:v>
                </c:pt>
              </c:numCache>
            </c:numRef>
          </c:val>
          <c:extLst>
            <c:ext xmlns:c16="http://schemas.microsoft.com/office/drawing/2014/chart" uri="{C3380CC4-5D6E-409C-BE32-E72D297353CC}">
              <c16:uniqueId val="{00000002-7771-43D4-9216-346DEE808C56}"/>
            </c:ext>
          </c:extLst>
        </c:ser>
        <c:dLbls>
          <c:showLegendKey val="0"/>
          <c:showVal val="0"/>
          <c:showCatName val="0"/>
          <c:showSerName val="0"/>
          <c:showPercent val="0"/>
          <c:showBubbleSize val="0"/>
        </c:dLbls>
        <c:gapWidth val="97"/>
        <c:overlap val="100"/>
        <c:axId val="135444352"/>
        <c:axId val="135560192"/>
      </c:barChart>
      <c:catAx>
        <c:axId val="135444352"/>
        <c:scaling>
          <c:orientation val="minMax"/>
        </c:scaling>
        <c:delete val="0"/>
        <c:axPos val="b"/>
        <c:numFmt formatCode="@" sourceLinked="1"/>
        <c:majorTickMark val="out"/>
        <c:minorTickMark val="none"/>
        <c:tickLblPos val="nextTo"/>
        <c:crossAx val="135560192"/>
        <c:crosses val="autoZero"/>
        <c:auto val="1"/>
        <c:lblAlgn val="ctr"/>
        <c:lblOffset val="100"/>
        <c:noMultiLvlLbl val="0"/>
      </c:catAx>
      <c:valAx>
        <c:axId val="135560192"/>
        <c:scaling>
          <c:orientation val="minMax"/>
          <c:max val="2000000"/>
          <c:min val="0"/>
        </c:scaling>
        <c:delete val="0"/>
        <c:axPos val="l"/>
        <c:title>
          <c:tx>
            <c:rich>
              <a:bodyPr rot="-5400000" vert="horz"/>
              <a:lstStyle/>
              <a:p>
                <a:pPr>
                  <a:defRPr/>
                </a:pPr>
                <a:r>
                  <a:rPr lang="en-US" dirty="0"/>
                  <a:t>US$</a:t>
                </a:r>
              </a:p>
            </c:rich>
          </c:tx>
          <c:layout>
            <c:manualLayout>
              <c:xMode val="edge"/>
              <c:yMode val="edge"/>
              <c:x val="1.2527535566907905E-2"/>
              <c:y val="0.11909725100151955"/>
            </c:manualLayout>
          </c:layout>
          <c:overlay val="0"/>
        </c:title>
        <c:numFmt formatCode="#,##0" sourceLinked="1"/>
        <c:majorTickMark val="out"/>
        <c:minorTickMark val="none"/>
        <c:tickLblPos val="nextTo"/>
        <c:crossAx val="135444352"/>
        <c:crosses val="autoZero"/>
        <c:crossBetween val="between"/>
        <c:majorUnit val="400000"/>
      </c:valAx>
    </c:plotArea>
    <c:legend>
      <c:legendPos val="r"/>
      <c:layout>
        <c:manualLayout>
          <c:xMode val="edge"/>
          <c:yMode val="edge"/>
          <c:x val="0.72654171296072656"/>
          <c:y val="0.35080818022747157"/>
          <c:w val="0.26118834838896671"/>
          <c:h val="0.4326428988043161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2"/>
          <c:order val="1"/>
          <c:tx>
            <c:strRef>
              <c:f>'Timor Leste'!$C$3</c:f>
              <c:strCache>
                <c:ptCount val="1"/>
                <c:pt idx="0">
                  <c:v>International funding</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BE0-4AFE-874A-70C4C831AA40}"/>
                </c:ext>
              </c:extLst>
            </c:dLbl>
            <c:dLbl>
              <c:idx val="1"/>
              <c:numFmt formatCode="&quot;$&quot;#,##0.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B6C-47C9-96F8-878C4092564A}"/>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'Timor Leste'!$A$4:$A$5</c:f>
              <c:numCache>
                <c:formatCode>General</c:formatCode>
                <c:ptCount val="2"/>
                <c:pt idx="0">
                  <c:v>2008</c:v>
                </c:pt>
                <c:pt idx="1">
                  <c:v>2009</c:v>
                </c:pt>
              </c:numCache>
            </c:numRef>
          </c:cat>
          <c:val>
            <c:numRef>
              <c:f>'Timor Leste'!$C$4:$C$5</c:f>
              <c:numCache>
                <c:formatCode>_(* #,##0_);_(* \(#,##0\);_(* "-"??_);_(@_)</c:formatCode>
                <c:ptCount val="2"/>
                <c:pt idx="0">
                  <c:v>1826972.7509999999</c:v>
                </c:pt>
                <c:pt idx="1">
                  <c:v>1782013.71</c:v>
                </c:pt>
              </c:numCache>
            </c:numRef>
          </c:val>
          <c:extLst>
            <c:ext xmlns:c16="http://schemas.microsoft.com/office/drawing/2014/chart" uri="{C3380CC4-5D6E-409C-BE32-E72D297353CC}">
              <c16:uniqueId val="{00000002-0BE0-4AFE-874A-70C4C831AA40}"/>
            </c:ext>
          </c:extLst>
        </c:ser>
        <c:ser>
          <c:idx val="1"/>
          <c:order val="2"/>
          <c:tx>
            <c:strRef>
              <c:f>'Timor Leste'!$D$3</c:f>
              <c:strCache>
                <c:ptCount val="1"/>
                <c:pt idx="0">
                  <c:v>Domestic funding</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BE0-4AFE-874A-70C4C831AA40}"/>
                </c:ext>
              </c:extLst>
            </c:dLbl>
            <c:dLbl>
              <c:idx val="1"/>
              <c:layout>
                <c:manualLayout>
                  <c:x val="0.111111111111111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E0-4AFE-874A-70C4C831AA40}"/>
                </c:ext>
              </c:extLst>
            </c:dLbl>
            <c:numFmt formatCode="&quot;$&quot;#,##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'Timor Leste'!$A$4:$A$5</c:f>
              <c:numCache>
                <c:formatCode>General</c:formatCode>
                <c:ptCount val="2"/>
                <c:pt idx="0">
                  <c:v>2008</c:v>
                </c:pt>
                <c:pt idx="1">
                  <c:v>2009</c:v>
                </c:pt>
              </c:numCache>
            </c:numRef>
          </c:cat>
          <c:val>
            <c:numRef>
              <c:f>'Timor Leste'!$D$4:$D$5</c:f>
              <c:numCache>
                <c:formatCode>_(* #,##0_);_(* \(#,##0\);_(* "-"??_);_(@_)</c:formatCode>
                <c:ptCount val="2"/>
                <c:pt idx="0">
                  <c:v>0</c:v>
                </c:pt>
                <c:pt idx="1">
                  <c:v>21000</c:v>
                </c:pt>
              </c:numCache>
            </c:numRef>
          </c:val>
          <c:extLst>
            <c:ext xmlns:c16="http://schemas.microsoft.com/office/drawing/2014/chart" uri="{C3380CC4-5D6E-409C-BE32-E72D297353CC}">
              <c16:uniqueId val="{00000005-0BE0-4AFE-874A-70C4C831AA40}"/>
            </c:ext>
          </c:extLst>
        </c:ser>
        <c:dLbls>
          <c:showLegendKey val="0"/>
          <c:showVal val="0"/>
          <c:showCatName val="0"/>
          <c:showSerName val="0"/>
          <c:showPercent val="0"/>
          <c:showBubbleSize val="0"/>
        </c:dLbls>
        <c:gapWidth val="150"/>
        <c:overlap val="100"/>
        <c:axId val="136142848"/>
        <c:axId val="136144384"/>
      </c:barChart>
      <c:lineChart>
        <c:grouping val="standard"/>
        <c:varyColors val="0"/>
        <c:ser>
          <c:idx val="0"/>
          <c:order val="0"/>
          <c:tx>
            <c:strRef>
              <c:f>'Timor Leste'!$B$3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0BE0-4AFE-874A-70C4C831AA40}"/>
                </c:ext>
              </c:extLst>
            </c:dLbl>
            <c:numFmt formatCode="&quot;$&quot;#,##0.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'Timor Leste'!$A$4:$A$5</c:f>
              <c:numCache>
                <c:formatCode>General</c:formatCode>
                <c:ptCount val="2"/>
                <c:pt idx="0">
                  <c:v>2008</c:v>
                </c:pt>
                <c:pt idx="1">
                  <c:v>2009</c:v>
                </c:pt>
              </c:numCache>
            </c:numRef>
          </c:cat>
          <c:val>
            <c:numRef>
              <c:f>'Timor Leste'!$B$4:$B$5</c:f>
              <c:numCache>
                <c:formatCode>_(* #,##0_);_(* \(#,##0\);_(* "-"??_);_(@_)</c:formatCode>
                <c:ptCount val="2"/>
                <c:pt idx="0">
                  <c:v>1826972.75</c:v>
                </c:pt>
                <c:pt idx="1">
                  <c:v>1803013.75</c:v>
                </c:pt>
              </c:numCache>
            </c:numRef>
          </c:val>
          <c:smooth val="1"/>
          <c:extLst>
            <c:ext xmlns:c16="http://schemas.microsoft.com/office/drawing/2014/chart" uri="{C3380CC4-5D6E-409C-BE32-E72D297353CC}">
              <c16:uniqueId val="{00000007-0BE0-4AFE-874A-70C4C831AA40}"/>
            </c:ext>
          </c:extLst>
        </c:ser>
        <c:dLbls>
          <c:showLegendKey val="0"/>
          <c:showVal val="0"/>
          <c:showCatName val="0"/>
          <c:showSerName val="0"/>
          <c:showPercent val="0"/>
          <c:showBubbleSize val="0"/>
        </c:dLbls>
        <c:marker val="1"/>
        <c:smooth val="0"/>
        <c:axId val="136142848"/>
        <c:axId val="136144384"/>
      </c:lineChart>
      <c:catAx>
        <c:axId val="136142848"/>
        <c:scaling>
          <c:orientation val="minMax"/>
        </c:scaling>
        <c:delete val="0"/>
        <c:axPos val="b"/>
        <c:numFmt formatCode="General" sourceLinked="1"/>
        <c:majorTickMark val="out"/>
        <c:minorTickMark val="none"/>
        <c:tickLblPos val="nextTo"/>
        <c:crossAx val="136144384"/>
        <c:crosses val="autoZero"/>
        <c:auto val="1"/>
        <c:lblAlgn val="ctr"/>
        <c:lblOffset val="100"/>
        <c:noMultiLvlLbl val="0"/>
      </c:catAx>
      <c:valAx>
        <c:axId val="136144384"/>
        <c:scaling>
          <c:orientation val="minMax"/>
          <c:min val="0"/>
        </c:scaling>
        <c:delete val="0"/>
        <c:axPos val="l"/>
        <c:majorGridlines>
          <c:spPr>
            <a:ln>
              <a:solidFill>
                <a:schemeClr val="tx2">
                  <a:lumMod val="20000"/>
                  <a:lumOff val="80000"/>
                </a:schemeClr>
              </a:solidFill>
              <a:prstDash val="sysDash"/>
            </a:ln>
          </c:spPr>
        </c:majorGridlines>
        <c:numFmt formatCode="#,##0.0" sourceLinked="0"/>
        <c:majorTickMark val="out"/>
        <c:minorTickMark val="none"/>
        <c:tickLblPos val="nextTo"/>
        <c:crossAx val="136142848"/>
        <c:crosses val="autoZero"/>
        <c:crossBetween val="between"/>
        <c:majorUnit val="5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90202232296720486"/>
          <c:h val="9.8968304285131231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97719139100185E-2"/>
          <c:y val="3.6839080459770114E-2"/>
          <c:w val="0.54908423087179992"/>
          <c:h val="0.87674246538148248"/>
        </c:manualLayout>
      </c:layout>
      <c:barChart>
        <c:barDir val="col"/>
        <c:grouping val="percentStacked"/>
        <c:varyColors val="0"/>
        <c:ser>
          <c:idx val="0"/>
          <c:order val="0"/>
          <c:tx>
            <c:strRef>
              <c:f>'AIDS spending by category'!$B$6</c:f>
              <c:strCache>
                <c:ptCount val="1"/>
                <c:pt idx="0">
                  <c:v>Prevention</c:v>
                </c:pt>
              </c:strCache>
            </c:strRef>
          </c:tx>
          <c:spPr>
            <a:solidFill>
              <a:srgbClr val="88C540"/>
            </a:solidFill>
          </c:spPr>
          <c:invertIfNegative val="0"/>
          <c:dLbls>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category'!$C$3:$D$3</c:f>
              <c:strCache>
                <c:ptCount val="2"/>
                <c:pt idx="0">
                  <c:v>2008</c:v>
                </c:pt>
                <c:pt idx="1">
                  <c:v>2009</c:v>
                </c:pt>
              </c:strCache>
            </c:strRef>
          </c:cat>
          <c:val>
            <c:numRef>
              <c:f>'AIDS spending by category'!$C$6:$D$6</c:f>
              <c:numCache>
                <c:formatCode>General</c:formatCode>
                <c:ptCount val="2"/>
                <c:pt idx="0">
                  <c:v>570230.5</c:v>
                </c:pt>
                <c:pt idx="1">
                  <c:v>357758.9375</c:v>
                </c:pt>
              </c:numCache>
            </c:numRef>
          </c:val>
          <c:extLst>
            <c:ext xmlns:c16="http://schemas.microsoft.com/office/drawing/2014/chart" uri="{C3380CC4-5D6E-409C-BE32-E72D297353CC}">
              <c16:uniqueId val="{00000000-4D2C-4F94-BE7F-9F1940C70333}"/>
            </c:ext>
          </c:extLst>
        </c:ser>
        <c:ser>
          <c:idx val="2"/>
          <c:order val="1"/>
          <c:tx>
            <c:strRef>
              <c:f>'AIDS spending by category'!$B$5</c:f>
              <c:strCache>
                <c:ptCount val="1"/>
                <c:pt idx="0">
                  <c:v>Care and treatment</c:v>
                </c:pt>
              </c:strCache>
            </c:strRef>
          </c:tx>
          <c:spPr>
            <a:solidFill>
              <a:srgbClr val="EC008C"/>
            </a:solidFill>
          </c:spPr>
          <c:invertIfNegative val="0"/>
          <c:dLbls>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category'!$C$3:$D$3</c:f>
              <c:strCache>
                <c:ptCount val="2"/>
                <c:pt idx="0">
                  <c:v>2008</c:v>
                </c:pt>
                <c:pt idx="1">
                  <c:v>2009</c:v>
                </c:pt>
              </c:strCache>
            </c:strRef>
          </c:cat>
          <c:val>
            <c:numRef>
              <c:f>'AIDS spending by category'!$C$5:$D$5</c:f>
              <c:numCache>
                <c:formatCode>General</c:formatCode>
                <c:ptCount val="2"/>
                <c:pt idx="0">
                  <c:v>18500.5078125</c:v>
                </c:pt>
                <c:pt idx="1">
                  <c:v>61029.23046875</c:v>
                </c:pt>
              </c:numCache>
            </c:numRef>
          </c:val>
          <c:extLst>
            <c:ext xmlns:c16="http://schemas.microsoft.com/office/drawing/2014/chart" uri="{C3380CC4-5D6E-409C-BE32-E72D297353CC}">
              <c16:uniqueId val="{00000001-4D2C-4F94-BE7F-9F1940C70333}"/>
            </c:ext>
          </c:extLst>
        </c:ser>
        <c:ser>
          <c:idx val="1"/>
          <c:order val="2"/>
          <c:tx>
            <c:strRef>
              <c:f>'AIDS spending by category'!$B$7</c:f>
              <c:strCache>
                <c:ptCount val="1"/>
                <c:pt idx="0">
                  <c:v>Others</c:v>
                </c:pt>
              </c:strCache>
            </c:strRef>
          </c:tx>
          <c:spPr>
            <a:solidFill>
              <a:srgbClr val="00AEEF"/>
            </a:solidFill>
          </c:spPr>
          <c:invertIfNegative val="0"/>
          <c:dLbls>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category'!$C$3:$D$3</c:f>
              <c:strCache>
                <c:ptCount val="2"/>
                <c:pt idx="0">
                  <c:v>2008</c:v>
                </c:pt>
                <c:pt idx="1">
                  <c:v>2009</c:v>
                </c:pt>
              </c:strCache>
            </c:strRef>
          </c:cat>
          <c:val>
            <c:numRef>
              <c:f>'AIDS spending by category'!$C$7:$D$7</c:f>
              <c:numCache>
                <c:formatCode>#,##0</c:formatCode>
                <c:ptCount val="2"/>
                <c:pt idx="0">
                  <c:v>1238241.7421875</c:v>
                </c:pt>
                <c:pt idx="1">
                  <c:v>1384225.58203125</c:v>
                </c:pt>
              </c:numCache>
            </c:numRef>
          </c:val>
          <c:extLst>
            <c:ext xmlns:c16="http://schemas.microsoft.com/office/drawing/2014/chart" uri="{C3380CC4-5D6E-409C-BE32-E72D297353CC}">
              <c16:uniqueId val="{00000002-4D2C-4F94-BE7F-9F1940C70333}"/>
            </c:ext>
          </c:extLst>
        </c:ser>
        <c:dLbls>
          <c:showLegendKey val="0"/>
          <c:showVal val="0"/>
          <c:showCatName val="0"/>
          <c:showSerName val="0"/>
          <c:showPercent val="0"/>
          <c:showBubbleSize val="0"/>
        </c:dLbls>
        <c:gapWidth val="96"/>
        <c:overlap val="100"/>
        <c:axId val="130969984"/>
        <c:axId val="130971904"/>
      </c:barChart>
      <c:catAx>
        <c:axId val="130969984"/>
        <c:scaling>
          <c:orientation val="minMax"/>
        </c:scaling>
        <c:delete val="0"/>
        <c:axPos val="b"/>
        <c:numFmt formatCode="General" sourceLinked="0"/>
        <c:majorTickMark val="out"/>
        <c:minorTickMark val="none"/>
        <c:tickLblPos val="nextTo"/>
        <c:crossAx val="130971904"/>
        <c:crosses val="autoZero"/>
        <c:auto val="1"/>
        <c:lblAlgn val="ctr"/>
        <c:lblOffset val="100"/>
        <c:noMultiLvlLbl val="0"/>
      </c:catAx>
      <c:valAx>
        <c:axId val="130971904"/>
        <c:scaling>
          <c:orientation val="minMax"/>
        </c:scaling>
        <c:delete val="0"/>
        <c:axPos val="l"/>
        <c:majorGridlines>
          <c:spPr>
            <a:ln>
              <a:solidFill>
                <a:sysClr val="window" lastClr="FFFFFF">
                  <a:lumMod val="85000"/>
                  <a:alpha val="50000"/>
                </a:sysClr>
              </a:solidFill>
              <a:prstDash val="sysDot"/>
            </a:ln>
          </c:spPr>
        </c:majorGridlines>
        <c:numFmt formatCode="0%" sourceLinked="0"/>
        <c:majorTickMark val="out"/>
        <c:minorTickMark val="none"/>
        <c:tickLblPos val="nextTo"/>
        <c:crossAx val="130969984"/>
        <c:crosses val="autoZero"/>
        <c:crossBetween val="between"/>
      </c:valAx>
    </c:plotArea>
    <c:legend>
      <c:legendPos val="r"/>
      <c:layout>
        <c:manualLayout>
          <c:xMode val="edge"/>
          <c:yMode val="edge"/>
          <c:x val="0.67227285586616448"/>
          <c:y val="0.27521427278486749"/>
          <c:w val="0.26443557211188595"/>
          <c:h val="0.4840542130509547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23509561304834E-2"/>
          <c:y val="5.6502877044215624E-2"/>
          <c:w val="0.71127495781777272"/>
          <c:h val="0.63895972138098123"/>
        </c:manualLayout>
      </c:layout>
      <c:barChart>
        <c:barDir val="col"/>
        <c:grouping val="clustered"/>
        <c:varyColors val="0"/>
        <c:ser>
          <c:idx val="0"/>
          <c:order val="0"/>
          <c:tx>
            <c:strRef>
              <c:f>'testing KP'!$C$2</c:f>
              <c:strCache>
                <c:ptCount val="1"/>
                <c:pt idx="0">
                  <c:v>FSW</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 KP'!$A$3:$B$5</c:f>
              <c:multiLvlStrCache>
                <c:ptCount val="3"/>
                <c:lvl>
                  <c:pt idx="0">
                    <c:v>2008</c:v>
                  </c:pt>
                  <c:pt idx="1">
                    <c:v>2010</c:v>
                  </c:pt>
                  <c:pt idx="2">
                    <c:v>2011</c:v>
                  </c:pt>
                </c:lvl>
                <c:lvl>
                  <c:pt idx="0">
                    <c:v>Ever tested for HIV</c:v>
                  </c:pt>
                  <c:pt idx="1">
                    <c:v>Tested for HIV in the last 12 months and knew the results</c:v>
                  </c:pt>
                </c:lvl>
              </c:multiLvlStrCache>
            </c:multiLvlStrRef>
          </c:cat>
          <c:val>
            <c:numRef>
              <c:f>'testing KP'!$C$3:$C$5</c:f>
              <c:numCache>
                <c:formatCode>General</c:formatCode>
                <c:ptCount val="3"/>
                <c:pt idx="0">
                  <c:v>53</c:v>
                </c:pt>
                <c:pt idx="1">
                  <c:v>66</c:v>
                </c:pt>
              </c:numCache>
            </c:numRef>
          </c:val>
          <c:extLst>
            <c:ext xmlns:c16="http://schemas.microsoft.com/office/drawing/2014/chart" uri="{C3380CC4-5D6E-409C-BE32-E72D297353CC}">
              <c16:uniqueId val="{00000000-6E1C-4A35-9FBE-311E56597371}"/>
            </c:ext>
          </c:extLst>
        </c:ser>
        <c:ser>
          <c:idx val="1"/>
          <c:order val="1"/>
          <c:tx>
            <c:strRef>
              <c:f>'testing KP'!$D$2</c:f>
              <c:strCache>
                <c:ptCount val="1"/>
                <c:pt idx="0">
                  <c:v>MSM</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 KP'!$A$3:$B$5</c:f>
              <c:multiLvlStrCache>
                <c:ptCount val="3"/>
                <c:lvl>
                  <c:pt idx="0">
                    <c:v>2008</c:v>
                  </c:pt>
                  <c:pt idx="1">
                    <c:v>2010</c:v>
                  </c:pt>
                  <c:pt idx="2">
                    <c:v>2011</c:v>
                  </c:pt>
                </c:lvl>
                <c:lvl>
                  <c:pt idx="0">
                    <c:v>Ever tested for HIV</c:v>
                  </c:pt>
                  <c:pt idx="1">
                    <c:v>Tested for HIV in the last 12 months and knew the results</c:v>
                  </c:pt>
                </c:lvl>
              </c:multiLvlStrCache>
            </c:multiLvlStrRef>
          </c:cat>
          <c:val>
            <c:numRef>
              <c:f>'testing KP'!$D$3:$D$5</c:f>
              <c:numCache>
                <c:formatCode>General</c:formatCode>
                <c:ptCount val="3"/>
                <c:pt idx="0">
                  <c:v>26</c:v>
                </c:pt>
                <c:pt idx="2">
                  <c:v>33</c:v>
                </c:pt>
              </c:numCache>
            </c:numRef>
          </c:val>
          <c:extLst>
            <c:ext xmlns:c16="http://schemas.microsoft.com/office/drawing/2014/chart" uri="{C3380CC4-5D6E-409C-BE32-E72D297353CC}">
              <c16:uniqueId val="{00000001-6E1C-4A35-9FBE-311E56597371}"/>
            </c:ext>
          </c:extLst>
        </c:ser>
        <c:dLbls>
          <c:dLblPos val="outEnd"/>
          <c:showLegendKey val="0"/>
          <c:showVal val="1"/>
          <c:showCatName val="0"/>
          <c:showSerName val="0"/>
          <c:showPercent val="0"/>
          <c:showBubbleSize val="0"/>
        </c:dLbls>
        <c:gapWidth val="150"/>
        <c:axId val="136543232"/>
        <c:axId val="136569600"/>
      </c:barChart>
      <c:catAx>
        <c:axId val="136543232"/>
        <c:scaling>
          <c:orientation val="minMax"/>
        </c:scaling>
        <c:delete val="0"/>
        <c:axPos val="b"/>
        <c:numFmt formatCode="General" sourceLinked="0"/>
        <c:majorTickMark val="out"/>
        <c:minorTickMark val="none"/>
        <c:tickLblPos val="nextTo"/>
        <c:crossAx val="136569600"/>
        <c:crosses val="autoZero"/>
        <c:auto val="1"/>
        <c:lblAlgn val="ctr"/>
        <c:lblOffset val="100"/>
        <c:noMultiLvlLbl val="0"/>
      </c:catAx>
      <c:valAx>
        <c:axId val="136569600"/>
        <c:scaling>
          <c:orientation val="minMax"/>
          <c:max val="100"/>
        </c:scaling>
        <c:delete val="0"/>
        <c:axPos val="l"/>
        <c:title>
          <c:tx>
            <c:rich>
              <a:bodyPr rot="0" vert="horz"/>
              <a:lstStyle/>
              <a:p>
                <a:pPr>
                  <a:defRPr/>
                </a:pPr>
                <a:r>
                  <a:rPr lang="en-GB"/>
                  <a:t>%</a:t>
                </a:r>
              </a:p>
            </c:rich>
          </c:tx>
          <c:layout>
            <c:manualLayout>
              <c:xMode val="edge"/>
              <c:yMode val="edge"/>
              <c:x val="1.1418494563179603E-3"/>
              <c:y val="2.0214768826973557E-2"/>
            </c:manualLayout>
          </c:layout>
          <c:overlay val="0"/>
        </c:title>
        <c:numFmt formatCode="General" sourceLinked="1"/>
        <c:majorTickMark val="out"/>
        <c:minorTickMark val="none"/>
        <c:tickLblPos val="nextTo"/>
        <c:crossAx val="136543232"/>
        <c:crosses val="autoZero"/>
        <c:crossBetween val="between"/>
        <c:majorUnit val="10"/>
      </c:valAx>
    </c:plotArea>
    <c:legend>
      <c:legendPos val="r"/>
      <c:layout>
        <c:manualLayout>
          <c:xMode val="edge"/>
          <c:yMode val="edge"/>
          <c:x val="0.86491036276715405"/>
          <c:y val="9.8496618211185161E-2"/>
          <c:w val="7.5775884812613423E-2"/>
          <c:h val="0.3676960932768019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639277957902321"/>
        </c:manualLayout>
      </c:layout>
      <c:barChart>
        <c:barDir val="col"/>
        <c:grouping val="clustered"/>
        <c:varyColors val="0"/>
        <c:ser>
          <c:idx val="1"/>
          <c:order val="1"/>
          <c:tx>
            <c:strRef>
              <c:f>'ART scale up'!$D$2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5C0-4B02-BB33-7AD749BBEEFB}"/>
                </c:ext>
              </c:extLst>
            </c:dLbl>
            <c:dLbl>
              <c:idx val="1"/>
              <c:delete val="1"/>
              <c:extLst>
                <c:ext xmlns:c15="http://schemas.microsoft.com/office/drawing/2012/chart" uri="{CE6537A1-D6FC-4f65-9D91-7224C49458BB}"/>
                <c:ext xmlns:c16="http://schemas.microsoft.com/office/drawing/2014/chart" uri="{C3380CC4-5D6E-409C-BE32-E72D297353CC}">
                  <c16:uniqueId val="{00000001-25C0-4B02-BB33-7AD749BBEEFB}"/>
                </c:ext>
              </c:extLst>
            </c:dLbl>
            <c:dLbl>
              <c:idx val="2"/>
              <c:delete val="1"/>
              <c:extLst>
                <c:ext xmlns:c15="http://schemas.microsoft.com/office/drawing/2012/chart" uri="{CE6537A1-D6FC-4f65-9D91-7224C49458BB}"/>
                <c:ext xmlns:c16="http://schemas.microsoft.com/office/drawing/2014/chart" uri="{C3380CC4-5D6E-409C-BE32-E72D297353CC}">
                  <c16:uniqueId val="{00000002-25C0-4B02-BB33-7AD749BBEEFB}"/>
                </c:ext>
              </c:extLst>
            </c:dLbl>
            <c:dLbl>
              <c:idx val="3"/>
              <c:delete val="1"/>
              <c:extLst>
                <c:ext xmlns:c15="http://schemas.microsoft.com/office/drawing/2012/chart" uri="{CE6537A1-D6FC-4f65-9D91-7224C49458BB}"/>
                <c:ext xmlns:c16="http://schemas.microsoft.com/office/drawing/2014/chart" uri="{C3380CC4-5D6E-409C-BE32-E72D297353CC}">
                  <c16:uniqueId val="{00000003-25C0-4B02-BB33-7AD749BBEEFB}"/>
                </c:ext>
              </c:extLst>
            </c:dLbl>
            <c:dLbl>
              <c:idx val="4"/>
              <c:delete val="1"/>
              <c:extLst>
                <c:ext xmlns:c15="http://schemas.microsoft.com/office/drawing/2012/chart" uri="{CE6537A1-D6FC-4f65-9D91-7224C49458BB}"/>
                <c:ext xmlns:c16="http://schemas.microsoft.com/office/drawing/2014/chart" uri="{C3380CC4-5D6E-409C-BE32-E72D297353CC}">
                  <c16:uniqueId val="{00000004-25C0-4B02-BB33-7AD749BBEEF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scale up'!$B$8:$B$22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scale up'!$D$8:$D$22</c:f>
              <c:numCache>
                <c:formatCode>General</c:formatCode>
                <c:ptCount val="15"/>
                <c:pt idx="5" formatCode="#,##0">
                  <c:v>6</c:v>
                </c:pt>
                <c:pt idx="6" formatCode="#,##0">
                  <c:v>7</c:v>
                </c:pt>
                <c:pt idx="9" formatCode="#,##0">
                  <c:v>7</c:v>
                </c:pt>
                <c:pt idx="10" formatCode="#,##0">
                  <c:v>7</c:v>
                </c:pt>
              </c:numCache>
            </c:numRef>
          </c:val>
          <c:extLst>
            <c:ext xmlns:c16="http://schemas.microsoft.com/office/drawing/2014/chart" uri="{C3380CC4-5D6E-409C-BE32-E72D297353CC}">
              <c16:uniqueId val="{00000005-25C0-4B02-BB33-7AD749BBEEFB}"/>
            </c:ext>
          </c:extLst>
        </c:ser>
        <c:dLbls>
          <c:showLegendKey val="0"/>
          <c:showVal val="0"/>
          <c:showCatName val="0"/>
          <c:showSerName val="0"/>
          <c:showPercent val="0"/>
          <c:showBubbleSize val="0"/>
        </c:dLbls>
        <c:gapWidth val="60"/>
        <c:axId val="136593792"/>
        <c:axId val="136497408"/>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C0-4B02-BB33-7AD749BBEEF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C0-4B02-BB33-7AD749BBEEFB}"/>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'ART scale up'!$B$8:$B$22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scale up'!$C$8:$C$22</c:f>
              <c:numCache>
                <c:formatCode>#,##0</c:formatCode>
                <c:ptCount val="15"/>
                <c:pt idx="0">
                  <c:v>1</c:v>
                </c:pt>
                <c:pt idx="1">
                  <c:v>5</c:v>
                </c:pt>
                <c:pt idx="2">
                  <c:v>5</c:v>
                </c:pt>
                <c:pt idx="3">
                  <c:v>28</c:v>
                </c:pt>
                <c:pt idx="4">
                  <c:v>31</c:v>
                </c:pt>
                <c:pt idx="5">
                  <c:v>51</c:v>
                </c:pt>
                <c:pt idx="6">
                  <c:v>52</c:v>
                </c:pt>
                <c:pt idx="7">
                  <c:v>84</c:v>
                </c:pt>
                <c:pt idx="8">
                  <c:v>140</c:v>
                </c:pt>
                <c:pt idx="9">
                  <c:v>176</c:v>
                </c:pt>
                <c:pt idx="10">
                  <c:v>201</c:v>
                </c:pt>
                <c:pt idx="11">
                  <c:v>249</c:v>
                </c:pt>
                <c:pt idx="12">
                  <c:v>287</c:v>
                </c:pt>
                <c:pt idx="13">
                  <c:v>387</c:v>
                </c:pt>
                <c:pt idx="14">
                  <c:v>524</c:v>
                </c:pt>
              </c:numCache>
            </c:numRef>
          </c:val>
          <c:smooth val="0"/>
          <c:extLst>
            <c:ext xmlns:c16="http://schemas.microsoft.com/office/drawing/2014/chart" uri="{C3380CC4-5D6E-409C-BE32-E72D297353CC}">
              <c16:uniqueId val="{00000008-25C0-4B02-BB33-7AD749BBEEFB}"/>
            </c:ext>
          </c:extLst>
        </c:ser>
        <c:dLbls>
          <c:showLegendKey val="0"/>
          <c:showVal val="0"/>
          <c:showCatName val="0"/>
          <c:showSerName val="0"/>
          <c:showPercent val="0"/>
          <c:showBubbleSize val="0"/>
        </c:dLbls>
        <c:marker val="1"/>
        <c:smooth val="0"/>
        <c:axId val="136469120"/>
        <c:axId val="136495488"/>
      </c:lineChart>
      <c:catAx>
        <c:axId val="136469120"/>
        <c:scaling>
          <c:orientation val="minMax"/>
        </c:scaling>
        <c:delete val="0"/>
        <c:axPos val="b"/>
        <c:numFmt formatCode="General" sourceLinked="1"/>
        <c:majorTickMark val="out"/>
        <c:minorTickMark val="none"/>
        <c:tickLblPos val="nextTo"/>
        <c:txPr>
          <a:bodyPr rot="-2700000"/>
          <a:lstStyle/>
          <a:p>
            <a:pPr>
              <a:defRPr/>
            </a:pPr>
            <a:endParaRPr lang="en-US"/>
          </a:p>
        </c:txPr>
        <c:crossAx val="136495488"/>
        <c:crosses val="autoZero"/>
        <c:auto val="1"/>
        <c:lblAlgn val="ctr"/>
        <c:lblOffset val="100"/>
        <c:noMultiLvlLbl val="0"/>
      </c:catAx>
      <c:valAx>
        <c:axId val="13649548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36469120"/>
        <c:crosses val="autoZero"/>
        <c:crossBetween val="between"/>
      </c:valAx>
      <c:valAx>
        <c:axId val="136497408"/>
        <c:scaling>
          <c:orientation val="minMax"/>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36593792"/>
        <c:crosses val="max"/>
        <c:crossBetween val="between"/>
        <c:majorUnit val="1"/>
      </c:valAx>
      <c:catAx>
        <c:axId val="136593792"/>
        <c:scaling>
          <c:orientation val="minMax"/>
        </c:scaling>
        <c:delete val="1"/>
        <c:axPos val="b"/>
        <c:numFmt formatCode="General" sourceLinked="1"/>
        <c:majorTickMark val="out"/>
        <c:minorTickMark val="none"/>
        <c:tickLblPos val="nextTo"/>
        <c:crossAx val="136497408"/>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CD56-41AA-B195-EBC8DD02D54C}"/>
                </c:ext>
              </c:extLst>
            </c:dLbl>
            <c:dLbl>
              <c:idx val="6"/>
              <c:delete val="1"/>
              <c:extLst>
                <c:ext xmlns:c15="http://schemas.microsoft.com/office/drawing/2012/chart" uri="{CE6537A1-D6FC-4f65-9D91-7224C49458BB}"/>
                <c:ext xmlns:c16="http://schemas.microsoft.com/office/drawing/2014/chart" uri="{C3380CC4-5D6E-409C-BE32-E72D297353CC}">
                  <c16:uniqueId val="{00000001-CD56-41AA-B195-EBC8DD02D54C}"/>
                </c:ext>
              </c:extLst>
            </c:dLbl>
            <c:dLbl>
              <c:idx val="7"/>
              <c:delete val="1"/>
              <c:extLst>
                <c:ext xmlns:c15="http://schemas.microsoft.com/office/drawing/2012/chart" uri="{CE6537A1-D6FC-4f65-9D91-7224C49458BB}"/>
                <c:ext xmlns:c16="http://schemas.microsoft.com/office/drawing/2014/chart" uri="{C3380CC4-5D6E-409C-BE32-E72D297353CC}">
                  <c16:uniqueId val="{00000002-CD56-41AA-B195-EBC8DD02D54C}"/>
                </c:ext>
              </c:extLst>
            </c:dLbl>
            <c:dLbl>
              <c:idx val="8"/>
              <c:delete val="1"/>
              <c:extLst>
                <c:ext xmlns:c15="http://schemas.microsoft.com/office/drawing/2012/chart" uri="{CE6537A1-D6FC-4f65-9D91-7224C49458BB}"/>
                <c:ext xmlns:c16="http://schemas.microsoft.com/office/drawing/2014/chart" uri="{C3380CC4-5D6E-409C-BE32-E72D297353CC}">
                  <c16:uniqueId val="{00000003-CD56-41AA-B195-EBC8DD02D54C}"/>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Rounded!$E$8:$E$22</c:f>
              <c:numCache>
                <c:formatCode>General</c:formatCode>
                <c:ptCount val="15"/>
                <c:pt idx="0">
                  <c:v>0</c:v>
                </c:pt>
                <c:pt idx="1">
                  <c:v>2</c:v>
                </c:pt>
                <c:pt idx="2">
                  <c:v>1</c:v>
                </c:pt>
                <c:pt idx="3">
                  <c:v>7</c:v>
                </c:pt>
                <c:pt idx="4">
                  <c:v>7</c:v>
                </c:pt>
                <c:pt idx="5">
                  <c:v>10</c:v>
                </c:pt>
                <c:pt idx="6">
                  <c:v>9</c:v>
                </c:pt>
                <c:pt idx="7">
                  <c:v>13</c:v>
                </c:pt>
                <c:pt idx="8">
                  <c:v>19</c:v>
                </c:pt>
                <c:pt idx="9">
                  <c:v>21</c:v>
                </c:pt>
                <c:pt idx="10">
                  <c:v>22</c:v>
                </c:pt>
                <c:pt idx="11">
                  <c:v>24</c:v>
                </c:pt>
                <c:pt idx="12">
                  <c:v>25</c:v>
                </c:pt>
                <c:pt idx="13">
                  <c:v>30</c:v>
                </c:pt>
                <c:pt idx="14">
                  <c:v>36</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37228288"/>
        <c:axId val="137217920"/>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4"/>
              <c:layout>
                <c:manualLayout>
                  <c:x val="-3.6723163841807911E-2"/>
                  <c:y val="-3.9393939393939391E-2"/>
                </c:manualLayout>
              </c:layout>
              <c:spPr/>
              <c:txPr>
                <a:bodyPr/>
                <a:lstStyle/>
                <a:p>
                  <a:pPr>
                    <a:defRPr>
                      <a:solidFill>
                        <a:srgbClr val="00AEE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56-41AA-B195-EBC8DD02D54C}"/>
                </c:ext>
              </c:extLst>
            </c:dLbl>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56-41AA-B195-EBC8DD02D5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Rounded!$D$8:$D$22</c:f>
              <c:numCache>
                <c:formatCode>_-* #,##0_-;\-* #,##0_-;_-* "-"??_-;_-@_-</c:formatCode>
                <c:ptCount val="15"/>
                <c:pt idx="0">
                  <c:v>1</c:v>
                </c:pt>
                <c:pt idx="1">
                  <c:v>5</c:v>
                </c:pt>
                <c:pt idx="2">
                  <c:v>5</c:v>
                </c:pt>
                <c:pt idx="3">
                  <c:v>28</c:v>
                </c:pt>
                <c:pt idx="4">
                  <c:v>31</c:v>
                </c:pt>
                <c:pt idx="5">
                  <c:v>51</c:v>
                </c:pt>
                <c:pt idx="6">
                  <c:v>52</c:v>
                </c:pt>
                <c:pt idx="7">
                  <c:v>84</c:v>
                </c:pt>
                <c:pt idx="8">
                  <c:v>140</c:v>
                </c:pt>
                <c:pt idx="9">
                  <c:v>176</c:v>
                </c:pt>
                <c:pt idx="10">
                  <c:v>201</c:v>
                </c:pt>
                <c:pt idx="11">
                  <c:v>249</c:v>
                </c:pt>
                <c:pt idx="12">
                  <c:v>287</c:v>
                </c:pt>
                <c:pt idx="13">
                  <c:v>387</c:v>
                </c:pt>
                <c:pt idx="14">
                  <c:v>524</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37193728"/>
        <c:axId val="137216000"/>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Rounded!$F$8:$F$22</c:f>
              <c:numCache>
                <c:formatCode>General</c:formatCode>
                <c:ptCount val="15"/>
                <c:pt idx="0">
                  <c:v>0</c:v>
                </c:pt>
                <c:pt idx="1">
                  <c:v>1</c:v>
                </c:pt>
                <c:pt idx="2">
                  <c:v>1</c:v>
                </c:pt>
                <c:pt idx="3">
                  <c:v>5</c:v>
                </c:pt>
                <c:pt idx="4">
                  <c:v>5</c:v>
                </c:pt>
                <c:pt idx="5">
                  <c:v>7</c:v>
                </c:pt>
                <c:pt idx="6">
                  <c:v>7</c:v>
                </c:pt>
                <c:pt idx="7">
                  <c:v>10</c:v>
                </c:pt>
                <c:pt idx="8">
                  <c:v>14</c:v>
                </c:pt>
                <c:pt idx="9">
                  <c:v>16</c:v>
                </c:pt>
                <c:pt idx="10">
                  <c:v>17</c:v>
                </c:pt>
                <c:pt idx="11">
                  <c:v>18</c:v>
                </c:pt>
                <c:pt idx="12">
                  <c:v>18</c:v>
                </c:pt>
                <c:pt idx="13">
                  <c:v>22</c:v>
                </c:pt>
                <c:pt idx="14">
                  <c:v>26</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Rounded!$G$8:$G$22</c:f>
              <c:numCache>
                <c:formatCode>General</c:formatCode>
                <c:ptCount val="15"/>
                <c:pt idx="0">
                  <c:v>1</c:v>
                </c:pt>
                <c:pt idx="1">
                  <c:v>3</c:v>
                </c:pt>
                <c:pt idx="2">
                  <c:v>2</c:v>
                </c:pt>
                <c:pt idx="3">
                  <c:v>11</c:v>
                </c:pt>
                <c:pt idx="4">
                  <c:v>11</c:v>
                </c:pt>
                <c:pt idx="5">
                  <c:v>15</c:v>
                </c:pt>
                <c:pt idx="6">
                  <c:v>13</c:v>
                </c:pt>
                <c:pt idx="7">
                  <c:v>19</c:v>
                </c:pt>
                <c:pt idx="8">
                  <c:v>27</c:v>
                </c:pt>
                <c:pt idx="9">
                  <c:v>30</c:v>
                </c:pt>
                <c:pt idx="10">
                  <c:v>30</c:v>
                </c:pt>
                <c:pt idx="11">
                  <c:v>33</c:v>
                </c:pt>
                <c:pt idx="12">
                  <c:v>34</c:v>
                </c:pt>
                <c:pt idx="13">
                  <c:v>40</c:v>
                </c:pt>
                <c:pt idx="14">
                  <c:v>50</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37228288"/>
        <c:axId val="137217920"/>
      </c:lineChart>
      <c:catAx>
        <c:axId val="137193728"/>
        <c:scaling>
          <c:orientation val="minMax"/>
        </c:scaling>
        <c:delete val="0"/>
        <c:axPos val="b"/>
        <c:numFmt formatCode="General" sourceLinked="1"/>
        <c:majorTickMark val="out"/>
        <c:minorTickMark val="none"/>
        <c:tickLblPos val="nextTo"/>
        <c:txPr>
          <a:bodyPr rot="-2700000"/>
          <a:lstStyle/>
          <a:p>
            <a:pPr>
              <a:defRPr/>
            </a:pPr>
            <a:endParaRPr lang="en-US"/>
          </a:p>
        </c:txPr>
        <c:crossAx val="137216000"/>
        <c:crosses val="autoZero"/>
        <c:auto val="1"/>
        <c:lblAlgn val="ctr"/>
        <c:lblOffset val="100"/>
        <c:noMultiLvlLbl val="0"/>
      </c:catAx>
      <c:valAx>
        <c:axId val="13721600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37193728"/>
        <c:crosses val="autoZero"/>
        <c:crossBetween val="between"/>
      </c:valAx>
      <c:valAx>
        <c:axId val="13721792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37228288"/>
        <c:crosses val="max"/>
        <c:crossBetween val="between"/>
        <c:majorUnit val="20"/>
      </c:valAx>
      <c:catAx>
        <c:axId val="137228288"/>
        <c:scaling>
          <c:orientation val="minMax"/>
        </c:scaling>
        <c:delete val="1"/>
        <c:axPos val="b"/>
        <c:numFmt formatCode="General" sourceLinked="1"/>
        <c:majorTickMark val="out"/>
        <c:minorTickMark val="none"/>
        <c:tickLblPos val="nextTo"/>
        <c:crossAx val="137217920"/>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TLS!$B$5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F5DB-4F2B-9742-045508F36CDA}"/>
              </c:ext>
            </c:extLst>
          </c:dPt>
          <c:dLbls>
            <c:dLbl>
              <c:idx val="0"/>
              <c:tx>
                <c:rich>
                  <a:bodyPr/>
                  <a:lstStyle/>
                  <a:p>
                    <a:r>
                      <a:rPr lang="en-US"/>
                      <a:t>n/a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5DB-4F2B-9742-045508F36CD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TLS!$A$6:$A$9</c:f>
              <c:strCache>
                <c:ptCount val="4"/>
                <c:pt idx="0">
                  <c:v>Children 
0-14 yr</c:v>
                </c:pt>
                <c:pt idx="1">
                  <c:v>Male 
15+ yr</c:v>
                </c:pt>
                <c:pt idx="2">
                  <c:v>Female 
15+ yr</c:v>
                </c:pt>
                <c:pt idx="3">
                  <c:v>All ages</c:v>
                </c:pt>
              </c:strCache>
            </c:strRef>
          </c:cat>
          <c:val>
            <c:numRef>
              <c:f>TLS!$B$6:$B$9</c:f>
              <c:numCache>
                <c:formatCode>General</c:formatCode>
                <c:ptCount val="4"/>
                <c:pt idx="0" formatCode="_(* #,##0_);_(* \(#,##0\);_(* &quot;-&quot;??_);_(@_)">
                  <c:v>0</c:v>
                </c:pt>
              </c:numCache>
            </c:numRef>
          </c:val>
          <c:extLst>
            <c:ext xmlns:c16="http://schemas.microsoft.com/office/drawing/2014/chart" uri="{C3380CC4-5D6E-409C-BE32-E72D297353CC}">
              <c16:uniqueId val="{00000002-F5DB-4F2B-9742-045508F36CDA}"/>
            </c:ext>
          </c:extLst>
        </c:ser>
        <c:ser>
          <c:idx val="3"/>
          <c:order val="3"/>
          <c:tx>
            <c:strRef>
              <c:f>TLS!$E$5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TLS!$A$6:$A$9</c:f>
              <c:strCache>
                <c:ptCount val="4"/>
                <c:pt idx="0">
                  <c:v>Children 
0-14 yr</c:v>
                </c:pt>
                <c:pt idx="1">
                  <c:v>Male 
15+ yr</c:v>
                </c:pt>
                <c:pt idx="2">
                  <c:v>Female 
15+ yr</c:v>
                </c:pt>
                <c:pt idx="3">
                  <c:v>All ages</c:v>
                </c:pt>
              </c:strCache>
            </c:strRef>
          </c:cat>
          <c:val>
            <c:numRef>
              <c:f>TLS!$E$6:$E$9</c:f>
              <c:numCache>
                <c:formatCode>#,##0</c:formatCode>
                <c:ptCount val="4"/>
                <c:pt idx="1">
                  <c:v>45</c:v>
                </c:pt>
              </c:numCache>
            </c:numRef>
          </c:val>
          <c:extLst>
            <c:ext xmlns:c16="http://schemas.microsoft.com/office/drawing/2014/chart" uri="{C3380CC4-5D6E-409C-BE32-E72D297353CC}">
              <c16:uniqueId val="{00000003-F5DB-4F2B-9742-045508F36CDA}"/>
            </c:ext>
          </c:extLst>
        </c:ser>
        <c:ser>
          <c:idx val="6"/>
          <c:order val="6"/>
          <c:tx>
            <c:strRef>
              <c:f>TLS!$H$5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DB-4F2B-9742-045508F36CDA}"/>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TLS!$A$6:$A$9</c:f>
              <c:strCache>
                <c:ptCount val="4"/>
                <c:pt idx="0">
                  <c:v>Children 
0-14 yr</c:v>
                </c:pt>
                <c:pt idx="1">
                  <c:v>Male 
15+ yr</c:v>
                </c:pt>
                <c:pt idx="2">
                  <c:v>Female 
15+ yr</c:v>
                </c:pt>
                <c:pt idx="3">
                  <c:v>All ages</c:v>
                </c:pt>
              </c:strCache>
            </c:strRef>
          </c:cat>
          <c:val>
            <c:numRef>
              <c:f>TLS!$H$6:$H$9</c:f>
              <c:numCache>
                <c:formatCode>General</c:formatCode>
                <c:ptCount val="4"/>
                <c:pt idx="2" formatCode="_(* #,##0_);_(* \(#,##0\);_(* &quot;-&quot;??_);_(@_)">
                  <c:v>26</c:v>
                </c:pt>
              </c:numCache>
            </c:numRef>
          </c:val>
          <c:extLst>
            <c:ext xmlns:c16="http://schemas.microsoft.com/office/drawing/2014/chart" uri="{C3380CC4-5D6E-409C-BE32-E72D297353CC}">
              <c16:uniqueId val="{00000005-F5DB-4F2B-9742-045508F36CDA}"/>
            </c:ext>
          </c:extLst>
        </c:ser>
        <c:ser>
          <c:idx val="9"/>
          <c:order val="9"/>
          <c:tx>
            <c:strRef>
              <c:f>TLS!$K$5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TLS!$A$6:$A$9</c:f>
              <c:strCache>
                <c:ptCount val="4"/>
                <c:pt idx="0">
                  <c:v>Children 
0-14 yr</c:v>
                </c:pt>
                <c:pt idx="1">
                  <c:v>Male 
15+ yr</c:v>
                </c:pt>
                <c:pt idx="2">
                  <c:v>Female 
15+ yr</c:v>
                </c:pt>
                <c:pt idx="3">
                  <c:v>All ages</c:v>
                </c:pt>
              </c:strCache>
            </c:strRef>
          </c:cat>
          <c:val>
            <c:numRef>
              <c:f>TLS!$K$6:$K$9</c:f>
              <c:numCache>
                <c:formatCode>General</c:formatCode>
                <c:ptCount val="4"/>
                <c:pt idx="3">
                  <c:v>36</c:v>
                </c:pt>
              </c:numCache>
            </c:numRef>
          </c:val>
          <c:extLst>
            <c:ext xmlns:c16="http://schemas.microsoft.com/office/drawing/2014/chart" uri="{C3380CC4-5D6E-409C-BE32-E72D297353CC}">
              <c16:uniqueId val="{00000006-F5DB-4F2B-9742-045508F36CDA}"/>
            </c:ext>
          </c:extLst>
        </c:ser>
        <c:dLbls>
          <c:showLegendKey val="0"/>
          <c:showVal val="0"/>
          <c:showCatName val="0"/>
          <c:showSerName val="0"/>
          <c:showPercent val="0"/>
          <c:showBubbleSize val="0"/>
        </c:dLbls>
        <c:gapWidth val="150"/>
        <c:overlap val="100"/>
        <c:axId val="137670656"/>
        <c:axId val="137672192"/>
      </c:barChart>
      <c:lineChart>
        <c:grouping val="standard"/>
        <c:varyColors val="0"/>
        <c:ser>
          <c:idx val="1"/>
          <c:order val="1"/>
          <c:tx>
            <c:strRef>
              <c:f>TLS!$C$5</c:f>
              <c:strCache>
                <c:ptCount val="1"/>
                <c:pt idx="0">
                  <c:v>Lower </c:v>
                </c:pt>
              </c:strCache>
            </c:strRef>
          </c:tx>
          <c:marker>
            <c:symbol val="dash"/>
            <c:size val="9"/>
            <c:spPr>
              <a:solidFill>
                <a:schemeClr val="tx1"/>
              </a:solidFill>
              <a:ln>
                <a:noFill/>
              </a:ln>
            </c:spPr>
          </c:marker>
          <c:cat>
            <c:strRef>
              <c:f>TLS!$A$6:$A$9</c:f>
              <c:strCache>
                <c:ptCount val="4"/>
                <c:pt idx="0">
                  <c:v>Children 
0-14 yr</c:v>
                </c:pt>
                <c:pt idx="1">
                  <c:v>Male 
15+ yr</c:v>
                </c:pt>
                <c:pt idx="2">
                  <c:v>Female 
15+ yr</c:v>
                </c:pt>
                <c:pt idx="3">
                  <c:v>All ages</c:v>
                </c:pt>
              </c:strCache>
            </c:strRef>
          </c:cat>
          <c:val>
            <c:numRef>
              <c:f>TLS!$C$6:$C$9</c:f>
              <c:numCache>
                <c:formatCode>General</c:formatCode>
                <c:ptCount val="4"/>
                <c:pt idx="0" formatCode="_(* #,##0_);_(* \(#,##0\);_(* &quot;-&quot;??_);_(@_)">
                  <c:v>0</c:v>
                </c:pt>
              </c:numCache>
            </c:numRef>
          </c:val>
          <c:smooth val="0"/>
          <c:extLst>
            <c:ext xmlns:c16="http://schemas.microsoft.com/office/drawing/2014/chart" uri="{C3380CC4-5D6E-409C-BE32-E72D297353CC}">
              <c16:uniqueId val="{00000007-F5DB-4F2B-9742-045508F36CDA}"/>
            </c:ext>
          </c:extLst>
        </c:ser>
        <c:ser>
          <c:idx val="2"/>
          <c:order val="2"/>
          <c:tx>
            <c:strRef>
              <c:f>TLS!$D$5</c:f>
              <c:strCache>
                <c:ptCount val="1"/>
                <c:pt idx="0">
                  <c:v>Upper</c:v>
                </c:pt>
              </c:strCache>
            </c:strRef>
          </c:tx>
          <c:marker>
            <c:symbol val="dash"/>
            <c:size val="9"/>
            <c:spPr>
              <a:solidFill>
                <a:schemeClr val="tx1"/>
              </a:solidFill>
              <a:ln>
                <a:noFill/>
              </a:ln>
            </c:spPr>
          </c:marker>
          <c:cat>
            <c:strRef>
              <c:f>TLS!$A$6:$A$9</c:f>
              <c:strCache>
                <c:ptCount val="4"/>
                <c:pt idx="0">
                  <c:v>Children 
0-14 yr</c:v>
                </c:pt>
                <c:pt idx="1">
                  <c:v>Male 
15+ yr</c:v>
                </c:pt>
                <c:pt idx="2">
                  <c:v>Female 
15+ yr</c:v>
                </c:pt>
                <c:pt idx="3">
                  <c:v>All ages</c:v>
                </c:pt>
              </c:strCache>
            </c:strRef>
          </c:cat>
          <c:val>
            <c:numRef>
              <c:f>TLS!$D$6:$D$9</c:f>
              <c:numCache>
                <c:formatCode>General</c:formatCode>
                <c:ptCount val="4"/>
                <c:pt idx="0" formatCode="_(* #,##0_);_(* \(#,##0\);_(* &quot;-&quot;??_);_(@_)">
                  <c:v>0</c:v>
                </c:pt>
              </c:numCache>
            </c:numRef>
          </c:val>
          <c:smooth val="0"/>
          <c:extLst>
            <c:ext xmlns:c16="http://schemas.microsoft.com/office/drawing/2014/chart" uri="{C3380CC4-5D6E-409C-BE32-E72D297353CC}">
              <c16:uniqueId val="{00000008-F5DB-4F2B-9742-045508F36CDA}"/>
            </c:ext>
          </c:extLst>
        </c:ser>
        <c:ser>
          <c:idx val="4"/>
          <c:order val="4"/>
          <c:tx>
            <c:strRef>
              <c:f>TLS!$F$5</c:f>
              <c:strCache>
                <c:ptCount val="1"/>
                <c:pt idx="0">
                  <c:v>Lower </c:v>
                </c:pt>
              </c:strCache>
            </c:strRef>
          </c:tx>
          <c:marker>
            <c:symbol val="dash"/>
            <c:size val="9"/>
            <c:spPr>
              <a:solidFill>
                <a:schemeClr val="tx1"/>
              </a:solidFill>
              <a:ln>
                <a:noFill/>
              </a:ln>
            </c:spPr>
          </c:marker>
          <c:cat>
            <c:strRef>
              <c:f>TLS!$A$6:$A$9</c:f>
              <c:strCache>
                <c:ptCount val="4"/>
                <c:pt idx="0">
                  <c:v>Children 
0-14 yr</c:v>
                </c:pt>
                <c:pt idx="1">
                  <c:v>Male 
15+ yr</c:v>
                </c:pt>
                <c:pt idx="2">
                  <c:v>Female 
15+ yr</c:v>
                </c:pt>
                <c:pt idx="3">
                  <c:v>All ages</c:v>
                </c:pt>
              </c:strCache>
            </c:strRef>
          </c:cat>
          <c:val>
            <c:numRef>
              <c:f>TLS!$F$6:$F$9</c:f>
              <c:numCache>
                <c:formatCode>#,##0</c:formatCode>
                <c:ptCount val="4"/>
                <c:pt idx="1">
                  <c:v>32</c:v>
                </c:pt>
              </c:numCache>
            </c:numRef>
          </c:val>
          <c:smooth val="0"/>
          <c:extLst>
            <c:ext xmlns:c16="http://schemas.microsoft.com/office/drawing/2014/chart" uri="{C3380CC4-5D6E-409C-BE32-E72D297353CC}">
              <c16:uniqueId val="{00000009-F5DB-4F2B-9742-045508F36CDA}"/>
            </c:ext>
          </c:extLst>
        </c:ser>
        <c:ser>
          <c:idx val="5"/>
          <c:order val="5"/>
          <c:tx>
            <c:strRef>
              <c:f>TLS!$G$5</c:f>
              <c:strCache>
                <c:ptCount val="1"/>
                <c:pt idx="0">
                  <c:v>Upper</c:v>
                </c:pt>
              </c:strCache>
            </c:strRef>
          </c:tx>
          <c:marker>
            <c:symbol val="dash"/>
            <c:size val="9"/>
            <c:spPr>
              <a:solidFill>
                <a:schemeClr val="tx1"/>
              </a:solidFill>
              <a:ln>
                <a:noFill/>
              </a:ln>
            </c:spPr>
          </c:marker>
          <c:cat>
            <c:strRef>
              <c:f>TLS!$A$6:$A$9</c:f>
              <c:strCache>
                <c:ptCount val="4"/>
                <c:pt idx="0">
                  <c:v>Children 
0-14 yr</c:v>
                </c:pt>
                <c:pt idx="1">
                  <c:v>Male 
15+ yr</c:v>
                </c:pt>
                <c:pt idx="2">
                  <c:v>Female 
15+ yr</c:v>
                </c:pt>
                <c:pt idx="3">
                  <c:v>All ages</c:v>
                </c:pt>
              </c:strCache>
            </c:strRef>
          </c:cat>
          <c:val>
            <c:numRef>
              <c:f>TLS!$G$6:$G$9</c:f>
              <c:numCache>
                <c:formatCode>#,##0</c:formatCode>
                <c:ptCount val="4"/>
                <c:pt idx="1">
                  <c:v>62</c:v>
                </c:pt>
              </c:numCache>
            </c:numRef>
          </c:val>
          <c:smooth val="0"/>
          <c:extLst>
            <c:ext xmlns:c16="http://schemas.microsoft.com/office/drawing/2014/chart" uri="{C3380CC4-5D6E-409C-BE32-E72D297353CC}">
              <c16:uniqueId val="{0000000A-F5DB-4F2B-9742-045508F36CDA}"/>
            </c:ext>
          </c:extLst>
        </c:ser>
        <c:ser>
          <c:idx val="7"/>
          <c:order val="7"/>
          <c:tx>
            <c:strRef>
              <c:f>TLS!$I$5</c:f>
              <c:strCache>
                <c:ptCount val="1"/>
                <c:pt idx="0">
                  <c:v>Lower </c:v>
                </c:pt>
              </c:strCache>
            </c:strRef>
          </c:tx>
          <c:marker>
            <c:symbol val="dash"/>
            <c:size val="9"/>
            <c:spPr>
              <a:solidFill>
                <a:schemeClr val="tx1"/>
              </a:solidFill>
              <a:ln>
                <a:noFill/>
              </a:ln>
            </c:spPr>
          </c:marker>
          <c:cat>
            <c:strRef>
              <c:f>TLS!$A$6:$A$9</c:f>
              <c:strCache>
                <c:ptCount val="4"/>
                <c:pt idx="0">
                  <c:v>Children 
0-14 yr</c:v>
                </c:pt>
                <c:pt idx="1">
                  <c:v>Male 
15+ yr</c:v>
                </c:pt>
                <c:pt idx="2">
                  <c:v>Female 
15+ yr</c:v>
                </c:pt>
                <c:pt idx="3">
                  <c:v>All ages</c:v>
                </c:pt>
              </c:strCache>
            </c:strRef>
          </c:cat>
          <c:val>
            <c:numRef>
              <c:f>TLS!$I$6:$I$9</c:f>
              <c:numCache>
                <c:formatCode>General</c:formatCode>
                <c:ptCount val="4"/>
                <c:pt idx="2">
                  <c:v>18</c:v>
                </c:pt>
              </c:numCache>
            </c:numRef>
          </c:val>
          <c:smooth val="0"/>
          <c:extLst>
            <c:ext xmlns:c16="http://schemas.microsoft.com/office/drawing/2014/chart" uri="{C3380CC4-5D6E-409C-BE32-E72D297353CC}">
              <c16:uniqueId val="{0000000B-F5DB-4F2B-9742-045508F36CDA}"/>
            </c:ext>
          </c:extLst>
        </c:ser>
        <c:ser>
          <c:idx val="8"/>
          <c:order val="8"/>
          <c:tx>
            <c:strRef>
              <c:f>TLS!$J$5</c:f>
              <c:strCache>
                <c:ptCount val="1"/>
                <c:pt idx="0">
                  <c:v>Upper</c:v>
                </c:pt>
              </c:strCache>
            </c:strRef>
          </c:tx>
          <c:marker>
            <c:symbol val="dash"/>
            <c:size val="9"/>
            <c:spPr>
              <a:solidFill>
                <a:schemeClr val="tx1"/>
              </a:solidFill>
              <a:ln>
                <a:noFill/>
              </a:ln>
            </c:spPr>
          </c:marker>
          <c:cat>
            <c:strRef>
              <c:f>TLS!$A$6:$A$9</c:f>
              <c:strCache>
                <c:ptCount val="4"/>
                <c:pt idx="0">
                  <c:v>Children 
0-14 yr</c:v>
                </c:pt>
                <c:pt idx="1">
                  <c:v>Male 
15+ yr</c:v>
                </c:pt>
                <c:pt idx="2">
                  <c:v>Female 
15+ yr</c:v>
                </c:pt>
                <c:pt idx="3">
                  <c:v>All ages</c:v>
                </c:pt>
              </c:strCache>
            </c:strRef>
          </c:cat>
          <c:val>
            <c:numRef>
              <c:f>TLS!$J$6:$J$9</c:f>
              <c:numCache>
                <c:formatCode>General</c:formatCode>
                <c:ptCount val="4"/>
                <c:pt idx="2">
                  <c:v>37</c:v>
                </c:pt>
              </c:numCache>
            </c:numRef>
          </c:val>
          <c:smooth val="0"/>
          <c:extLst>
            <c:ext xmlns:c16="http://schemas.microsoft.com/office/drawing/2014/chart" uri="{C3380CC4-5D6E-409C-BE32-E72D297353CC}">
              <c16:uniqueId val="{0000000C-F5DB-4F2B-9742-045508F36CDA}"/>
            </c:ext>
          </c:extLst>
        </c:ser>
        <c:ser>
          <c:idx val="10"/>
          <c:order val="10"/>
          <c:tx>
            <c:strRef>
              <c:f>TLS!$L$5</c:f>
              <c:strCache>
                <c:ptCount val="1"/>
                <c:pt idx="0">
                  <c:v>Lower </c:v>
                </c:pt>
              </c:strCache>
            </c:strRef>
          </c:tx>
          <c:marker>
            <c:symbol val="dash"/>
            <c:size val="9"/>
            <c:spPr>
              <a:solidFill>
                <a:schemeClr val="tx1"/>
              </a:solidFill>
              <a:ln>
                <a:noFill/>
              </a:ln>
            </c:spPr>
          </c:marker>
          <c:cat>
            <c:strRef>
              <c:f>TLS!$A$6:$A$9</c:f>
              <c:strCache>
                <c:ptCount val="4"/>
                <c:pt idx="0">
                  <c:v>Children 
0-14 yr</c:v>
                </c:pt>
                <c:pt idx="1">
                  <c:v>Male 
15+ yr</c:v>
                </c:pt>
                <c:pt idx="2">
                  <c:v>Female 
15+ yr</c:v>
                </c:pt>
                <c:pt idx="3">
                  <c:v>All ages</c:v>
                </c:pt>
              </c:strCache>
            </c:strRef>
          </c:cat>
          <c:val>
            <c:numRef>
              <c:f>TLS!$L$6:$L$9</c:f>
              <c:numCache>
                <c:formatCode>General</c:formatCode>
                <c:ptCount val="4"/>
                <c:pt idx="3">
                  <c:v>26</c:v>
                </c:pt>
              </c:numCache>
            </c:numRef>
          </c:val>
          <c:smooth val="0"/>
          <c:extLst>
            <c:ext xmlns:c16="http://schemas.microsoft.com/office/drawing/2014/chart" uri="{C3380CC4-5D6E-409C-BE32-E72D297353CC}">
              <c16:uniqueId val="{0000000D-F5DB-4F2B-9742-045508F36CDA}"/>
            </c:ext>
          </c:extLst>
        </c:ser>
        <c:ser>
          <c:idx val="11"/>
          <c:order val="11"/>
          <c:tx>
            <c:strRef>
              <c:f>TLS!$M$5</c:f>
              <c:strCache>
                <c:ptCount val="1"/>
                <c:pt idx="0">
                  <c:v>Upper</c:v>
                </c:pt>
              </c:strCache>
            </c:strRef>
          </c:tx>
          <c:marker>
            <c:symbol val="dash"/>
            <c:size val="9"/>
            <c:spPr>
              <a:solidFill>
                <a:schemeClr val="tx1"/>
              </a:solidFill>
              <a:ln>
                <a:noFill/>
              </a:ln>
            </c:spPr>
          </c:marker>
          <c:cat>
            <c:strRef>
              <c:f>TLS!$A$6:$A$9</c:f>
              <c:strCache>
                <c:ptCount val="4"/>
                <c:pt idx="0">
                  <c:v>Children 
0-14 yr</c:v>
                </c:pt>
                <c:pt idx="1">
                  <c:v>Male 
15+ yr</c:v>
                </c:pt>
                <c:pt idx="2">
                  <c:v>Female 
15+ yr</c:v>
                </c:pt>
                <c:pt idx="3">
                  <c:v>All ages</c:v>
                </c:pt>
              </c:strCache>
            </c:strRef>
          </c:cat>
          <c:val>
            <c:numRef>
              <c:f>TLS!$M$6:$M$9</c:f>
              <c:numCache>
                <c:formatCode>General</c:formatCode>
                <c:ptCount val="4"/>
                <c:pt idx="3">
                  <c:v>50</c:v>
                </c:pt>
              </c:numCache>
            </c:numRef>
          </c:val>
          <c:smooth val="0"/>
          <c:extLst>
            <c:ext xmlns:c16="http://schemas.microsoft.com/office/drawing/2014/chart" uri="{C3380CC4-5D6E-409C-BE32-E72D297353CC}">
              <c16:uniqueId val="{0000000E-F5DB-4F2B-9742-045508F36CDA}"/>
            </c:ext>
          </c:extLst>
        </c:ser>
        <c:dLbls>
          <c:showLegendKey val="0"/>
          <c:showVal val="0"/>
          <c:showCatName val="0"/>
          <c:showSerName val="0"/>
          <c:showPercent val="0"/>
          <c:showBubbleSize val="0"/>
        </c:dLbls>
        <c:hiLowLines/>
        <c:marker val="1"/>
        <c:smooth val="0"/>
        <c:axId val="137670656"/>
        <c:axId val="137672192"/>
      </c:lineChart>
      <c:catAx>
        <c:axId val="137670656"/>
        <c:scaling>
          <c:orientation val="minMax"/>
        </c:scaling>
        <c:delete val="0"/>
        <c:axPos val="b"/>
        <c:numFmt formatCode="General" sourceLinked="0"/>
        <c:majorTickMark val="out"/>
        <c:minorTickMark val="none"/>
        <c:tickLblPos val="nextTo"/>
        <c:crossAx val="137672192"/>
        <c:crosses val="autoZero"/>
        <c:auto val="1"/>
        <c:lblAlgn val="ctr"/>
        <c:lblOffset val="100"/>
        <c:noMultiLvlLbl val="0"/>
      </c:catAx>
      <c:valAx>
        <c:axId val="137672192"/>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37670656"/>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coverage'!$D$7:$D$21</c:f>
              <c:numCache>
                <c:formatCode>General</c:formatCode>
                <c:ptCount val="15"/>
              </c:numCache>
            </c:numRef>
          </c:val>
          <c:smooth val="0"/>
          <c:extLst>
            <c:ext xmlns:c16="http://schemas.microsoft.com/office/drawing/2014/chart" uri="{C3380CC4-5D6E-409C-BE32-E72D297353CC}">
              <c16:uniqueId val="{00000000-9E84-48D8-892A-5F2BC5A08366}"/>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coverage'!$E$7:$E$21</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01-9E84-48D8-892A-5F2BC5A08366}"/>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coverage'!$F$7:$F$21</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02-9E84-48D8-892A-5F2BC5A08366}"/>
            </c:ext>
          </c:extLst>
        </c:ser>
        <c:ser>
          <c:idx val="3"/>
          <c:order val="3"/>
          <c:tx>
            <c:strRef>
              <c:f>'ART coverage'!$G$1</c:f>
              <c:strCache>
                <c:ptCount val="1"/>
                <c:pt idx="0">
                  <c:v>Male 15+ yr</c:v>
                </c:pt>
              </c:strCache>
            </c:strRef>
          </c:tx>
          <c:spPr>
            <a:ln w="38100">
              <a:solidFill>
                <a:srgbClr val="63CDF6"/>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coverage'!$G$7:$G$21</c:f>
              <c:numCache>
                <c:formatCode>General</c:formatCode>
                <c:ptCount val="15"/>
                <c:pt idx="0">
                  <c:v>1</c:v>
                </c:pt>
                <c:pt idx="1">
                  <c:v>2</c:v>
                </c:pt>
                <c:pt idx="2">
                  <c:v>2</c:v>
                </c:pt>
                <c:pt idx="3">
                  <c:v>6</c:v>
                </c:pt>
                <c:pt idx="4">
                  <c:v>6</c:v>
                </c:pt>
                <c:pt idx="5">
                  <c:v>8</c:v>
                </c:pt>
                <c:pt idx="6">
                  <c:v>7</c:v>
                </c:pt>
                <c:pt idx="7">
                  <c:v>13</c:v>
                </c:pt>
                <c:pt idx="8">
                  <c:v>16</c:v>
                </c:pt>
                <c:pt idx="9">
                  <c:v>18</c:v>
                </c:pt>
                <c:pt idx="10">
                  <c:v>21</c:v>
                </c:pt>
                <c:pt idx="11">
                  <c:v>22</c:v>
                </c:pt>
                <c:pt idx="12">
                  <c:v>26</c:v>
                </c:pt>
                <c:pt idx="13">
                  <c:v>34</c:v>
                </c:pt>
                <c:pt idx="14">
                  <c:v>45</c:v>
                </c:pt>
              </c:numCache>
            </c:numRef>
          </c:val>
          <c:smooth val="0"/>
          <c:extLst>
            <c:ext xmlns:c16="http://schemas.microsoft.com/office/drawing/2014/chart" uri="{C3380CC4-5D6E-409C-BE32-E72D297353CC}">
              <c16:uniqueId val="{00000003-9E84-48D8-892A-5F2BC5A08366}"/>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coverage'!$H$7:$H$21</c:f>
              <c:numCache>
                <c:formatCode>General</c:formatCode>
                <c:ptCount val="15"/>
                <c:pt idx="0">
                  <c:v>0</c:v>
                </c:pt>
                <c:pt idx="1">
                  <c:v>1</c:v>
                </c:pt>
                <c:pt idx="2">
                  <c:v>1</c:v>
                </c:pt>
                <c:pt idx="3">
                  <c:v>4</c:v>
                </c:pt>
                <c:pt idx="4">
                  <c:v>4</c:v>
                </c:pt>
                <c:pt idx="5">
                  <c:v>6</c:v>
                </c:pt>
                <c:pt idx="6">
                  <c:v>5</c:v>
                </c:pt>
                <c:pt idx="7">
                  <c:v>10</c:v>
                </c:pt>
                <c:pt idx="8">
                  <c:v>12</c:v>
                </c:pt>
                <c:pt idx="9">
                  <c:v>14</c:v>
                </c:pt>
                <c:pt idx="10">
                  <c:v>16</c:v>
                </c:pt>
                <c:pt idx="11">
                  <c:v>17</c:v>
                </c:pt>
                <c:pt idx="12">
                  <c:v>19</c:v>
                </c:pt>
                <c:pt idx="13">
                  <c:v>25</c:v>
                </c:pt>
                <c:pt idx="14">
                  <c:v>32</c:v>
                </c:pt>
              </c:numCache>
            </c:numRef>
          </c:val>
          <c:smooth val="0"/>
          <c:extLst>
            <c:ext xmlns:c16="http://schemas.microsoft.com/office/drawing/2014/chart" uri="{C3380CC4-5D6E-409C-BE32-E72D297353CC}">
              <c16:uniqueId val="{00000004-9E84-48D8-892A-5F2BC5A08366}"/>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coverage'!$I$7:$I$21</c:f>
              <c:numCache>
                <c:formatCode>General</c:formatCode>
                <c:ptCount val="15"/>
                <c:pt idx="0">
                  <c:v>1</c:v>
                </c:pt>
                <c:pt idx="1">
                  <c:v>3</c:v>
                </c:pt>
                <c:pt idx="2">
                  <c:v>3</c:v>
                </c:pt>
                <c:pt idx="3">
                  <c:v>9</c:v>
                </c:pt>
                <c:pt idx="4">
                  <c:v>9</c:v>
                </c:pt>
                <c:pt idx="5">
                  <c:v>13</c:v>
                </c:pt>
                <c:pt idx="6">
                  <c:v>11</c:v>
                </c:pt>
                <c:pt idx="7">
                  <c:v>20</c:v>
                </c:pt>
                <c:pt idx="8">
                  <c:v>24</c:v>
                </c:pt>
                <c:pt idx="9">
                  <c:v>26</c:v>
                </c:pt>
                <c:pt idx="10">
                  <c:v>30</c:v>
                </c:pt>
                <c:pt idx="11">
                  <c:v>31</c:v>
                </c:pt>
                <c:pt idx="12">
                  <c:v>36</c:v>
                </c:pt>
                <c:pt idx="13">
                  <c:v>47</c:v>
                </c:pt>
                <c:pt idx="14">
                  <c:v>62</c:v>
                </c:pt>
              </c:numCache>
            </c:numRef>
          </c:val>
          <c:smooth val="0"/>
          <c:extLst>
            <c:ext xmlns:c16="http://schemas.microsoft.com/office/drawing/2014/chart" uri="{C3380CC4-5D6E-409C-BE32-E72D297353CC}">
              <c16:uniqueId val="{00000005-9E84-48D8-892A-5F2BC5A08366}"/>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coverage'!$J$7:$J$21</c:f>
              <c:numCache>
                <c:formatCode>General</c:formatCode>
                <c:ptCount val="15"/>
                <c:pt idx="0">
                  <c:v>0</c:v>
                </c:pt>
                <c:pt idx="1">
                  <c:v>2</c:v>
                </c:pt>
                <c:pt idx="2">
                  <c:v>1</c:v>
                </c:pt>
                <c:pt idx="3">
                  <c:v>8</c:v>
                </c:pt>
                <c:pt idx="4">
                  <c:v>8</c:v>
                </c:pt>
                <c:pt idx="5">
                  <c:v>11</c:v>
                </c:pt>
                <c:pt idx="6">
                  <c:v>10</c:v>
                </c:pt>
                <c:pt idx="7">
                  <c:v>10</c:v>
                </c:pt>
                <c:pt idx="8">
                  <c:v>21</c:v>
                </c:pt>
                <c:pt idx="9">
                  <c:v>22</c:v>
                </c:pt>
                <c:pt idx="10">
                  <c:v>20</c:v>
                </c:pt>
                <c:pt idx="11">
                  <c:v>25</c:v>
                </c:pt>
                <c:pt idx="12">
                  <c:v>22</c:v>
                </c:pt>
                <c:pt idx="13">
                  <c:v>23</c:v>
                </c:pt>
                <c:pt idx="14">
                  <c:v>26</c:v>
                </c:pt>
              </c:numCache>
            </c:numRef>
          </c:val>
          <c:smooth val="0"/>
          <c:extLst>
            <c:ext xmlns:c16="http://schemas.microsoft.com/office/drawing/2014/chart" uri="{C3380CC4-5D6E-409C-BE32-E72D297353CC}">
              <c16:uniqueId val="{00000006-9E84-48D8-892A-5F2BC5A08366}"/>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coverage'!$K$7:$K$21</c:f>
              <c:numCache>
                <c:formatCode>General</c:formatCode>
                <c:ptCount val="15"/>
                <c:pt idx="0">
                  <c:v>0</c:v>
                </c:pt>
                <c:pt idx="1">
                  <c:v>1</c:v>
                </c:pt>
                <c:pt idx="2">
                  <c:v>1</c:v>
                </c:pt>
                <c:pt idx="3">
                  <c:v>5</c:v>
                </c:pt>
                <c:pt idx="4">
                  <c:v>6</c:v>
                </c:pt>
                <c:pt idx="5">
                  <c:v>8</c:v>
                </c:pt>
                <c:pt idx="6">
                  <c:v>7</c:v>
                </c:pt>
                <c:pt idx="7">
                  <c:v>8</c:v>
                </c:pt>
                <c:pt idx="8">
                  <c:v>17</c:v>
                </c:pt>
                <c:pt idx="9">
                  <c:v>17</c:v>
                </c:pt>
                <c:pt idx="10">
                  <c:v>15</c:v>
                </c:pt>
                <c:pt idx="11">
                  <c:v>19</c:v>
                </c:pt>
                <c:pt idx="12">
                  <c:v>17</c:v>
                </c:pt>
                <c:pt idx="13">
                  <c:v>17</c:v>
                </c:pt>
                <c:pt idx="14">
                  <c:v>18</c:v>
                </c:pt>
              </c:numCache>
            </c:numRef>
          </c:val>
          <c:smooth val="0"/>
          <c:extLst>
            <c:ext xmlns:c16="http://schemas.microsoft.com/office/drawing/2014/chart" uri="{C3380CC4-5D6E-409C-BE32-E72D297353CC}">
              <c16:uniqueId val="{00000007-9E84-48D8-892A-5F2BC5A08366}"/>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coverage'!$L$7:$L$21</c:f>
              <c:numCache>
                <c:formatCode>General</c:formatCode>
                <c:ptCount val="15"/>
                <c:pt idx="0">
                  <c:v>0</c:v>
                </c:pt>
                <c:pt idx="1">
                  <c:v>2</c:v>
                </c:pt>
                <c:pt idx="2">
                  <c:v>2</c:v>
                </c:pt>
                <c:pt idx="3">
                  <c:v>12</c:v>
                </c:pt>
                <c:pt idx="4">
                  <c:v>12</c:v>
                </c:pt>
                <c:pt idx="5">
                  <c:v>17</c:v>
                </c:pt>
                <c:pt idx="6">
                  <c:v>14</c:v>
                </c:pt>
                <c:pt idx="7">
                  <c:v>14</c:v>
                </c:pt>
                <c:pt idx="8">
                  <c:v>30</c:v>
                </c:pt>
                <c:pt idx="9">
                  <c:v>30</c:v>
                </c:pt>
                <c:pt idx="10">
                  <c:v>27</c:v>
                </c:pt>
                <c:pt idx="11">
                  <c:v>34</c:v>
                </c:pt>
                <c:pt idx="12">
                  <c:v>30</c:v>
                </c:pt>
                <c:pt idx="13">
                  <c:v>33</c:v>
                </c:pt>
                <c:pt idx="14">
                  <c:v>37</c:v>
                </c:pt>
              </c:numCache>
            </c:numRef>
          </c:val>
          <c:smooth val="0"/>
          <c:extLst>
            <c:ext xmlns:c16="http://schemas.microsoft.com/office/drawing/2014/chart" uri="{C3380CC4-5D6E-409C-BE32-E72D297353CC}">
              <c16:uniqueId val="{00000008-9E84-48D8-892A-5F2BC5A08366}"/>
            </c:ext>
          </c:extLst>
        </c:ser>
        <c:ser>
          <c:idx val="9"/>
          <c:order val="9"/>
          <c:tx>
            <c:strRef>
              <c:f>'ART coverage'!$M$1</c:f>
              <c:strCache>
                <c:ptCount val="1"/>
                <c:pt idx="0">
                  <c:v>All ages</c:v>
                </c:pt>
              </c:strCache>
            </c:strRef>
          </c:tx>
          <c:spPr>
            <a:ln w="38100">
              <a:solidFill>
                <a:srgbClr val="B6AEA7"/>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coverage'!$M$7:$M$21</c:f>
              <c:numCache>
                <c:formatCode>General</c:formatCode>
                <c:ptCount val="15"/>
                <c:pt idx="0">
                  <c:v>0</c:v>
                </c:pt>
                <c:pt idx="1">
                  <c:v>2</c:v>
                </c:pt>
                <c:pt idx="2">
                  <c:v>1</c:v>
                </c:pt>
                <c:pt idx="3">
                  <c:v>7</c:v>
                </c:pt>
                <c:pt idx="4">
                  <c:v>7</c:v>
                </c:pt>
                <c:pt idx="5">
                  <c:v>10</c:v>
                </c:pt>
                <c:pt idx="6">
                  <c:v>9</c:v>
                </c:pt>
                <c:pt idx="7">
                  <c:v>13</c:v>
                </c:pt>
                <c:pt idx="8">
                  <c:v>19</c:v>
                </c:pt>
                <c:pt idx="9">
                  <c:v>21</c:v>
                </c:pt>
                <c:pt idx="10">
                  <c:v>22</c:v>
                </c:pt>
                <c:pt idx="11">
                  <c:v>24</c:v>
                </c:pt>
                <c:pt idx="12">
                  <c:v>25</c:v>
                </c:pt>
                <c:pt idx="13">
                  <c:v>30</c:v>
                </c:pt>
                <c:pt idx="14">
                  <c:v>36</c:v>
                </c:pt>
              </c:numCache>
            </c:numRef>
          </c:val>
          <c:smooth val="0"/>
          <c:extLst>
            <c:ext xmlns:c16="http://schemas.microsoft.com/office/drawing/2014/chart" uri="{C3380CC4-5D6E-409C-BE32-E72D297353CC}">
              <c16:uniqueId val="{00000009-9E84-48D8-892A-5F2BC5A08366}"/>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coverage'!$N$7:$N$21</c:f>
              <c:numCache>
                <c:formatCode>General</c:formatCode>
                <c:ptCount val="15"/>
                <c:pt idx="0">
                  <c:v>0</c:v>
                </c:pt>
                <c:pt idx="1">
                  <c:v>1</c:v>
                </c:pt>
                <c:pt idx="2">
                  <c:v>1</c:v>
                </c:pt>
                <c:pt idx="3">
                  <c:v>5</c:v>
                </c:pt>
                <c:pt idx="4">
                  <c:v>5</c:v>
                </c:pt>
                <c:pt idx="5">
                  <c:v>7</c:v>
                </c:pt>
                <c:pt idx="6">
                  <c:v>7</c:v>
                </c:pt>
                <c:pt idx="7">
                  <c:v>10</c:v>
                </c:pt>
                <c:pt idx="8">
                  <c:v>14</c:v>
                </c:pt>
                <c:pt idx="9">
                  <c:v>16</c:v>
                </c:pt>
                <c:pt idx="10">
                  <c:v>17</c:v>
                </c:pt>
                <c:pt idx="11">
                  <c:v>18</c:v>
                </c:pt>
                <c:pt idx="12">
                  <c:v>18</c:v>
                </c:pt>
                <c:pt idx="13">
                  <c:v>22</c:v>
                </c:pt>
                <c:pt idx="14">
                  <c:v>26</c:v>
                </c:pt>
              </c:numCache>
            </c:numRef>
          </c:val>
          <c:smooth val="0"/>
          <c:extLst>
            <c:ext xmlns:c16="http://schemas.microsoft.com/office/drawing/2014/chart" uri="{C3380CC4-5D6E-409C-BE32-E72D297353CC}">
              <c16:uniqueId val="{0000000A-9E84-48D8-892A-5F2BC5A08366}"/>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coverage'!$O$7:$O$21</c:f>
              <c:numCache>
                <c:formatCode>General</c:formatCode>
                <c:ptCount val="15"/>
                <c:pt idx="0">
                  <c:v>1</c:v>
                </c:pt>
                <c:pt idx="1">
                  <c:v>3</c:v>
                </c:pt>
                <c:pt idx="2">
                  <c:v>2</c:v>
                </c:pt>
                <c:pt idx="3">
                  <c:v>11</c:v>
                </c:pt>
                <c:pt idx="4">
                  <c:v>11</c:v>
                </c:pt>
                <c:pt idx="5">
                  <c:v>15</c:v>
                </c:pt>
                <c:pt idx="6">
                  <c:v>13</c:v>
                </c:pt>
                <c:pt idx="7">
                  <c:v>19</c:v>
                </c:pt>
                <c:pt idx="8">
                  <c:v>27</c:v>
                </c:pt>
                <c:pt idx="9">
                  <c:v>30</c:v>
                </c:pt>
                <c:pt idx="10">
                  <c:v>30</c:v>
                </c:pt>
                <c:pt idx="11">
                  <c:v>33</c:v>
                </c:pt>
                <c:pt idx="12">
                  <c:v>34</c:v>
                </c:pt>
                <c:pt idx="13">
                  <c:v>40</c:v>
                </c:pt>
                <c:pt idx="14">
                  <c:v>50</c:v>
                </c:pt>
              </c:numCache>
            </c:numRef>
          </c:val>
          <c:smooth val="0"/>
          <c:extLst>
            <c:ext xmlns:c16="http://schemas.microsoft.com/office/drawing/2014/chart" uri="{C3380CC4-5D6E-409C-BE32-E72D297353CC}">
              <c16:uniqueId val="{0000000B-9E84-48D8-892A-5F2BC5A08366}"/>
            </c:ext>
          </c:extLst>
        </c:ser>
        <c:dLbls>
          <c:showLegendKey val="0"/>
          <c:showVal val="0"/>
          <c:showCatName val="0"/>
          <c:showSerName val="0"/>
          <c:showPercent val="0"/>
          <c:showBubbleSize val="0"/>
        </c:dLbls>
        <c:smooth val="0"/>
        <c:axId val="137246592"/>
        <c:axId val="137248128"/>
      </c:lineChart>
      <c:catAx>
        <c:axId val="137246592"/>
        <c:scaling>
          <c:orientation val="minMax"/>
        </c:scaling>
        <c:delete val="0"/>
        <c:axPos val="b"/>
        <c:numFmt formatCode="General" sourceLinked="0"/>
        <c:majorTickMark val="out"/>
        <c:minorTickMark val="none"/>
        <c:tickLblPos val="nextTo"/>
        <c:crossAx val="137248128"/>
        <c:crosses val="autoZero"/>
        <c:auto val="1"/>
        <c:lblAlgn val="ctr"/>
        <c:lblOffset val="100"/>
        <c:noMultiLvlLbl val="0"/>
      </c:catAx>
      <c:valAx>
        <c:axId val="137248128"/>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37246592"/>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968253968253"/>
          <c:y val="4.9980491479642224E-2"/>
          <c:w val="0.69099861111111105"/>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17</c:v>
                </c:pt>
                <c:pt idx="1">
                  <c:v>20</c:v>
                </c:pt>
                <c:pt idx="2">
                  <c:v>22</c:v>
                </c:pt>
                <c:pt idx="3">
                  <c:v>25</c:v>
                </c:pt>
                <c:pt idx="4">
                  <c:v>28</c:v>
                </c:pt>
                <c:pt idx="5">
                  <c:v>31</c:v>
                </c:pt>
                <c:pt idx="6">
                  <c:v>33</c:v>
                </c:pt>
                <c:pt idx="7">
                  <c:v>36</c:v>
                </c:pt>
                <c:pt idx="8">
                  <c:v>40</c:v>
                </c:pt>
                <c:pt idx="9">
                  <c:v>41</c:v>
                </c:pt>
                <c:pt idx="10">
                  <c:v>44</c:v>
                </c:pt>
                <c:pt idx="11">
                  <c:v>51</c:v>
                </c:pt>
                <c:pt idx="12">
                  <c:v>56</c:v>
                </c:pt>
                <c:pt idx="13">
                  <c:v>66</c:v>
                </c:pt>
                <c:pt idx="14">
                  <c:v>72</c:v>
                </c:pt>
                <c:pt idx="15">
                  <c:v>81</c:v>
                </c:pt>
                <c:pt idx="16">
                  <c:v>87</c:v>
                </c:pt>
                <c:pt idx="17">
                  <c:v>97</c:v>
                </c:pt>
                <c:pt idx="18">
                  <c:v>105</c:v>
                </c:pt>
                <c:pt idx="19">
                  <c:v>112</c:v>
                </c:pt>
                <c:pt idx="20">
                  <c:v>120</c:v>
                </c:pt>
                <c:pt idx="21">
                  <c:v>133</c:v>
                </c:pt>
                <c:pt idx="22">
                  <c:v>143</c:v>
                </c:pt>
                <c:pt idx="23">
                  <c:v>156</c:v>
                </c:pt>
                <c:pt idx="24">
                  <c:v>170</c:v>
                </c:pt>
                <c:pt idx="25">
                  <c:v>189</c:v>
                </c:pt>
                <c:pt idx="26">
                  <c:v>212</c:v>
                </c:pt>
                <c:pt idx="27">
                  <c:v>234</c:v>
                </c:pt>
                <c:pt idx="28">
                  <c:v>261</c:v>
                </c:pt>
                <c:pt idx="29">
                  <c:v>285</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3</c:v>
                </c:pt>
                <c:pt idx="1">
                  <c:v>4</c:v>
                </c:pt>
                <c:pt idx="2">
                  <c:v>5</c:v>
                </c:pt>
                <c:pt idx="3">
                  <c:v>6</c:v>
                </c:pt>
                <c:pt idx="4">
                  <c:v>7</c:v>
                </c:pt>
                <c:pt idx="5">
                  <c:v>8</c:v>
                </c:pt>
                <c:pt idx="6">
                  <c:v>9</c:v>
                </c:pt>
                <c:pt idx="7">
                  <c:v>10</c:v>
                </c:pt>
                <c:pt idx="8">
                  <c:v>12</c:v>
                </c:pt>
                <c:pt idx="9">
                  <c:v>13</c:v>
                </c:pt>
                <c:pt idx="10">
                  <c:v>14</c:v>
                </c:pt>
                <c:pt idx="11">
                  <c:v>17</c:v>
                </c:pt>
                <c:pt idx="12">
                  <c:v>20</c:v>
                </c:pt>
                <c:pt idx="13">
                  <c:v>24</c:v>
                </c:pt>
                <c:pt idx="14">
                  <c:v>27</c:v>
                </c:pt>
                <c:pt idx="15">
                  <c:v>33</c:v>
                </c:pt>
                <c:pt idx="16">
                  <c:v>37</c:v>
                </c:pt>
                <c:pt idx="17">
                  <c:v>43</c:v>
                </c:pt>
                <c:pt idx="18">
                  <c:v>49</c:v>
                </c:pt>
                <c:pt idx="19">
                  <c:v>55</c:v>
                </c:pt>
                <c:pt idx="20">
                  <c:v>60</c:v>
                </c:pt>
                <c:pt idx="21">
                  <c:v>68</c:v>
                </c:pt>
                <c:pt idx="22">
                  <c:v>75</c:v>
                </c:pt>
                <c:pt idx="23">
                  <c:v>79</c:v>
                </c:pt>
                <c:pt idx="24">
                  <c:v>82</c:v>
                </c:pt>
                <c:pt idx="25">
                  <c:v>87</c:v>
                </c:pt>
                <c:pt idx="26">
                  <c:v>94</c:v>
                </c:pt>
                <c:pt idx="27">
                  <c:v>97</c:v>
                </c:pt>
                <c:pt idx="28">
                  <c:v>98</c:v>
                </c:pt>
                <c:pt idx="29">
                  <c:v>98</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2690048"/>
        <c:axId val="42691584"/>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9F1-4FEF-AB78-06D45B01FA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9</c:v>
                </c:pt>
                <c:pt idx="1">
                  <c:v>11</c:v>
                </c:pt>
                <c:pt idx="2">
                  <c:v>12</c:v>
                </c:pt>
                <c:pt idx="3">
                  <c:v>14</c:v>
                </c:pt>
                <c:pt idx="4">
                  <c:v>16</c:v>
                </c:pt>
                <c:pt idx="5">
                  <c:v>18</c:v>
                </c:pt>
                <c:pt idx="6">
                  <c:v>20</c:v>
                </c:pt>
                <c:pt idx="7">
                  <c:v>21</c:v>
                </c:pt>
                <c:pt idx="8">
                  <c:v>24</c:v>
                </c:pt>
                <c:pt idx="9">
                  <c:v>25</c:v>
                </c:pt>
                <c:pt idx="10">
                  <c:v>27</c:v>
                </c:pt>
                <c:pt idx="11">
                  <c:v>30</c:v>
                </c:pt>
                <c:pt idx="12">
                  <c:v>34</c:v>
                </c:pt>
                <c:pt idx="13">
                  <c:v>39</c:v>
                </c:pt>
                <c:pt idx="14">
                  <c:v>44</c:v>
                </c:pt>
                <c:pt idx="15">
                  <c:v>49</c:v>
                </c:pt>
                <c:pt idx="16">
                  <c:v>54</c:v>
                </c:pt>
                <c:pt idx="17">
                  <c:v>62</c:v>
                </c:pt>
                <c:pt idx="18">
                  <c:v>68</c:v>
                </c:pt>
                <c:pt idx="19">
                  <c:v>75</c:v>
                </c:pt>
                <c:pt idx="20">
                  <c:v>82</c:v>
                </c:pt>
                <c:pt idx="21">
                  <c:v>91</c:v>
                </c:pt>
                <c:pt idx="22">
                  <c:v>102</c:v>
                </c:pt>
                <c:pt idx="23">
                  <c:v>111</c:v>
                </c:pt>
                <c:pt idx="24">
                  <c:v>118</c:v>
                </c:pt>
                <c:pt idx="25">
                  <c:v>131</c:v>
                </c:pt>
                <c:pt idx="26">
                  <c:v>145</c:v>
                </c:pt>
                <c:pt idx="27">
                  <c:v>159</c:v>
                </c:pt>
                <c:pt idx="28">
                  <c:v>175</c:v>
                </c:pt>
                <c:pt idx="29">
                  <c:v>188</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2690048"/>
        <c:axId val="42691584"/>
      </c:lineChart>
      <c:catAx>
        <c:axId val="4269004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2691584"/>
        <c:crosses val="autoZero"/>
        <c:auto val="1"/>
        <c:lblAlgn val="ctr"/>
        <c:lblOffset val="100"/>
        <c:tickMarkSkip val="1"/>
        <c:noMultiLvlLbl val="0"/>
      </c:catAx>
      <c:valAx>
        <c:axId val="4269158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269004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9.0005412133018187E-2"/>
          <c:w val="0.74971237970253723"/>
          <c:h val="0.71068937272102728"/>
        </c:manualLayout>
      </c:layout>
      <c:barChart>
        <c:barDir val="col"/>
        <c:grouping val="clustered"/>
        <c:varyColors val="0"/>
        <c:ser>
          <c:idx val="0"/>
          <c:order val="0"/>
          <c:tx>
            <c:strRef>
              <c:f>TLS_29!$B$3</c:f>
              <c:strCache>
                <c:ptCount val="1"/>
                <c:pt idx="0">
                  <c:v>Estimate</c:v>
                </c:pt>
              </c:strCache>
            </c:strRef>
          </c:tx>
          <c:spPr>
            <a:solidFill>
              <a:srgbClr val="00A99A"/>
            </a:solidFill>
          </c:spPr>
          <c:invertIfNegative val="0"/>
          <c:dLbls>
            <c:dLbl>
              <c:idx val="0"/>
              <c:tx>
                <c:rich>
                  <a:bodyPr/>
                  <a:lstStyle/>
                  <a:p>
                    <a:r>
                      <a:rPr lang="en-US"/>
                      <a:t> 1,400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EB-47B8-A902-8CE0BE66176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TLS_29!$A$4:$A$6</c:f>
              <c:strCache>
                <c:ptCount val="3"/>
                <c:pt idx="0">
                  <c:v>Estimated number 
of adults 15+
living with HIV</c:v>
                </c:pt>
                <c:pt idx="1">
                  <c:v>Number of 
adults 15+
receiving ARVs</c:v>
                </c:pt>
                <c:pt idx="2">
                  <c:v>ART coverage (%)</c:v>
                </c:pt>
              </c:strCache>
            </c:strRef>
          </c:cat>
          <c:val>
            <c:numRef>
              <c:f>TLS_29!$B$4:$B$6</c:f>
              <c:numCache>
                <c:formatCode>General</c:formatCode>
                <c:ptCount val="3"/>
                <c:pt idx="0" formatCode="_(* #,##0_);_(* \(#,##0\);_(* &quot;-&quot;??_);_(@_)">
                  <c:v>1382</c:v>
                </c:pt>
              </c:numCache>
            </c:numRef>
          </c:val>
          <c:extLst>
            <c:ext xmlns:c16="http://schemas.microsoft.com/office/drawing/2014/chart" uri="{C3380CC4-5D6E-409C-BE32-E72D297353CC}">
              <c16:uniqueId val="{00000001-0DEB-47B8-A902-8CE0BE661760}"/>
            </c:ext>
          </c:extLst>
        </c:ser>
        <c:ser>
          <c:idx val="3"/>
          <c:order val="3"/>
          <c:tx>
            <c:strRef>
              <c:f>TLS_29!$E$3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EB-47B8-A902-8CE0BE66176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TLS_29!$A$4:$A$6</c:f>
              <c:strCache>
                <c:ptCount val="3"/>
                <c:pt idx="0">
                  <c:v>Estimated number 
of adults 15+
living with HIV</c:v>
                </c:pt>
                <c:pt idx="1">
                  <c:v>Number of 
adults 15+
receiving ARVs</c:v>
                </c:pt>
                <c:pt idx="2">
                  <c:v>ART coverage (%)</c:v>
                </c:pt>
              </c:strCache>
            </c:strRef>
          </c:cat>
          <c:val>
            <c:numRef>
              <c:f>TLS_29!$E$4:$E$6</c:f>
              <c:numCache>
                <c:formatCode>_(* #,##0_);_(* \(#,##0\);_(* "-"??_);_(@_)</c:formatCode>
                <c:ptCount val="3"/>
                <c:pt idx="1">
                  <c:v>501</c:v>
                </c:pt>
              </c:numCache>
            </c:numRef>
          </c:val>
          <c:extLst>
            <c:ext xmlns:c16="http://schemas.microsoft.com/office/drawing/2014/chart" uri="{C3380CC4-5D6E-409C-BE32-E72D297353CC}">
              <c16:uniqueId val="{00000003-0DEB-47B8-A902-8CE0BE661760}"/>
            </c:ext>
          </c:extLst>
        </c:ser>
        <c:dLbls>
          <c:showLegendKey val="0"/>
          <c:showVal val="0"/>
          <c:showCatName val="0"/>
          <c:showSerName val="0"/>
          <c:showPercent val="0"/>
          <c:showBubbleSize val="0"/>
        </c:dLbls>
        <c:gapWidth val="90"/>
        <c:overlap val="100"/>
        <c:axId val="138171136"/>
        <c:axId val="138172672"/>
      </c:barChart>
      <c:barChart>
        <c:barDir val="col"/>
        <c:grouping val="clustered"/>
        <c:varyColors val="0"/>
        <c:ser>
          <c:idx val="4"/>
          <c:order val="4"/>
          <c:tx>
            <c:strRef>
              <c:f>TLS_29!$F$3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EB-47B8-A902-8CE0BE66176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TLS_29!$A$4:$A$6</c:f>
              <c:strCache>
                <c:ptCount val="3"/>
                <c:pt idx="0">
                  <c:v>Estimated number 
of adults 15+
living with HIV</c:v>
                </c:pt>
                <c:pt idx="1">
                  <c:v>Number of 
adults 15+
receiving ARVs</c:v>
                </c:pt>
                <c:pt idx="2">
                  <c:v>ART coverage (%)</c:v>
                </c:pt>
              </c:strCache>
            </c:strRef>
          </c:cat>
          <c:val>
            <c:numRef>
              <c:f>TLS_29!$F$4:$F$6</c:f>
              <c:numCache>
                <c:formatCode>General</c:formatCode>
                <c:ptCount val="3"/>
                <c:pt idx="2" formatCode="#,##0">
                  <c:v>36</c:v>
                </c:pt>
              </c:numCache>
            </c:numRef>
          </c:val>
          <c:extLst>
            <c:ext xmlns:c16="http://schemas.microsoft.com/office/drawing/2014/chart" uri="{C3380CC4-5D6E-409C-BE32-E72D297353CC}">
              <c16:uniqueId val="{00000005-0DEB-47B8-A902-8CE0BE661760}"/>
            </c:ext>
          </c:extLst>
        </c:ser>
        <c:dLbls>
          <c:showLegendKey val="0"/>
          <c:showVal val="0"/>
          <c:showCatName val="0"/>
          <c:showSerName val="0"/>
          <c:showPercent val="0"/>
          <c:showBubbleSize val="0"/>
        </c:dLbls>
        <c:gapWidth val="90"/>
        <c:axId val="138184960"/>
        <c:axId val="138183040"/>
      </c:barChart>
      <c:lineChart>
        <c:grouping val="standard"/>
        <c:varyColors val="0"/>
        <c:ser>
          <c:idx val="1"/>
          <c:order val="1"/>
          <c:tx>
            <c:strRef>
              <c:f>TLS_29!$C$3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0DEB-47B8-A902-8CE0BE66176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TLS_29!$A$4:$A$6</c:f>
              <c:strCache>
                <c:ptCount val="3"/>
                <c:pt idx="0">
                  <c:v>Estimated number 
of adults 15+
living with HIV</c:v>
                </c:pt>
                <c:pt idx="1">
                  <c:v>Number of 
adults 15+
receiving ARVs</c:v>
                </c:pt>
                <c:pt idx="2">
                  <c:v>ART coverage (%)</c:v>
                </c:pt>
              </c:strCache>
            </c:strRef>
          </c:cat>
          <c:val>
            <c:numRef>
              <c:f>TLS_29!$C$4:$C$6</c:f>
              <c:numCache>
                <c:formatCode>General</c:formatCode>
                <c:ptCount val="3"/>
                <c:pt idx="0" formatCode="_(* #,##0_);_(* \(#,##0\);_(* &quot;-&quot;??_);_(@_)">
                  <c:v>976</c:v>
                </c:pt>
              </c:numCache>
            </c:numRef>
          </c:val>
          <c:smooth val="0"/>
          <c:extLst>
            <c:ext xmlns:c16="http://schemas.microsoft.com/office/drawing/2014/chart" uri="{C3380CC4-5D6E-409C-BE32-E72D297353CC}">
              <c16:uniqueId val="{00000007-0DEB-47B8-A902-8CE0BE661760}"/>
            </c:ext>
          </c:extLst>
        </c:ser>
        <c:ser>
          <c:idx val="2"/>
          <c:order val="2"/>
          <c:tx>
            <c:strRef>
              <c:f>TLS_29!$D$3</c:f>
              <c:strCache>
                <c:ptCount val="1"/>
                <c:pt idx="0">
                  <c:v>Upper estimate</c:v>
                </c:pt>
              </c:strCache>
            </c:strRef>
          </c:tx>
          <c:marker>
            <c:symbol val="dash"/>
            <c:size val="10"/>
            <c:spPr>
              <a:solidFill>
                <a:schemeClr val="tx1"/>
              </a:solidFill>
              <a:ln>
                <a:noFill/>
              </a:ln>
            </c:spPr>
          </c:marker>
          <c:cat>
            <c:strRef>
              <c:f>TLS_29!$A$4:$A$6</c:f>
              <c:strCache>
                <c:ptCount val="3"/>
                <c:pt idx="0">
                  <c:v>Estimated number 
of adults 15+
living with HIV</c:v>
                </c:pt>
                <c:pt idx="1">
                  <c:v>Number of 
adults 15+
receiving ARVs</c:v>
                </c:pt>
                <c:pt idx="2">
                  <c:v>ART coverage (%)</c:v>
                </c:pt>
              </c:strCache>
            </c:strRef>
          </c:cat>
          <c:val>
            <c:numRef>
              <c:f>TLS_29!$D$4:$D$6</c:f>
              <c:numCache>
                <c:formatCode>General</c:formatCode>
                <c:ptCount val="3"/>
                <c:pt idx="0" formatCode="_(* #,##0_);_(* \(#,##0\);_(* &quot;-&quot;??_);_(@_)">
                  <c:v>1897</c:v>
                </c:pt>
              </c:numCache>
            </c:numRef>
          </c:val>
          <c:smooth val="0"/>
          <c:extLst>
            <c:ext xmlns:c16="http://schemas.microsoft.com/office/drawing/2014/chart" uri="{C3380CC4-5D6E-409C-BE32-E72D297353CC}">
              <c16:uniqueId val="{00000008-0DEB-47B8-A902-8CE0BE661760}"/>
            </c:ext>
          </c:extLst>
        </c:ser>
        <c:dLbls>
          <c:showLegendKey val="0"/>
          <c:showVal val="0"/>
          <c:showCatName val="0"/>
          <c:showSerName val="0"/>
          <c:showPercent val="0"/>
          <c:showBubbleSize val="0"/>
        </c:dLbls>
        <c:hiLowLines/>
        <c:marker val="1"/>
        <c:smooth val="0"/>
        <c:axId val="138171136"/>
        <c:axId val="138172672"/>
      </c:lineChart>
      <c:lineChart>
        <c:grouping val="standard"/>
        <c:varyColors val="0"/>
        <c:ser>
          <c:idx val="5"/>
          <c:order val="5"/>
          <c:tx>
            <c:strRef>
              <c:f>TLS_29!$G$3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0DEB-47B8-A902-8CE0BE661760}"/>
              </c:ext>
            </c:extLst>
          </c:dPt>
          <c:cat>
            <c:strRef>
              <c:f>TLS_29!$A$4:$A$6</c:f>
              <c:strCache>
                <c:ptCount val="3"/>
                <c:pt idx="0">
                  <c:v>Estimated number 
of adults 15+
living with HIV</c:v>
                </c:pt>
                <c:pt idx="1">
                  <c:v>Number of 
adults 15+
receiving ARVs</c:v>
                </c:pt>
                <c:pt idx="2">
                  <c:v>ART coverage (%)</c:v>
                </c:pt>
              </c:strCache>
            </c:strRef>
          </c:cat>
          <c:val>
            <c:numRef>
              <c:f>TLS_29!$G$4:$G$6</c:f>
              <c:numCache>
                <c:formatCode>General</c:formatCode>
                <c:ptCount val="3"/>
                <c:pt idx="2" formatCode="#,##0">
                  <c:v>26</c:v>
                </c:pt>
              </c:numCache>
            </c:numRef>
          </c:val>
          <c:smooth val="0"/>
          <c:extLst>
            <c:ext xmlns:c16="http://schemas.microsoft.com/office/drawing/2014/chart" uri="{C3380CC4-5D6E-409C-BE32-E72D297353CC}">
              <c16:uniqueId val="{0000000A-0DEB-47B8-A902-8CE0BE661760}"/>
            </c:ext>
          </c:extLst>
        </c:ser>
        <c:ser>
          <c:idx val="6"/>
          <c:order val="6"/>
          <c:tx>
            <c:strRef>
              <c:f>TLS_29!$H$3</c:f>
              <c:strCache>
                <c:ptCount val="1"/>
                <c:pt idx="0">
                  <c:v>ART Upper estimate</c:v>
                </c:pt>
              </c:strCache>
            </c:strRef>
          </c:tx>
          <c:marker>
            <c:symbol val="dash"/>
            <c:size val="10"/>
            <c:spPr>
              <a:solidFill>
                <a:schemeClr val="tx1"/>
              </a:solidFill>
              <a:ln>
                <a:noFill/>
              </a:ln>
            </c:spPr>
          </c:marker>
          <c:cat>
            <c:strRef>
              <c:f>TLS_29!$A$4:$A$6</c:f>
              <c:strCache>
                <c:ptCount val="3"/>
                <c:pt idx="0">
                  <c:v>Estimated number 
of adults 15+
living with HIV</c:v>
                </c:pt>
                <c:pt idx="1">
                  <c:v>Number of 
adults 15+
receiving ARVs</c:v>
                </c:pt>
                <c:pt idx="2">
                  <c:v>ART coverage (%)</c:v>
                </c:pt>
              </c:strCache>
            </c:strRef>
          </c:cat>
          <c:val>
            <c:numRef>
              <c:f>TLS_29!$H$4:$H$6</c:f>
              <c:numCache>
                <c:formatCode>General</c:formatCode>
                <c:ptCount val="3"/>
                <c:pt idx="2" formatCode="#,##0">
                  <c:v>50</c:v>
                </c:pt>
              </c:numCache>
            </c:numRef>
          </c:val>
          <c:smooth val="0"/>
          <c:extLst>
            <c:ext xmlns:c16="http://schemas.microsoft.com/office/drawing/2014/chart" uri="{C3380CC4-5D6E-409C-BE32-E72D297353CC}">
              <c16:uniqueId val="{0000000B-0DEB-47B8-A902-8CE0BE661760}"/>
            </c:ext>
          </c:extLst>
        </c:ser>
        <c:dLbls>
          <c:showLegendKey val="0"/>
          <c:showVal val="0"/>
          <c:showCatName val="0"/>
          <c:showSerName val="0"/>
          <c:showPercent val="0"/>
          <c:showBubbleSize val="0"/>
        </c:dLbls>
        <c:hiLowLines/>
        <c:marker val="1"/>
        <c:smooth val="0"/>
        <c:axId val="138184960"/>
        <c:axId val="138183040"/>
      </c:lineChart>
      <c:catAx>
        <c:axId val="138171136"/>
        <c:scaling>
          <c:orientation val="minMax"/>
        </c:scaling>
        <c:delete val="0"/>
        <c:axPos val="b"/>
        <c:numFmt formatCode="General" sourceLinked="0"/>
        <c:majorTickMark val="out"/>
        <c:minorTickMark val="none"/>
        <c:tickLblPos val="nextTo"/>
        <c:crossAx val="138172672"/>
        <c:crosses val="autoZero"/>
        <c:auto val="1"/>
        <c:lblAlgn val="ctr"/>
        <c:lblOffset val="100"/>
        <c:noMultiLvlLbl val="0"/>
      </c:catAx>
      <c:valAx>
        <c:axId val="13817267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38171136"/>
        <c:crosses val="autoZero"/>
        <c:crossBetween val="between"/>
      </c:valAx>
      <c:valAx>
        <c:axId val="13818304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38184960"/>
        <c:crosses val="max"/>
        <c:crossBetween val="between"/>
        <c:majorUnit val="20"/>
      </c:valAx>
      <c:catAx>
        <c:axId val="138184960"/>
        <c:scaling>
          <c:orientation val="minMax"/>
        </c:scaling>
        <c:delete val="1"/>
        <c:axPos val="b"/>
        <c:numFmt formatCode="General" sourceLinked="1"/>
        <c:majorTickMark val="out"/>
        <c:minorTickMark val="none"/>
        <c:tickLblPos val="nextTo"/>
        <c:crossAx val="13818304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7490895481433499"/>
        </c:manualLayout>
      </c:layout>
      <c:barChart>
        <c:barDir val="col"/>
        <c:grouping val="clustered"/>
        <c:varyColors val="0"/>
        <c:ser>
          <c:idx val="1"/>
          <c:order val="0"/>
          <c:tx>
            <c:strRef>
              <c:f>TLS!$A$2</c:f>
              <c:strCache>
                <c:ptCount val="1"/>
                <c:pt idx="0">
                  <c:v>Timor-Leste</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F28B-4566-BECA-ACBBDDA1C701}"/>
              </c:ext>
            </c:extLst>
          </c:dPt>
          <c:dPt>
            <c:idx val="1"/>
            <c:invertIfNegative val="0"/>
            <c:bubble3D val="0"/>
            <c:spPr>
              <a:solidFill>
                <a:srgbClr val="F26B73"/>
              </a:solidFill>
              <a:ln>
                <a:noFill/>
              </a:ln>
            </c:spPr>
            <c:extLst>
              <c:ext xmlns:c16="http://schemas.microsoft.com/office/drawing/2014/chart" uri="{C3380CC4-5D6E-409C-BE32-E72D297353CC}">
                <c16:uniqueId val="{00000003-F28B-4566-BECA-ACBBDDA1C701}"/>
              </c:ext>
            </c:extLst>
          </c:dPt>
          <c:dPt>
            <c:idx val="3"/>
            <c:invertIfNegative val="0"/>
            <c:bubble3D val="0"/>
            <c:spPr>
              <a:solidFill>
                <a:srgbClr val="00A99A"/>
              </a:solidFill>
              <a:ln>
                <a:noFill/>
              </a:ln>
            </c:spPr>
            <c:extLst>
              <c:ext xmlns:c16="http://schemas.microsoft.com/office/drawing/2014/chart" uri="{C3380CC4-5D6E-409C-BE32-E72D297353CC}">
                <c16:uniqueId val="{00000005-F28B-4566-BECA-ACBBDDA1C701}"/>
              </c:ext>
            </c:extLst>
          </c:dPt>
          <c:dPt>
            <c:idx val="4"/>
            <c:invertIfNegative val="0"/>
            <c:bubble3D val="0"/>
            <c:spPr>
              <a:solidFill>
                <a:srgbClr val="78A7B7"/>
              </a:solidFill>
              <a:ln>
                <a:noFill/>
              </a:ln>
            </c:spPr>
            <c:extLst>
              <c:ext xmlns:c16="http://schemas.microsoft.com/office/drawing/2014/chart" uri="{C3380CC4-5D6E-409C-BE32-E72D297353CC}">
                <c16:uniqueId val="{00000007-F28B-4566-BECA-ACBBDDA1C701}"/>
              </c:ext>
            </c:extLst>
          </c:dPt>
          <c:dPt>
            <c:idx val="5"/>
            <c:invertIfNegative val="0"/>
            <c:bubble3D val="0"/>
            <c:spPr>
              <a:solidFill>
                <a:srgbClr val="CDC884"/>
              </a:solidFill>
              <a:ln>
                <a:noFill/>
              </a:ln>
            </c:spPr>
            <c:extLst>
              <c:ext xmlns:c16="http://schemas.microsoft.com/office/drawing/2014/chart" uri="{C3380CC4-5D6E-409C-BE32-E72D297353CC}">
                <c16:uniqueId val="{00000009-F28B-4566-BECA-ACBBDDA1C701}"/>
              </c:ext>
            </c:extLst>
          </c:dPt>
          <c:dLbls>
            <c:dLbl>
              <c:idx val="0"/>
              <c:tx>
                <c:rich>
                  <a:bodyPr/>
                  <a:lstStyle/>
                  <a:p>
                    <a:r>
                      <a:rPr lang="en-US"/>
                      <a:t>1,500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28B-4566-BECA-ACBBDDA1C701}"/>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8B-4566-BECA-ACBBDDA1C701}"/>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28B-4566-BECA-ACBBDDA1C701}"/>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28B-4566-BECA-ACBBDDA1C70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TLS!$B$1:$F$1</c:f>
              <c:strCache>
                <c:ptCount val="5"/>
                <c:pt idx="0">
                  <c:v>Estimated PLHIV</c:v>
                </c:pt>
                <c:pt idx="1">
                  <c:v>PLHIV who know
their HIV status</c:v>
                </c:pt>
                <c:pt idx="2">
                  <c:v>People on ART</c:v>
                </c:pt>
                <c:pt idx="3">
                  <c:v>Tested for viral load</c:v>
                </c:pt>
                <c:pt idx="4">
                  <c:v>Suppressed viral
load *</c:v>
                </c:pt>
              </c:strCache>
            </c:strRef>
          </c:cat>
          <c:val>
            <c:numRef>
              <c:f>TLS!$B$2:$F$2</c:f>
              <c:numCache>
                <c:formatCode>General</c:formatCode>
                <c:ptCount val="5"/>
                <c:pt idx="0">
                  <c:v>1454</c:v>
                </c:pt>
                <c:pt idx="1">
                  <c:v>0</c:v>
                </c:pt>
                <c:pt idx="2">
                  <c:v>524</c:v>
                </c:pt>
                <c:pt idx="3">
                  <c:v>0</c:v>
                </c:pt>
                <c:pt idx="4">
                  <c:v>35</c:v>
                </c:pt>
              </c:numCache>
            </c:numRef>
          </c:val>
          <c:extLst>
            <c:ext xmlns:c16="http://schemas.microsoft.com/office/drawing/2014/chart" uri="{C3380CC4-5D6E-409C-BE32-E72D297353CC}">
              <c16:uniqueId val="{0000000A-F28B-4566-BECA-ACBBDDA1C701}"/>
            </c:ext>
          </c:extLst>
        </c:ser>
        <c:dLbls>
          <c:showLegendKey val="0"/>
          <c:showVal val="0"/>
          <c:showCatName val="0"/>
          <c:showSerName val="0"/>
          <c:showPercent val="0"/>
          <c:showBubbleSize val="0"/>
        </c:dLbls>
        <c:gapWidth val="100"/>
        <c:overlap val="100"/>
        <c:axId val="139239424"/>
        <c:axId val="139241344"/>
      </c:barChart>
      <c:catAx>
        <c:axId val="139239424"/>
        <c:scaling>
          <c:orientation val="minMax"/>
        </c:scaling>
        <c:delete val="0"/>
        <c:axPos val="b"/>
        <c:numFmt formatCode="General" sourceLinked="1"/>
        <c:majorTickMark val="out"/>
        <c:minorTickMark val="none"/>
        <c:tickLblPos val="nextTo"/>
        <c:crossAx val="139241344"/>
        <c:crosses val="autoZero"/>
        <c:auto val="1"/>
        <c:lblAlgn val="ctr"/>
        <c:lblOffset val="100"/>
        <c:noMultiLvlLbl val="0"/>
      </c:catAx>
      <c:valAx>
        <c:axId val="13924134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39239424"/>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'Timor Leste'!$C$2</c:f>
              <c:strCache>
                <c:ptCount val="1"/>
                <c:pt idx="0">
                  <c:v>Progress (%)</c:v>
                </c:pt>
              </c:strCache>
            </c:strRef>
          </c:tx>
          <c:spPr>
            <a:solidFill>
              <a:srgbClr val="00999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3268-4DB3-B506-CE32238D7C19}"/>
                </c:ext>
              </c:extLst>
            </c:dLbl>
            <c:dLbl>
              <c:idx val="2"/>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F5-4821-8DC7-7DAF82415F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'Timor Leste'!$B$3:$B$5</c:f>
              <c:strCache>
                <c:ptCount val="3"/>
                <c:pt idx="0">
                  <c:v>PLHIV who know
their HIV status</c:v>
                </c:pt>
                <c:pt idx="1">
                  <c:v>PLHIV on 
treatment</c:v>
                </c:pt>
                <c:pt idx="2">
                  <c:v>PLHIV who are 
virally suppressed </c:v>
                </c:pt>
              </c:strCache>
            </c:strRef>
          </c:cat>
          <c:val>
            <c:numRef>
              <c:f>'Timor Leste'!$C$3:$C$5</c:f>
              <c:numCache>
                <c:formatCode>General</c:formatCode>
                <c:ptCount val="3"/>
                <c:pt idx="0">
                  <c:v>0</c:v>
                </c:pt>
                <c:pt idx="1">
                  <c:v>36</c:v>
                </c:pt>
                <c:pt idx="2">
                  <c:v>0</c:v>
                </c:pt>
              </c:numCache>
            </c:numRef>
          </c:val>
          <c:extLst>
            <c:ext xmlns:c16="http://schemas.microsoft.com/office/drawing/2014/chart" uri="{C3380CC4-5D6E-409C-BE32-E72D297353CC}">
              <c16:uniqueId val="{00000000-3268-4DB3-B506-CE32238D7C19}"/>
            </c:ext>
          </c:extLst>
        </c:ser>
        <c:ser>
          <c:idx val="1"/>
          <c:order val="1"/>
          <c:tx>
            <c:strRef>
              <c:f>'Timor Leste'!$D$2</c:f>
              <c:strCache>
                <c:ptCount val="1"/>
                <c:pt idx="0">
                  <c:v>Gap</c:v>
                </c:pt>
              </c:strCache>
            </c:strRef>
          </c:tx>
          <c:spPr>
            <a:pattFill prst="dkDnDiag">
              <a:fgClr>
                <a:srgbClr val="BFBFBF"/>
              </a:fgClr>
              <a:bgClr>
                <a:schemeClr val="bg1"/>
              </a:bgClr>
            </a:pattFill>
            <a:ln>
              <a:noFill/>
            </a:ln>
            <a:effectLst/>
          </c:spPr>
          <c:invertIfNegative val="0"/>
          <c:dLbls>
            <c:dLbl>
              <c:idx val="0"/>
              <c:tx>
                <c:rich>
                  <a:bodyPr/>
                  <a:lstStyle/>
                  <a:p>
                    <a:r>
                      <a:rPr lang="en-US" dirty="0"/>
                      <a:t>n/a</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DF5-4821-8DC7-7DAF82415F6C}"/>
                </c:ext>
              </c:extLst>
            </c:dLbl>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showLeaderLines val="0"/>
              </c:ext>
            </c:extLst>
          </c:dLbls>
          <c:cat>
            <c:strRef>
              <c:f>'Timor Leste'!$B$3:$B$5</c:f>
              <c:strCache>
                <c:ptCount val="3"/>
                <c:pt idx="0">
                  <c:v>PLHIV who know
their HIV status</c:v>
                </c:pt>
                <c:pt idx="1">
                  <c:v>PLHIV on 
treatment</c:v>
                </c:pt>
                <c:pt idx="2">
                  <c:v>PLHIV who are 
virally suppressed </c:v>
                </c:pt>
              </c:strCache>
            </c:strRef>
          </c:cat>
          <c:val>
            <c:numRef>
              <c:f>'Timor Leste'!$D$3:$D$5</c:f>
              <c:numCache>
                <c:formatCode>General</c:formatCode>
                <c:ptCount val="3"/>
                <c:pt idx="0">
                  <c:v>90</c:v>
                </c:pt>
                <c:pt idx="1">
                  <c:v>45</c:v>
                </c:pt>
                <c:pt idx="2">
                  <c:v>73</c:v>
                </c:pt>
              </c:numCache>
            </c:numRef>
          </c:val>
          <c:extLst>
            <c:ext xmlns:c16="http://schemas.microsoft.com/office/drawing/2014/chart" uri="{C3380CC4-5D6E-409C-BE32-E72D297353CC}">
              <c16:uniqueId val="{00000001-3268-4DB3-B506-CE32238D7C19}"/>
            </c:ext>
          </c:extLst>
        </c:ser>
        <c:dLbls>
          <c:showLegendKey val="0"/>
          <c:showVal val="0"/>
          <c:showCatName val="0"/>
          <c:showSerName val="0"/>
          <c:showPercent val="0"/>
          <c:showBubbleSize val="0"/>
        </c:dLbls>
        <c:gapWidth val="150"/>
        <c:overlap val="100"/>
        <c:axId val="138355840"/>
        <c:axId val="138357376"/>
      </c:barChart>
      <c:scatterChart>
        <c:scatterStyle val="lineMarker"/>
        <c:varyColors val="0"/>
        <c:ser>
          <c:idx val="2"/>
          <c:order val="2"/>
          <c:tx>
            <c:strRef>
              <c:f>'Timor Leste'!$E$2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'Timor Leste'!$B$3:$B$5</c:f>
              <c:strCache>
                <c:ptCount val="3"/>
                <c:pt idx="0">
                  <c:v>PLHIV who know
their HIV status</c:v>
                </c:pt>
                <c:pt idx="1">
                  <c:v>PLHIV on 
treatment</c:v>
                </c:pt>
                <c:pt idx="2">
                  <c:v>PLHIV who are 
virally suppressed </c:v>
                </c:pt>
              </c:strCache>
            </c:strRef>
          </c:xVal>
          <c:yVal>
            <c:numRef>
              <c:f>'Timor Leste'!$E$3:$E$5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3268-4DB3-B506-CE32238D7C19}"/>
            </c:ext>
          </c:extLst>
        </c:ser>
        <c:dLbls>
          <c:showLegendKey val="0"/>
          <c:showVal val="0"/>
          <c:showCatName val="0"/>
          <c:showSerName val="0"/>
          <c:showPercent val="0"/>
          <c:showBubbleSize val="0"/>
        </c:dLbls>
        <c:axId val="138373376"/>
        <c:axId val="138371840"/>
      </c:scatterChart>
      <c:catAx>
        <c:axId val="13835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357376"/>
        <c:crosses val="autoZero"/>
        <c:auto val="1"/>
        <c:lblAlgn val="ctr"/>
        <c:lblOffset val="100"/>
        <c:noMultiLvlLbl val="0"/>
      </c:catAx>
      <c:valAx>
        <c:axId val="1383573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355840"/>
        <c:crosses val="autoZero"/>
        <c:crossBetween val="between"/>
        <c:majorUnit val="20"/>
      </c:valAx>
      <c:valAx>
        <c:axId val="138371840"/>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373376"/>
        <c:crosses val="max"/>
        <c:crossBetween val="midCat"/>
      </c:valAx>
      <c:valAx>
        <c:axId val="138373376"/>
        <c:scaling>
          <c:orientation val="minMax"/>
        </c:scaling>
        <c:delete val="1"/>
        <c:axPos val="b"/>
        <c:numFmt formatCode="General" sourceLinked="1"/>
        <c:majorTickMark val="out"/>
        <c:minorTickMark val="none"/>
        <c:tickLblPos val="nextTo"/>
        <c:crossAx val="1383718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9446585134305"/>
          <c:y val="0.19675225379436267"/>
          <c:w val="0.86170198804936615"/>
          <c:h val="0.69241441287230399"/>
        </c:manualLayout>
      </c:layout>
      <c:barChart>
        <c:barDir val="col"/>
        <c:grouping val="clustered"/>
        <c:varyColors val="0"/>
        <c:ser>
          <c:idx val="0"/>
          <c:order val="0"/>
          <c:tx>
            <c:strRef>
              <c:f>Sheet3!$B$2</c:f>
              <c:strCache>
                <c:ptCount val="1"/>
                <c:pt idx="0">
                  <c:v>Male</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Children &lt;15 yr</c:v>
                </c:pt>
                <c:pt idx="1">
                  <c:v>Adults &gt;15 yr</c:v>
                </c:pt>
                <c:pt idx="2">
                  <c:v>Total</c:v>
                </c:pt>
              </c:strCache>
            </c:strRef>
          </c:cat>
          <c:val>
            <c:numRef>
              <c:f>Sheet3!$B$3:$B$5</c:f>
              <c:numCache>
                <c:formatCode>General</c:formatCode>
                <c:ptCount val="3"/>
                <c:pt idx="0">
                  <c:v>5</c:v>
                </c:pt>
                <c:pt idx="1">
                  <c:v>95</c:v>
                </c:pt>
                <c:pt idx="2">
                  <c:v>100</c:v>
                </c:pt>
              </c:numCache>
            </c:numRef>
          </c:val>
          <c:extLst>
            <c:ext xmlns:c16="http://schemas.microsoft.com/office/drawing/2014/chart" uri="{C3380CC4-5D6E-409C-BE32-E72D297353CC}">
              <c16:uniqueId val="{00000000-5FA2-4973-9412-E15A6A68BCDB}"/>
            </c:ext>
          </c:extLst>
        </c:ser>
        <c:ser>
          <c:idx val="1"/>
          <c:order val="1"/>
          <c:tx>
            <c:strRef>
              <c:f>Sheet3!$C$2</c:f>
              <c:strCache>
                <c:ptCount val="1"/>
                <c:pt idx="0">
                  <c:v>Female</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Children &lt;15 yr</c:v>
                </c:pt>
                <c:pt idx="1">
                  <c:v>Adults &gt;15 yr</c:v>
                </c:pt>
                <c:pt idx="2">
                  <c:v>Total</c:v>
                </c:pt>
              </c:strCache>
            </c:strRef>
          </c:cat>
          <c:val>
            <c:numRef>
              <c:f>Sheet3!$C$3:$C$5</c:f>
              <c:numCache>
                <c:formatCode>General</c:formatCode>
                <c:ptCount val="3"/>
                <c:pt idx="0">
                  <c:v>12</c:v>
                </c:pt>
                <c:pt idx="1">
                  <c:v>82</c:v>
                </c:pt>
                <c:pt idx="2">
                  <c:v>94</c:v>
                </c:pt>
              </c:numCache>
            </c:numRef>
          </c:val>
          <c:extLst>
            <c:ext xmlns:c16="http://schemas.microsoft.com/office/drawing/2014/chart" uri="{C3380CC4-5D6E-409C-BE32-E72D297353CC}">
              <c16:uniqueId val="{00000001-5FA2-4973-9412-E15A6A68BCDB}"/>
            </c:ext>
          </c:extLst>
        </c:ser>
        <c:ser>
          <c:idx val="2"/>
          <c:order val="2"/>
          <c:tx>
            <c:strRef>
              <c:f>Sheet3!$D$2</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Children &lt;15 yr</c:v>
                </c:pt>
                <c:pt idx="1">
                  <c:v>Adults &gt;15 yr</c:v>
                </c:pt>
                <c:pt idx="2">
                  <c:v>Total</c:v>
                </c:pt>
              </c:strCache>
            </c:strRef>
          </c:cat>
          <c:val>
            <c:numRef>
              <c:f>Sheet3!$D$3:$D$5</c:f>
              <c:numCache>
                <c:formatCode>General</c:formatCode>
                <c:ptCount val="3"/>
                <c:pt idx="0">
                  <c:v>17</c:v>
                </c:pt>
                <c:pt idx="1">
                  <c:v>177</c:v>
                </c:pt>
                <c:pt idx="2">
                  <c:v>194</c:v>
                </c:pt>
              </c:numCache>
            </c:numRef>
          </c:val>
          <c:extLst>
            <c:ext xmlns:c16="http://schemas.microsoft.com/office/drawing/2014/chart" uri="{C3380CC4-5D6E-409C-BE32-E72D297353CC}">
              <c16:uniqueId val="{00000002-5FA2-4973-9412-E15A6A68BCDB}"/>
            </c:ext>
          </c:extLst>
        </c:ser>
        <c:dLbls>
          <c:showLegendKey val="0"/>
          <c:showVal val="0"/>
          <c:showCatName val="0"/>
          <c:showSerName val="0"/>
          <c:showPercent val="0"/>
          <c:showBubbleSize val="0"/>
        </c:dLbls>
        <c:gapWidth val="150"/>
        <c:axId val="138482432"/>
        <c:axId val="138483968"/>
      </c:barChart>
      <c:catAx>
        <c:axId val="138482432"/>
        <c:scaling>
          <c:orientation val="minMax"/>
        </c:scaling>
        <c:delete val="0"/>
        <c:axPos val="b"/>
        <c:numFmt formatCode="General" sourceLinked="0"/>
        <c:majorTickMark val="out"/>
        <c:minorTickMark val="none"/>
        <c:tickLblPos val="nextTo"/>
        <c:crossAx val="138483968"/>
        <c:crosses val="autoZero"/>
        <c:auto val="1"/>
        <c:lblAlgn val="ctr"/>
        <c:lblOffset val="100"/>
        <c:noMultiLvlLbl val="0"/>
      </c:catAx>
      <c:valAx>
        <c:axId val="138483968"/>
        <c:scaling>
          <c:orientation val="minMax"/>
          <c:max val="200"/>
          <c:min val="0"/>
        </c:scaling>
        <c:delete val="0"/>
        <c:axPos val="l"/>
        <c:majorGridlines>
          <c:spPr>
            <a:ln>
              <a:solidFill>
                <a:schemeClr val="bg1">
                  <a:lumMod val="85000"/>
                </a:schemeClr>
              </a:solidFill>
              <a:prstDash val="dash"/>
            </a:ln>
          </c:spPr>
        </c:majorGridlines>
        <c:title>
          <c:tx>
            <c:rich>
              <a:bodyPr rot="-5400000" vert="horz"/>
              <a:lstStyle/>
              <a:p>
                <a:pPr>
                  <a:defRPr/>
                </a:pPr>
                <a:r>
                  <a:rPr lang="en-US"/>
                  <a:t>Number</a:t>
                </a:r>
              </a:p>
            </c:rich>
          </c:tx>
          <c:layout>
            <c:manualLayout>
              <c:xMode val="edge"/>
              <c:yMode val="edge"/>
              <c:x val="0"/>
              <c:y val="0.38406909734109324"/>
            </c:manualLayout>
          </c:layout>
          <c:overlay val="0"/>
        </c:title>
        <c:numFmt formatCode="General" sourceLinked="1"/>
        <c:majorTickMark val="out"/>
        <c:minorTickMark val="none"/>
        <c:tickLblPos val="nextTo"/>
        <c:crossAx val="138482432"/>
        <c:crosses val="autoZero"/>
        <c:crossBetween val="between"/>
        <c:majorUnit val="50"/>
      </c:valAx>
    </c:plotArea>
    <c:legend>
      <c:legendPos val="t"/>
      <c:layout>
        <c:manualLayout>
          <c:xMode val="edge"/>
          <c:yMode val="edge"/>
          <c:x val="0.43613991735075669"/>
          <c:y val="0"/>
          <c:w val="0.56386008264924337"/>
          <c:h val="7.78392103161017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968253968253"/>
          <c:y val="4.9980491479642224E-2"/>
          <c:w val="0.6909986111111110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5</c:v>
                </c:pt>
                <c:pt idx="1">
                  <c:v>6</c:v>
                </c:pt>
                <c:pt idx="2">
                  <c:v>7</c:v>
                </c:pt>
                <c:pt idx="3">
                  <c:v>8</c:v>
                </c:pt>
                <c:pt idx="4">
                  <c:v>9</c:v>
                </c:pt>
                <c:pt idx="5">
                  <c:v>10</c:v>
                </c:pt>
                <c:pt idx="6">
                  <c:v>11</c:v>
                </c:pt>
                <c:pt idx="7">
                  <c:v>12</c:v>
                </c:pt>
                <c:pt idx="8">
                  <c:v>13</c:v>
                </c:pt>
                <c:pt idx="9">
                  <c:v>14</c:v>
                </c:pt>
                <c:pt idx="10">
                  <c:v>15</c:v>
                </c:pt>
                <c:pt idx="11">
                  <c:v>17</c:v>
                </c:pt>
                <c:pt idx="12">
                  <c:v>19</c:v>
                </c:pt>
                <c:pt idx="13">
                  <c:v>22</c:v>
                </c:pt>
                <c:pt idx="14">
                  <c:v>24</c:v>
                </c:pt>
                <c:pt idx="15">
                  <c:v>27</c:v>
                </c:pt>
                <c:pt idx="16">
                  <c:v>30</c:v>
                </c:pt>
                <c:pt idx="17">
                  <c:v>30</c:v>
                </c:pt>
                <c:pt idx="18">
                  <c:v>32</c:v>
                </c:pt>
                <c:pt idx="19">
                  <c:v>29</c:v>
                </c:pt>
                <c:pt idx="20">
                  <c:v>34</c:v>
                </c:pt>
                <c:pt idx="21">
                  <c:v>34</c:v>
                </c:pt>
                <c:pt idx="22">
                  <c:v>39</c:v>
                </c:pt>
                <c:pt idx="23">
                  <c:v>39</c:v>
                </c:pt>
                <c:pt idx="24">
                  <c:v>36</c:v>
                </c:pt>
                <c:pt idx="25">
                  <c:v>39</c:v>
                </c:pt>
                <c:pt idx="26">
                  <c:v>43</c:v>
                </c:pt>
                <c:pt idx="27">
                  <c:v>45</c:v>
                </c:pt>
                <c:pt idx="28">
                  <c:v>47</c:v>
                </c:pt>
                <c:pt idx="29">
                  <c:v>49</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0.25374000000000002</c:v>
                </c:pt>
                <c:pt idx="1">
                  <c:v>0.41470000000000001</c:v>
                </c:pt>
                <c:pt idx="2">
                  <c:v>0.60272000000000003</c:v>
                </c:pt>
                <c:pt idx="3">
                  <c:v>0.88893</c:v>
                </c:pt>
                <c:pt idx="4">
                  <c:v>1</c:v>
                </c:pt>
                <c:pt idx="5">
                  <c:v>2</c:v>
                </c:pt>
                <c:pt idx="6">
                  <c:v>2</c:v>
                </c:pt>
                <c:pt idx="7">
                  <c:v>2</c:v>
                </c:pt>
                <c:pt idx="8">
                  <c:v>3</c:v>
                </c:pt>
                <c:pt idx="9">
                  <c:v>3</c:v>
                </c:pt>
                <c:pt idx="10">
                  <c:v>4</c:v>
                </c:pt>
                <c:pt idx="11">
                  <c:v>4</c:v>
                </c:pt>
                <c:pt idx="12">
                  <c:v>5</c:v>
                </c:pt>
                <c:pt idx="13">
                  <c:v>6</c:v>
                </c:pt>
                <c:pt idx="14">
                  <c:v>7</c:v>
                </c:pt>
                <c:pt idx="15">
                  <c:v>8</c:v>
                </c:pt>
                <c:pt idx="16">
                  <c:v>9</c:v>
                </c:pt>
                <c:pt idx="17">
                  <c:v>9</c:v>
                </c:pt>
                <c:pt idx="18">
                  <c:v>9</c:v>
                </c:pt>
                <c:pt idx="19">
                  <c:v>8</c:v>
                </c:pt>
                <c:pt idx="20">
                  <c:v>9</c:v>
                </c:pt>
                <c:pt idx="21">
                  <c:v>10</c:v>
                </c:pt>
                <c:pt idx="22">
                  <c:v>12</c:v>
                </c:pt>
                <c:pt idx="23">
                  <c:v>13</c:v>
                </c:pt>
                <c:pt idx="24">
                  <c:v>12</c:v>
                </c:pt>
                <c:pt idx="25">
                  <c:v>13</c:v>
                </c:pt>
                <c:pt idx="26">
                  <c:v>15</c:v>
                </c:pt>
                <c:pt idx="27">
                  <c:v>16</c:v>
                </c:pt>
                <c:pt idx="28">
                  <c:v>17</c:v>
                </c:pt>
                <c:pt idx="29">
                  <c:v>17</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2869120"/>
        <c:axId val="42870656"/>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795-43C5-9747-B6323006D9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2</c:v>
                </c:pt>
                <c:pt idx="1">
                  <c:v>3</c:v>
                </c:pt>
                <c:pt idx="2">
                  <c:v>3</c:v>
                </c:pt>
                <c:pt idx="3">
                  <c:v>4</c:v>
                </c:pt>
                <c:pt idx="4">
                  <c:v>5</c:v>
                </c:pt>
                <c:pt idx="5">
                  <c:v>5</c:v>
                </c:pt>
                <c:pt idx="6">
                  <c:v>6</c:v>
                </c:pt>
                <c:pt idx="7">
                  <c:v>6</c:v>
                </c:pt>
                <c:pt idx="8">
                  <c:v>7</c:v>
                </c:pt>
                <c:pt idx="9">
                  <c:v>8</c:v>
                </c:pt>
                <c:pt idx="10">
                  <c:v>9</c:v>
                </c:pt>
                <c:pt idx="11">
                  <c:v>10</c:v>
                </c:pt>
                <c:pt idx="12">
                  <c:v>11</c:v>
                </c:pt>
                <c:pt idx="13">
                  <c:v>12</c:v>
                </c:pt>
                <c:pt idx="14">
                  <c:v>14</c:v>
                </c:pt>
                <c:pt idx="15">
                  <c:v>16</c:v>
                </c:pt>
                <c:pt idx="16">
                  <c:v>17</c:v>
                </c:pt>
                <c:pt idx="17">
                  <c:v>17</c:v>
                </c:pt>
                <c:pt idx="18">
                  <c:v>19</c:v>
                </c:pt>
                <c:pt idx="19">
                  <c:v>16</c:v>
                </c:pt>
                <c:pt idx="20">
                  <c:v>18</c:v>
                </c:pt>
                <c:pt idx="21">
                  <c:v>19</c:v>
                </c:pt>
                <c:pt idx="22">
                  <c:v>23</c:v>
                </c:pt>
                <c:pt idx="23">
                  <c:v>23</c:v>
                </c:pt>
                <c:pt idx="24">
                  <c:v>21</c:v>
                </c:pt>
                <c:pt idx="25">
                  <c:v>23</c:v>
                </c:pt>
                <c:pt idx="26">
                  <c:v>26</c:v>
                </c:pt>
                <c:pt idx="27">
                  <c:v>27</c:v>
                </c:pt>
                <c:pt idx="28">
                  <c:v>29</c:v>
                </c:pt>
                <c:pt idx="29">
                  <c:v>30</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2869120"/>
        <c:axId val="42870656"/>
      </c:lineChart>
      <c:catAx>
        <c:axId val="428691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2870656"/>
        <c:crosses val="autoZero"/>
        <c:auto val="1"/>
        <c:lblAlgn val="ctr"/>
        <c:lblOffset val="100"/>
        <c:tickMarkSkip val="1"/>
        <c:noMultiLvlLbl val="0"/>
      </c:catAx>
      <c:valAx>
        <c:axId val="428706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286912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A806-4777-B966-1A4BB86BE6FD}"/>
                </c:ext>
              </c:extLst>
            </c:dLbl>
            <c:dLbl>
              <c:idx val="1"/>
              <c:delete val="1"/>
              <c:extLst>
                <c:ext xmlns:c15="http://schemas.microsoft.com/office/drawing/2012/chart" uri="{CE6537A1-D6FC-4f65-9D91-7224C49458BB}"/>
                <c:ext xmlns:c16="http://schemas.microsoft.com/office/drawing/2014/chart" uri="{C3380CC4-5D6E-409C-BE32-E72D297353CC}">
                  <c16:uniqueId val="{00000001-A806-4777-B966-1A4BB86BE6FD}"/>
                </c:ext>
              </c:extLst>
            </c:dLbl>
            <c:dLbl>
              <c:idx val="2"/>
              <c:delete val="1"/>
              <c:extLst>
                <c:ext xmlns:c15="http://schemas.microsoft.com/office/drawing/2012/chart" uri="{CE6537A1-D6FC-4f65-9D91-7224C49458BB}"/>
                <c:ext xmlns:c16="http://schemas.microsoft.com/office/drawing/2014/chart" uri="{C3380CC4-5D6E-409C-BE32-E72D297353CC}">
                  <c16:uniqueId val="{00000002-A806-4777-B966-1A4BB86BE6FD}"/>
                </c:ext>
              </c:extLst>
            </c:dLbl>
            <c:dLbl>
              <c:idx val="3"/>
              <c:delete val="1"/>
              <c:extLst>
                <c:ext xmlns:c15="http://schemas.microsoft.com/office/drawing/2012/chart" uri="{CE6537A1-D6FC-4f65-9D91-7224C49458BB}"/>
                <c:ext xmlns:c16="http://schemas.microsoft.com/office/drawing/2014/chart" uri="{C3380CC4-5D6E-409C-BE32-E72D297353CC}">
                  <c16:uniqueId val="{00000003-A806-4777-B966-1A4BB86BE6FD}"/>
                </c:ext>
              </c:extLst>
            </c:dLbl>
            <c:dLbl>
              <c:idx val="4"/>
              <c:delete val="1"/>
              <c:extLst>
                <c:ext xmlns:c15="http://schemas.microsoft.com/office/drawing/2012/chart" uri="{CE6537A1-D6FC-4f65-9D91-7224C49458BB}"/>
                <c:ext xmlns:c16="http://schemas.microsoft.com/office/drawing/2014/chart" uri="{C3380CC4-5D6E-409C-BE32-E72D297353CC}">
                  <c16:uniqueId val="{00000004-A806-4777-B966-1A4BB86BE6FD}"/>
                </c:ext>
              </c:extLst>
            </c:dLbl>
            <c:dLbl>
              <c:idx val="5"/>
              <c:delete val="1"/>
              <c:extLst>
                <c:ext xmlns:c15="http://schemas.microsoft.com/office/drawing/2012/chart" uri="{CE6537A1-D6FC-4f65-9D91-7224C49458BB}"/>
                <c:ext xmlns:c16="http://schemas.microsoft.com/office/drawing/2014/chart" uri="{C3380CC4-5D6E-409C-BE32-E72D297353CC}">
                  <c16:uniqueId val="{00000005-A806-4777-B966-1A4BB86BE6FD}"/>
                </c:ext>
              </c:extLst>
            </c:dLbl>
            <c:dLbl>
              <c:idx val="6"/>
              <c:delete val="1"/>
              <c:extLst>
                <c:ext xmlns:c15="http://schemas.microsoft.com/office/drawing/2012/chart" uri="{CE6537A1-D6FC-4f65-9D91-7224C49458BB}"/>
                <c:ext xmlns:c16="http://schemas.microsoft.com/office/drawing/2014/chart" uri="{C3380CC4-5D6E-409C-BE32-E72D297353CC}">
                  <c16:uniqueId val="{00000006-A806-4777-B966-1A4BB86BE6FD}"/>
                </c:ext>
              </c:extLst>
            </c:dLbl>
            <c:dLbl>
              <c:idx val="7"/>
              <c:delete val="1"/>
              <c:extLst>
                <c:ext xmlns:c15="http://schemas.microsoft.com/office/drawing/2012/chart" uri="{CE6537A1-D6FC-4f65-9D91-7224C49458BB}"/>
                <c:ext xmlns:c16="http://schemas.microsoft.com/office/drawing/2014/chart" uri="{C3380CC4-5D6E-409C-BE32-E72D297353CC}">
                  <c16:uniqueId val="{00000007-A806-4777-B966-1A4BB86BE6FD}"/>
                </c:ext>
              </c:extLst>
            </c:dLbl>
            <c:dLbl>
              <c:idx val="8"/>
              <c:delete val="1"/>
              <c:extLst>
                <c:ext xmlns:c15="http://schemas.microsoft.com/office/drawing/2012/chart" uri="{CE6537A1-D6FC-4f65-9D91-7224C49458BB}"/>
                <c:ext xmlns:c16="http://schemas.microsoft.com/office/drawing/2014/chart" uri="{C3380CC4-5D6E-409C-BE32-E72D297353CC}">
                  <c16:uniqueId val="{00000008-A806-4777-B966-1A4BB86BE6FD}"/>
                </c:ext>
              </c:extLst>
            </c:dLbl>
            <c:dLbl>
              <c:idx val="9"/>
              <c:delete val="1"/>
              <c:extLst>
                <c:ext xmlns:c15="http://schemas.microsoft.com/office/drawing/2012/chart" uri="{CE6537A1-D6FC-4f65-9D91-7224C49458BB}"/>
                <c:ext xmlns:c16="http://schemas.microsoft.com/office/drawing/2014/chart" uri="{C3380CC4-5D6E-409C-BE32-E72D297353CC}">
                  <c16:uniqueId val="{00000009-A806-4777-B966-1A4BB86BE6FD}"/>
                </c:ext>
              </c:extLst>
            </c:dLbl>
            <c:dLbl>
              <c:idx val="10"/>
              <c:delete val="1"/>
              <c:extLst>
                <c:ext xmlns:c15="http://schemas.microsoft.com/office/drawing/2012/chart" uri="{CE6537A1-D6FC-4f65-9D91-7224C49458BB}"/>
                <c:ext xmlns:c16="http://schemas.microsoft.com/office/drawing/2014/chart" uri="{C3380CC4-5D6E-409C-BE32-E72D297353CC}">
                  <c16:uniqueId val="{0000000A-A806-4777-B966-1A4BB86BE6FD}"/>
                </c:ext>
              </c:extLst>
            </c:dLbl>
            <c:dLbl>
              <c:idx val="11"/>
              <c:delete val="1"/>
              <c:extLst>
                <c:ext xmlns:c15="http://schemas.microsoft.com/office/drawing/2012/chart" uri="{CE6537A1-D6FC-4f65-9D91-7224C49458BB}"/>
                <c:ext xmlns:c16="http://schemas.microsoft.com/office/drawing/2014/chart" uri="{C3380CC4-5D6E-409C-BE32-E72D297353CC}">
                  <c16:uniqueId val="{0000000B-A806-4777-B966-1A4BB86BE6FD}"/>
                </c:ext>
              </c:extLst>
            </c:dLbl>
            <c:dLbl>
              <c:idx val="12"/>
              <c:delete val="1"/>
              <c:extLst>
                <c:ext xmlns:c15="http://schemas.microsoft.com/office/drawing/2012/chart" uri="{CE6537A1-D6FC-4f65-9D91-7224C49458BB}"/>
                <c:ext xmlns:c16="http://schemas.microsoft.com/office/drawing/2014/chart" uri="{C3380CC4-5D6E-409C-BE32-E72D297353CC}">
                  <c16:uniqueId val="{0000000C-A806-4777-B966-1A4BB86BE6FD}"/>
                </c:ext>
              </c:extLst>
            </c:dLbl>
            <c:dLbl>
              <c:idx val="13"/>
              <c:delete val="1"/>
              <c:extLst>
                <c:ext xmlns:c15="http://schemas.microsoft.com/office/drawing/2012/chart" uri="{CE6537A1-D6FC-4f65-9D91-7224C49458BB}"/>
                <c:ext xmlns:c16="http://schemas.microsoft.com/office/drawing/2014/chart" uri="{C3380CC4-5D6E-409C-BE32-E72D297353CC}">
                  <c16:uniqueId val="{0000000D-A806-4777-B966-1A4BB86BE6FD}"/>
                </c:ext>
              </c:extLst>
            </c:dLbl>
            <c:dLbl>
              <c:idx val="14"/>
              <c:delete val="1"/>
              <c:extLst>
                <c:ext xmlns:c15="http://schemas.microsoft.com/office/drawing/2012/chart" uri="{CE6537A1-D6FC-4f65-9D91-7224C49458BB}"/>
                <c:ext xmlns:c16="http://schemas.microsoft.com/office/drawing/2014/chart" uri="{C3380CC4-5D6E-409C-BE32-E72D297353CC}">
                  <c16:uniqueId val="{0000000E-A806-4777-B966-1A4BB86BE6FD}"/>
                </c:ext>
              </c:extLst>
            </c:dLbl>
            <c:dLbl>
              <c:idx val="15"/>
              <c:delete val="1"/>
              <c:extLst>
                <c:ext xmlns:c15="http://schemas.microsoft.com/office/drawing/2012/chart" uri="{CE6537A1-D6FC-4f65-9D91-7224C49458BB}"/>
                <c:ext xmlns:c16="http://schemas.microsoft.com/office/drawing/2014/chart" uri="{C3380CC4-5D6E-409C-BE32-E72D297353CC}">
                  <c16:uniqueId val="{0000000F-A806-4777-B966-1A4BB86BE6FD}"/>
                </c:ext>
              </c:extLst>
            </c:dLbl>
            <c:dLbl>
              <c:idx val="16"/>
              <c:delete val="1"/>
              <c:extLst>
                <c:ext xmlns:c15="http://schemas.microsoft.com/office/drawing/2012/chart" uri="{CE6537A1-D6FC-4f65-9D91-7224C49458BB}"/>
                <c:ext xmlns:c16="http://schemas.microsoft.com/office/drawing/2014/chart" uri="{C3380CC4-5D6E-409C-BE32-E72D297353CC}">
                  <c16:uniqueId val="{00000010-A806-4777-B966-1A4BB86BE6FD}"/>
                </c:ext>
              </c:extLst>
            </c:dLbl>
            <c:dLbl>
              <c:idx val="17"/>
              <c:delete val="1"/>
              <c:extLst>
                <c:ext xmlns:c15="http://schemas.microsoft.com/office/drawing/2012/chart" uri="{CE6537A1-D6FC-4f65-9D91-7224C49458BB}"/>
                <c:ext xmlns:c16="http://schemas.microsoft.com/office/drawing/2014/chart" uri="{C3380CC4-5D6E-409C-BE32-E72D297353CC}">
                  <c16:uniqueId val="{00000011-A806-4777-B966-1A4BB86BE6FD}"/>
                </c:ext>
              </c:extLst>
            </c:dLbl>
            <c:dLbl>
              <c:idx val="18"/>
              <c:delete val="1"/>
              <c:extLst>
                <c:ext xmlns:c15="http://schemas.microsoft.com/office/drawing/2012/chart" uri="{CE6537A1-D6FC-4f65-9D91-7224C49458BB}"/>
                <c:ext xmlns:c16="http://schemas.microsoft.com/office/drawing/2014/chart" uri="{C3380CC4-5D6E-409C-BE32-E72D297353CC}">
                  <c16:uniqueId val="{00000012-A806-4777-B966-1A4BB86BE6FD}"/>
                </c:ext>
              </c:extLst>
            </c:dLbl>
            <c:dLbl>
              <c:idx val="19"/>
              <c:delete val="1"/>
              <c:extLst>
                <c:ext xmlns:c15="http://schemas.microsoft.com/office/drawing/2012/chart" uri="{CE6537A1-D6FC-4f65-9D91-7224C49458BB}"/>
                <c:ext xmlns:c16="http://schemas.microsoft.com/office/drawing/2014/chart" uri="{C3380CC4-5D6E-409C-BE32-E72D297353CC}">
                  <c16:uniqueId val="{00000013-A806-4777-B966-1A4BB86BE6FD}"/>
                </c:ext>
              </c:extLst>
            </c:dLbl>
            <c:dLbl>
              <c:idx val="20"/>
              <c:delete val="1"/>
              <c:extLst>
                <c:ext xmlns:c15="http://schemas.microsoft.com/office/drawing/2012/chart" uri="{CE6537A1-D6FC-4f65-9D91-7224C49458BB}"/>
                <c:ext xmlns:c16="http://schemas.microsoft.com/office/drawing/2014/chart" uri="{C3380CC4-5D6E-409C-BE32-E72D297353CC}">
                  <c16:uniqueId val="{00000014-A806-4777-B966-1A4BB86BE6FD}"/>
                </c:ext>
              </c:extLst>
            </c:dLbl>
            <c:dLbl>
              <c:idx val="21"/>
              <c:delete val="1"/>
              <c:extLst>
                <c:ext xmlns:c15="http://schemas.microsoft.com/office/drawing/2012/chart" uri="{CE6537A1-D6FC-4f65-9D91-7224C49458BB}"/>
                <c:ext xmlns:c16="http://schemas.microsoft.com/office/drawing/2014/chart" uri="{C3380CC4-5D6E-409C-BE32-E72D297353CC}">
                  <c16:uniqueId val="{00000015-A806-4777-B966-1A4BB86BE6FD}"/>
                </c:ext>
              </c:extLst>
            </c:dLbl>
            <c:dLbl>
              <c:idx val="22"/>
              <c:delete val="1"/>
              <c:extLst>
                <c:ext xmlns:c15="http://schemas.microsoft.com/office/drawing/2012/chart" uri="{CE6537A1-D6FC-4f65-9D91-7224C49458BB}"/>
                <c:ext xmlns:c16="http://schemas.microsoft.com/office/drawing/2014/chart" uri="{C3380CC4-5D6E-409C-BE32-E72D297353CC}">
                  <c16:uniqueId val="{00000016-A806-4777-B966-1A4BB86BE6FD}"/>
                </c:ext>
              </c:extLst>
            </c:dLbl>
            <c:dLbl>
              <c:idx val="23"/>
              <c:delete val="1"/>
              <c:extLst>
                <c:ext xmlns:c15="http://schemas.microsoft.com/office/drawing/2012/chart" uri="{CE6537A1-D6FC-4f65-9D91-7224C49458BB}"/>
                <c:ext xmlns:c16="http://schemas.microsoft.com/office/drawing/2014/chart" uri="{C3380CC4-5D6E-409C-BE32-E72D297353CC}">
                  <c16:uniqueId val="{00000017-A806-4777-B966-1A4BB86BE6FD}"/>
                </c:ext>
              </c:extLst>
            </c:dLbl>
            <c:dLbl>
              <c:idx val="24"/>
              <c:delete val="1"/>
              <c:extLst>
                <c:ext xmlns:c15="http://schemas.microsoft.com/office/drawing/2012/chart" uri="{CE6537A1-D6FC-4f65-9D91-7224C49458BB}"/>
                <c:ext xmlns:c16="http://schemas.microsoft.com/office/drawing/2014/chart" uri="{C3380CC4-5D6E-409C-BE32-E72D297353CC}">
                  <c16:uniqueId val="{00000018-A806-4777-B966-1A4BB86BE6FD}"/>
                </c:ext>
              </c:extLst>
            </c:dLbl>
            <c:dLbl>
              <c:idx val="25"/>
              <c:delete val="1"/>
              <c:extLst>
                <c:ext xmlns:c15="http://schemas.microsoft.com/office/drawing/2012/chart" uri="{CE6537A1-D6FC-4f65-9D91-7224C49458BB}"/>
                <c:ext xmlns:c16="http://schemas.microsoft.com/office/drawing/2014/chart" uri="{C3380CC4-5D6E-409C-BE32-E72D297353CC}">
                  <c16:uniqueId val="{00000019-A806-4777-B966-1A4BB86BE6FD}"/>
                </c:ext>
              </c:extLst>
            </c:dLbl>
            <c:dLbl>
              <c:idx val="26"/>
              <c:delete val="1"/>
              <c:extLst>
                <c:ext xmlns:c15="http://schemas.microsoft.com/office/drawing/2012/chart" uri="{CE6537A1-D6FC-4f65-9D91-7224C49458BB}"/>
                <c:ext xmlns:c16="http://schemas.microsoft.com/office/drawing/2014/chart" uri="{C3380CC4-5D6E-409C-BE32-E72D297353CC}">
                  <c16:uniqueId val="{0000001A-A806-4777-B966-1A4BB86BE6FD}"/>
                </c:ext>
              </c:extLst>
            </c:dLbl>
            <c:dLbl>
              <c:idx val="27"/>
              <c:delete val="1"/>
              <c:extLst>
                <c:ext xmlns:c15="http://schemas.microsoft.com/office/drawing/2012/chart" uri="{CE6537A1-D6FC-4f65-9D91-7224C49458BB}"/>
                <c:ext xmlns:c16="http://schemas.microsoft.com/office/drawing/2014/chart" uri="{C3380CC4-5D6E-409C-BE32-E72D297353CC}">
                  <c16:uniqueId val="{0000001B-A806-4777-B966-1A4BB86BE6FD}"/>
                </c:ext>
              </c:extLst>
            </c:dLbl>
            <c:dLbl>
              <c:idx val="28"/>
              <c:delete val="1"/>
              <c:extLst>
                <c:ext xmlns:c15="http://schemas.microsoft.com/office/drawing/2012/chart" uri="{CE6537A1-D6FC-4f65-9D91-7224C49458BB}"/>
                <c:ext xmlns:c16="http://schemas.microsoft.com/office/drawing/2014/chart" uri="{C3380CC4-5D6E-409C-BE32-E72D297353CC}">
                  <c16:uniqueId val="{0000001C-A806-4777-B966-1A4BB86BE6FD}"/>
                </c:ext>
              </c:extLst>
            </c:dLbl>
            <c:dLbl>
              <c:idx val="29"/>
              <c:tx>
                <c:rich>
                  <a:bodyPr/>
                  <a:lstStyle/>
                  <a:p>
                    <a:r>
                      <a:rPr lang="en-US"/>
                      <a:t>1 400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A806-4777-B966-1A4BB86BE6FD}"/>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49</c:v>
                </c:pt>
                <c:pt idx="1">
                  <c:v>57</c:v>
                </c:pt>
                <c:pt idx="2">
                  <c:v>66</c:v>
                </c:pt>
                <c:pt idx="3">
                  <c:v>74</c:v>
                </c:pt>
                <c:pt idx="4">
                  <c:v>83</c:v>
                </c:pt>
                <c:pt idx="5">
                  <c:v>92</c:v>
                </c:pt>
                <c:pt idx="6">
                  <c:v>101</c:v>
                </c:pt>
                <c:pt idx="7">
                  <c:v>110</c:v>
                </c:pt>
                <c:pt idx="8">
                  <c:v>120</c:v>
                </c:pt>
                <c:pt idx="9">
                  <c:v>131</c:v>
                </c:pt>
                <c:pt idx="10">
                  <c:v>144</c:v>
                </c:pt>
                <c:pt idx="11">
                  <c:v>162</c:v>
                </c:pt>
                <c:pt idx="12">
                  <c:v>182</c:v>
                </c:pt>
                <c:pt idx="13">
                  <c:v>207</c:v>
                </c:pt>
                <c:pt idx="14">
                  <c:v>233</c:v>
                </c:pt>
                <c:pt idx="15">
                  <c:v>262</c:v>
                </c:pt>
                <c:pt idx="16">
                  <c:v>293</c:v>
                </c:pt>
                <c:pt idx="17">
                  <c:v>331</c:v>
                </c:pt>
                <c:pt idx="18">
                  <c:v>372</c:v>
                </c:pt>
                <c:pt idx="19">
                  <c:v>424</c:v>
                </c:pt>
                <c:pt idx="20">
                  <c:v>480</c:v>
                </c:pt>
                <c:pt idx="21">
                  <c:v>545</c:v>
                </c:pt>
                <c:pt idx="22">
                  <c:v>617</c:v>
                </c:pt>
                <c:pt idx="23">
                  <c:v>696</c:v>
                </c:pt>
                <c:pt idx="24">
                  <c:v>786</c:v>
                </c:pt>
                <c:pt idx="25">
                  <c:v>886</c:v>
                </c:pt>
                <c:pt idx="26">
                  <c:v>993</c:v>
                </c:pt>
                <c:pt idx="27">
                  <c:v>1112</c:v>
                </c:pt>
                <c:pt idx="28">
                  <c:v>1243</c:v>
                </c:pt>
                <c:pt idx="29">
                  <c:v>1382</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15</c:v>
                </c:pt>
                <c:pt idx="1">
                  <c:v>18</c:v>
                </c:pt>
                <c:pt idx="2">
                  <c:v>22</c:v>
                </c:pt>
                <c:pt idx="3">
                  <c:v>26</c:v>
                </c:pt>
                <c:pt idx="4">
                  <c:v>31</c:v>
                </c:pt>
                <c:pt idx="5">
                  <c:v>36</c:v>
                </c:pt>
                <c:pt idx="6">
                  <c:v>41</c:v>
                </c:pt>
                <c:pt idx="7">
                  <c:v>46</c:v>
                </c:pt>
                <c:pt idx="8">
                  <c:v>53</c:v>
                </c:pt>
                <c:pt idx="9">
                  <c:v>61</c:v>
                </c:pt>
                <c:pt idx="10">
                  <c:v>68</c:v>
                </c:pt>
                <c:pt idx="11">
                  <c:v>79</c:v>
                </c:pt>
                <c:pt idx="12">
                  <c:v>93</c:v>
                </c:pt>
                <c:pt idx="13">
                  <c:v>111</c:v>
                </c:pt>
                <c:pt idx="14">
                  <c:v>130</c:v>
                </c:pt>
                <c:pt idx="15">
                  <c:v>153</c:v>
                </c:pt>
                <c:pt idx="16">
                  <c:v>181</c:v>
                </c:pt>
                <c:pt idx="17">
                  <c:v>215</c:v>
                </c:pt>
                <c:pt idx="18">
                  <c:v>253</c:v>
                </c:pt>
                <c:pt idx="19">
                  <c:v>303</c:v>
                </c:pt>
                <c:pt idx="20">
                  <c:v>349</c:v>
                </c:pt>
                <c:pt idx="21">
                  <c:v>403</c:v>
                </c:pt>
                <c:pt idx="22">
                  <c:v>465</c:v>
                </c:pt>
                <c:pt idx="23">
                  <c:v>532</c:v>
                </c:pt>
                <c:pt idx="24">
                  <c:v>608</c:v>
                </c:pt>
                <c:pt idx="25">
                  <c:v>684</c:v>
                </c:pt>
                <c:pt idx="26">
                  <c:v>765</c:v>
                </c:pt>
                <c:pt idx="27">
                  <c:v>834</c:v>
                </c:pt>
                <c:pt idx="28">
                  <c:v>918</c:v>
                </c:pt>
                <c:pt idx="29">
                  <c:v>976</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97</c:v>
                </c:pt>
                <c:pt idx="1">
                  <c:v>108</c:v>
                </c:pt>
                <c:pt idx="2">
                  <c:v>121</c:v>
                </c:pt>
                <c:pt idx="3">
                  <c:v>134</c:v>
                </c:pt>
                <c:pt idx="4">
                  <c:v>148</c:v>
                </c:pt>
                <c:pt idx="5">
                  <c:v>163</c:v>
                </c:pt>
                <c:pt idx="6">
                  <c:v>176</c:v>
                </c:pt>
                <c:pt idx="7">
                  <c:v>188</c:v>
                </c:pt>
                <c:pt idx="8">
                  <c:v>204</c:v>
                </c:pt>
                <c:pt idx="9">
                  <c:v>219</c:v>
                </c:pt>
                <c:pt idx="10">
                  <c:v>235</c:v>
                </c:pt>
                <c:pt idx="11">
                  <c:v>261</c:v>
                </c:pt>
                <c:pt idx="12">
                  <c:v>291</c:v>
                </c:pt>
                <c:pt idx="13">
                  <c:v>333</c:v>
                </c:pt>
                <c:pt idx="14">
                  <c:v>378</c:v>
                </c:pt>
                <c:pt idx="15">
                  <c:v>426</c:v>
                </c:pt>
                <c:pt idx="16">
                  <c:v>471</c:v>
                </c:pt>
                <c:pt idx="17">
                  <c:v>520</c:v>
                </c:pt>
                <c:pt idx="18">
                  <c:v>580</c:v>
                </c:pt>
                <c:pt idx="19">
                  <c:v>652</c:v>
                </c:pt>
                <c:pt idx="20">
                  <c:v>725</c:v>
                </c:pt>
                <c:pt idx="21">
                  <c:v>796</c:v>
                </c:pt>
                <c:pt idx="22">
                  <c:v>890</c:v>
                </c:pt>
                <c:pt idx="23">
                  <c:v>976</c:v>
                </c:pt>
                <c:pt idx="24">
                  <c:v>1098</c:v>
                </c:pt>
                <c:pt idx="25">
                  <c:v>1231</c:v>
                </c:pt>
                <c:pt idx="26">
                  <c:v>1368</c:v>
                </c:pt>
                <c:pt idx="27">
                  <c:v>1528</c:v>
                </c:pt>
                <c:pt idx="28">
                  <c:v>1699</c:v>
                </c:pt>
                <c:pt idx="29">
                  <c:v>1897</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620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A806-4777-B966-1A4BB86BE6FD}"/>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25</c:v>
                </c:pt>
                <c:pt idx="1">
                  <c:v>28</c:v>
                </c:pt>
                <c:pt idx="2">
                  <c:v>32</c:v>
                </c:pt>
                <c:pt idx="3">
                  <c:v>37</c:v>
                </c:pt>
                <c:pt idx="4">
                  <c:v>41</c:v>
                </c:pt>
                <c:pt idx="5">
                  <c:v>45</c:v>
                </c:pt>
                <c:pt idx="6">
                  <c:v>49</c:v>
                </c:pt>
                <c:pt idx="7">
                  <c:v>53</c:v>
                </c:pt>
                <c:pt idx="8">
                  <c:v>58</c:v>
                </c:pt>
                <c:pt idx="9">
                  <c:v>63</c:v>
                </c:pt>
                <c:pt idx="10">
                  <c:v>68</c:v>
                </c:pt>
                <c:pt idx="11">
                  <c:v>76</c:v>
                </c:pt>
                <c:pt idx="12">
                  <c:v>85</c:v>
                </c:pt>
                <c:pt idx="13">
                  <c:v>96</c:v>
                </c:pt>
                <c:pt idx="14">
                  <c:v>107</c:v>
                </c:pt>
                <c:pt idx="15">
                  <c:v>120</c:v>
                </c:pt>
                <c:pt idx="16">
                  <c:v>133</c:v>
                </c:pt>
                <c:pt idx="17">
                  <c:v>149</c:v>
                </c:pt>
                <c:pt idx="18">
                  <c:v>166</c:v>
                </c:pt>
                <c:pt idx="19">
                  <c:v>189</c:v>
                </c:pt>
                <c:pt idx="20">
                  <c:v>214</c:v>
                </c:pt>
                <c:pt idx="21">
                  <c:v>242</c:v>
                </c:pt>
                <c:pt idx="22">
                  <c:v>274</c:v>
                </c:pt>
                <c:pt idx="23">
                  <c:v>307</c:v>
                </c:pt>
                <c:pt idx="24">
                  <c:v>348</c:v>
                </c:pt>
                <c:pt idx="25">
                  <c:v>393</c:v>
                </c:pt>
                <c:pt idx="26">
                  <c:v>440</c:v>
                </c:pt>
                <c:pt idx="27">
                  <c:v>495</c:v>
                </c:pt>
                <c:pt idx="28">
                  <c:v>558</c:v>
                </c:pt>
                <c:pt idx="29">
                  <c:v>624</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7</c:v>
                </c:pt>
                <c:pt idx="1">
                  <c:v>9</c:v>
                </c:pt>
                <c:pt idx="2">
                  <c:v>11</c:v>
                </c:pt>
                <c:pt idx="3">
                  <c:v>13</c:v>
                </c:pt>
                <c:pt idx="4">
                  <c:v>15</c:v>
                </c:pt>
                <c:pt idx="5">
                  <c:v>17</c:v>
                </c:pt>
                <c:pt idx="6">
                  <c:v>20</c:v>
                </c:pt>
                <c:pt idx="7">
                  <c:v>23</c:v>
                </c:pt>
                <c:pt idx="8">
                  <c:v>26</c:v>
                </c:pt>
                <c:pt idx="9">
                  <c:v>30</c:v>
                </c:pt>
                <c:pt idx="10">
                  <c:v>33</c:v>
                </c:pt>
                <c:pt idx="11">
                  <c:v>38</c:v>
                </c:pt>
                <c:pt idx="12">
                  <c:v>44</c:v>
                </c:pt>
                <c:pt idx="13">
                  <c:v>53</c:v>
                </c:pt>
                <c:pt idx="14">
                  <c:v>62</c:v>
                </c:pt>
                <c:pt idx="15">
                  <c:v>73</c:v>
                </c:pt>
                <c:pt idx="16">
                  <c:v>84</c:v>
                </c:pt>
                <c:pt idx="17">
                  <c:v>98</c:v>
                </c:pt>
                <c:pt idx="18">
                  <c:v>113</c:v>
                </c:pt>
                <c:pt idx="19">
                  <c:v>131</c:v>
                </c:pt>
                <c:pt idx="20">
                  <c:v>151</c:v>
                </c:pt>
                <c:pt idx="21">
                  <c:v>174</c:v>
                </c:pt>
                <c:pt idx="22">
                  <c:v>207</c:v>
                </c:pt>
                <c:pt idx="23">
                  <c:v>241</c:v>
                </c:pt>
                <c:pt idx="24">
                  <c:v>276</c:v>
                </c:pt>
                <c:pt idx="25">
                  <c:v>310</c:v>
                </c:pt>
                <c:pt idx="26">
                  <c:v>341</c:v>
                </c:pt>
                <c:pt idx="27">
                  <c:v>380</c:v>
                </c:pt>
                <c:pt idx="28">
                  <c:v>408</c:v>
                </c:pt>
                <c:pt idx="29">
                  <c:v>439</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48</c:v>
                </c:pt>
                <c:pt idx="1">
                  <c:v>54</c:v>
                </c:pt>
                <c:pt idx="2">
                  <c:v>60</c:v>
                </c:pt>
                <c:pt idx="3">
                  <c:v>66</c:v>
                </c:pt>
                <c:pt idx="4">
                  <c:v>73</c:v>
                </c:pt>
                <c:pt idx="5">
                  <c:v>78</c:v>
                </c:pt>
                <c:pt idx="6">
                  <c:v>83</c:v>
                </c:pt>
                <c:pt idx="7">
                  <c:v>88</c:v>
                </c:pt>
                <c:pt idx="8">
                  <c:v>94</c:v>
                </c:pt>
                <c:pt idx="9">
                  <c:v>103</c:v>
                </c:pt>
                <c:pt idx="10">
                  <c:v>111</c:v>
                </c:pt>
                <c:pt idx="11">
                  <c:v>122</c:v>
                </c:pt>
                <c:pt idx="12">
                  <c:v>137</c:v>
                </c:pt>
                <c:pt idx="13">
                  <c:v>153</c:v>
                </c:pt>
                <c:pt idx="14">
                  <c:v>174</c:v>
                </c:pt>
                <c:pt idx="15">
                  <c:v>194</c:v>
                </c:pt>
                <c:pt idx="16">
                  <c:v>213</c:v>
                </c:pt>
                <c:pt idx="17">
                  <c:v>237</c:v>
                </c:pt>
                <c:pt idx="18">
                  <c:v>260</c:v>
                </c:pt>
                <c:pt idx="19">
                  <c:v>287</c:v>
                </c:pt>
                <c:pt idx="20">
                  <c:v>320</c:v>
                </c:pt>
                <c:pt idx="21">
                  <c:v>345</c:v>
                </c:pt>
                <c:pt idx="22">
                  <c:v>383</c:v>
                </c:pt>
                <c:pt idx="23">
                  <c:v>429</c:v>
                </c:pt>
                <c:pt idx="24">
                  <c:v>481</c:v>
                </c:pt>
                <c:pt idx="25">
                  <c:v>544</c:v>
                </c:pt>
                <c:pt idx="26">
                  <c:v>617</c:v>
                </c:pt>
                <c:pt idx="27">
                  <c:v>697</c:v>
                </c:pt>
                <c:pt idx="28">
                  <c:v>784</c:v>
                </c:pt>
                <c:pt idx="29">
                  <c:v>874</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3223680"/>
        <c:axId val="43225472"/>
      </c:lineChart>
      <c:catAx>
        <c:axId val="4322368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225472"/>
        <c:crosses val="autoZero"/>
        <c:auto val="1"/>
        <c:lblAlgn val="ctr"/>
        <c:lblOffset val="100"/>
        <c:tickLblSkip val="1"/>
        <c:noMultiLvlLbl val="0"/>
      </c:catAx>
      <c:valAx>
        <c:axId val="43225472"/>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3223680"/>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230703304944022E-2"/>
          <c:y val="0.10654062843686955"/>
          <c:w val="0.92580266752370222"/>
          <c:h val="0.55340617474362097"/>
        </c:manualLayout>
      </c:layout>
      <c:barChart>
        <c:barDir val="col"/>
        <c:grouping val="clustered"/>
        <c:varyColors val="0"/>
        <c:ser>
          <c:idx val="0"/>
          <c:order val="0"/>
          <c:tx>
            <c:strRef>
              <c:f>'HIV prev_KP'!$B$2</c:f>
              <c:strCache>
                <c:ptCount val="1"/>
                <c:pt idx="0">
                  <c:v>FSW (2011)</c:v>
                </c:pt>
              </c:strCache>
            </c:strRef>
          </c:tx>
          <c:spPr>
            <a:solidFill>
              <a:srgbClr val="88C540"/>
            </a:solidFill>
            <a:ln>
              <a:noFill/>
            </a:ln>
          </c:spPr>
          <c:invertIfNegative val="0"/>
          <c:dPt>
            <c:idx val="0"/>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B22E-4827-8FD0-95C0DBA2073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Maliana</c:v>
                </c:pt>
                <c:pt idx="2">
                  <c:v>Dili</c:v>
                </c:pt>
                <c:pt idx="3">
                  <c:v>Bobonaro</c:v>
                </c:pt>
              </c:strCache>
            </c:strRef>
          </c:cat>
          <c:val>
            <c:numRef>
              <c:f>'HIV prev_KP'!$B$3:$B$6</c:f>
              <c:numCache>
                <c:formatCode>General</c:formatCode>
                <c:ptCount val="4"/>
                <c:pt idx="0">
                  <c:v>1.5</c:v>
                </c:pt>
                <c:pt idx="1">
                  <c:v>2.6</c:v>
                </c:pt>
                <c:pt idx="2">
                  <c:v>3.6</c:v>
                </c:pt>
              </c:numCache>
            </c:numRef>
          </c:val>
          <c:extLst>
            <c:ext xmlns:c16="http://schemas.microsoft.com/office/drawing/2014/chart" uri="{C3380CC4-5D6E-409C-BE32-E72D297353CC}">
              <c16:uniqueId val="{00000002-B22E-4827-8FD0-95C0DBA2073C}"/>
            </c:ext>
          </c:extLst>
        </c:ser>
        <c:ser>
          <c:idx val="1"/>
          <c:order val="1"/>
          <c:tx>
            <c:strRef>
              <c:f>'HIV prev_KP'!$C$2</c:f>
              <c:strCache>
                <c:ptCount val="1"/>
                <c:pt idx="0">
                  <c:v>MSM (2011)</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B22E-4827-8FD0-95C0DBA2073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Maliana</c:v>
                </c:pt>
                <c:pt idx="2">
                  <c:v>Dili</c:v>
                </c:pt>
                <c:pt idx="3">
                  <c:v>Bobonaro</c:v>
                </c:pt>
              </c:strCache>
            </c:strRef>
          </c:cat>
          <c:val>
            <c:numRef>
              <c:f>'HIV prev_KP'!$C$3:$C$6</c:f>
              <c:numCache>
                <c:formatCode>General</c:formatCode>
                <c:ptCount val="4"/>
                <c:pt idx="0">
                  <c:v>1.3</c:v>
                </c:pt>
                <c:pt idx="1">
                  <c:v>3.6</c:v>
                </c:pt>
                <c:pt idx="3">
                  <c:v>5.7</c:v>
                </c:pt>
              </c:numCache>
            </c:numRef>
          </c:val>
          <c:extLst>
            <c:ext xmlns:c16="http://schemas.microsoft.com/office/drawing/2014/chart" uri="{C3380CC4-5D6E-409C-BE32-E72D297353CC}">
              <c16:uniqueId val="{00000005-B22E-4827-8FD0-95C0DBA2073C}"/>
            </c:ext>
          </c:extLst>
        </c:ser>
        <c:ser>
          <c:idx val="3"/>
          <c:order val="2"/>
          <c:tx>
            <c:strRef>
              <c:f>'HIV prev_KP'!$D$2</c:f>
              <c:strCache>
                <c:ptCount val="1"/>
                <c:pt idx="0">
                  <c:v>Uniformed personnel (2011)</c:v>
                </c:pt>
              </c:strCache>
            </c:strRef>
          </c:tx>
          <c:spPr>
            <a:solidFill>
              <a:srgbClr val="F6008C"/>
            </a:solidFill>
            <a:ln>
              <a:noFill/>
            </a:ln>
          </c:spPr>
          <c:invertIfNegative val="0"/>
          <c:dPt>
            <c:idx val="0"/>
            <c:invertIfNegative val="0"/>
            <c:bubble3D val="0"/>
            <c:spPr>
              <a:pattFill prst="dkUpDiag">
                <a:fgClr>
                  <a:srgbClr val="F6008C"/>
                </a:fgClr>
                <a:bgClr>
                  <a:sysClr val="window" lastClr="FFFFFF"/>
                </a:bgClr>
              </a:pattFill>
              <a:ln>
                <a:noFill/>
              </a:ln>
            </c:spPr>
            <c:extLst>
              <c:ext xmlns:c16="http://schemas.microsoft.com/office/drawing/2014/chart" uri="{C3380CC4-5D6E-409C-BE32-E72D297353CC}">
                <c16:uniqueId val="{00000007-B22E-4827-8FD0-95C0DBA2073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Maliana</c:v>
                </c:pt>
                <c:pt idx="2">
                  <c:v>Dili</c:v>
                </c:pt>
                <c:pt idx="3">
                  <c:v>Bobonaro</c:v>
                </c:pt>
              </c:strCache>
            </c:strRef>
          </c:cat>
          <c:val>
            <c:numRef>
              <c:f>'HIV prev_KP'!$D$3:$D$6</c:f>
              <c:numCache>
                <c:formatCode>General</c:formatCode>
                <c:ptCount val="4"/>
                <c:pt idx="0">
                  <c:v>0.5</c:v>
                </c:pt>
                <c:pt idx="3">
                  <c:v>2.6</c:v>
                </c:pt>
              </c:numCache>
            </c:numRef>
          </c:val>
          <c:extLst>
            <c:ext xmlns:c16="http://schemas.microsoft.com/office/drawing/2014/chart" uri="{C3380CC4-5D6E-409C-BE32-E72D297353CC}">
              <c16:uniqueId val="{00000008-B22E-4827-8FD0-95C0DBA2073C}"/>
            </c:ext>
          </c:extLst>
        </c:ser>
        <c:ser>
          <c:idx val="2"/>
          <c:order val="3"/>
          <c:tx>
            <c:strRef>
              <c:f>'HIV prev_KP'!$E$2</c:f>
              <c:strCache>
                <c:ptCount val="1"/>
                <c:pt idx="0">
                  <c:v>Pregnant women (2013)</c:v>
                </c:pt>
              </c:strCache>
            </c:strRef>
          </c:tx>
          <c:spPr>
            <a:pattFill prst="dkUpDiag">
              <a:fgClr>
                <a:srgbClr val="00AEEF"/>
              </a:fgClr>
              <a:bgClr>
                <a:sysClr val="window" lastClr="FFFFFF"/>
              </a:bgClr>
            </a:pattFill>
          </c:spPr>
          <c:invertIfNegative val="0"/>
          <c:dPt>
            <c:idx val="0"/>
            <c:invertIfNegative val="0"/>
            <c:bubble3D val="0"/>
            <c:extLst>
              <c:ext xmlns:c16="http://schemas.microsoft.com/office/drawing/2014/chart" uri="{C3380CC4-5D6E-409C-BE32-E72D297353CC}">
                <c16:uniqueId val="{00000009-B22E-4827-8FD0-95C0DBA2073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Maliana</c:v>
                </c:pt>
                <c:pt idx="2">
                  <c:v>Dili</c:v>
                </c:pt>
                <c:pt idx="3">
                  <c:v>Bobonaro</c:v>
                </c:pt>
              </c:strCache>
            </c:strRef>
          </c:cat>
          <c:val>
            <c:numRef>
              <c:f>'HIV prev_KP'!$E$3:$E$6</c:f>
              <c:numCache>
                <c:formatCode>General</c:formatCode>
                <c:ptCount val="4"/>
                <c:pt idx="0" formatCode="0.00">
                  <c:v>0.04</c:v>
                </c:pt>
              </c:numCache>
            </c:numRef>
          </c:val>
          <c:extLst>
            <c:ext xmlns:c16="http://schemas.microsoft.com/office/drawing/2014/chart" uri="{C3380CC4-5D6E-409C-BE32-E72D297353CC}">
              <c16:uniqueId val="{0000000A-B22E-4827-8FD0-95C0DBA2073C}"/>
            </c:ext>
          </c:extLst>
        </c:ser>
        <c:dLbls>
          <c:dLblPos val="outEnd"/>
          <c:showLegendKey val="0"/>
          <c:showVal val="1"/>
          <c:showCatName val="0"/>
          <c:showSerName val="0"/>
          <c:showPercent val="0"/>
          <c:showBubbleSize val="0"/>
        </c:dLbls>
        <c:gapWidth val="30"/>
        <c:axId val="43735680"/>
        <c:axId val="43757952"/>
      </c:barChart>
      <c:catAx>
        <c:axId val="43735680"/>
        <c:scaling>
          <c:orientation val="minMax"/>
        </c:scaling>
        <c:delete val="0"/>
        <c:axPos val="b"/>
        <c:numFmt formatCode="General" sourceLinked="1"/>
        <c:majorTickMark val="out"/>
        <c:minorTickMark val="none"/>
        <c:tickLblPos val="nextTo"/>
        <c:crossAx val="43757952"/>
        <c:crosses val="autoZero"/>
        <c:auto val="1"/>
        <c:lblAlgn val="ctr"/>
        <c:lblOffset val="100"/>
        <c:noMultiLvlLbl val="0"/>
      </c:catAx>
      <c:valAx>
        <c:axId val="43757952"/>
        <c:scaling>
          <c:orientation val="minMax"/>
        </c:scaling>
        <c:delete val="0"/>
        <c:axPos val="l"/>
        <c:title>
          <c:tx>
            <c:rich>
              <a:bodyPr rot="0" vert="horz"/>
              <a:lstStyle/>
              <a:p>
                <a:pPr>
                  <a:defRPr/>
                </a:pPr>
                <a:r>
                  <a:rPr lang="en-GB"/>
                  <a:t>%</a:t>
                </a:r>
              </a:p>
            </c:rich>
          </c:tx>
          <c:layout>
            <c:manualLayout>
              <c:xMode val="edge"/>
              <c:yMode val="edge"/>
              <c:x val="1.0147838663024265E-3"/>
              <c:y val="8.0710685005177071E-2"/>
            </c:manualLayout>
          </c:layout>
          <c:overlay val="0"/>
        </c:title>
        <c:numFmt formatCode="General" sourceLinked="1"/>
        <c:majorTickMark val="out"/>
        <c:minorTickMark val="none"/>
        <c:tickLblPos val="nextTo"/>
        <c:crossAx val="43735680"/>
        <c:crosses val="autoZero"/>
        <c:crossBetween val="between"/>
      </c:valAx>
    </c:plotArea>
    <c:legend>
      <c:legendPos val="b"/>
      <c:layout>
        <c:manualLayout>
          <c:xMode val="edge"/>
          <c:yMode val="edge"/>
          <c:x val="0.11068576249397397"/>
          <c:y val="0.82357918612662306"/>
          <c:w val="0.87095505918903005"/>
          <c:h val="0.159925953670422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905962156875156E-2"/>
          <c:y val="0.1287962962962963"/>
          <c:w val="0.90451148030088735"/>
          <c:h val="0.62332227649045102"/>
        </c:manualLayout>
      </c:layout>
      <c:barChart>
        <c:barDir val="col"/>
        <c:grouping val="clustered"/>
        <c:varyColors val="0"/>
        <c:ser>
          <c:idx val="0"/>
          <c:order val="0"/>
          <c:tx>
            <c:strRef>
              <c:f>'STI prev MSM'!$B$4</c:f>
              <c:strCache>
                <c:ptCount val="1"/>
                <c:pt idx="0">
                  <c:v>Syphilis</c:v>
                </c:pt>
              </c:strCache>
            </c:strRef>
          </c:tx>
          <c:spPr>
            <a:solidFill>
              <a:srgbClr val="00AEEF"/>
            </a:solidFill>
          </c:spPr>
          <c:invertIfNegative val="0"/>
          <c:dPt>
            <c:idx val="5"/>
            <c:invertIfNegative val="0"/>
            <c:bubble3D val="0"/>
            <c:spPr>
              <a:pattFill prst="dkUpDiag">
                <a:fgClr>
                  <a:srgbClr val="00AEEF"/>
                </a:fgClr>
                <a:bgClr>
                  <a:sysClr val="window" lastClr="FFFFFF"/>
                </a:bgClr>
              </a:pattFill>
            </c:spPr>
            <c:extLst>
              <c:ext xmlns:c16="http://schemas.microsoft.com/office/drawing/2014/chart" uri="{C3380CC4-5D6E-409C-BE32-E72D297353CC}">
                <c16:uniqueId val="{00000001-5816-4202-BB91-F5E825C9573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 MSM'!$A$5:$A$10</c:f>
              <c:strCache>
                <c:ptCount val="6"/>
                <c:pt idx="0">
                  <c:v>Covalima</c:v>
                </c:pt>
                <c:pt idx="1">
                  <c:v>Baucau</c:v>
                </c:pt>
                <c:pt idx="2">
                  <c:v>Oecusse</c:v>
                </c:pt>
                <c:pt idx="3">
                  <c:v>Bobonaro</c:v>
                </c:pt>
                <c:pt idx="4">
                  <c:v>Dili</c:v>
                </c:pt>
                <c:pt idx="5">
                  <c:v>Total</c:v>
                </c:pt>
              </c:strCache>
            </c:strRef>
          </c:cat>
          <c:val>
            <c:numRef>
              <c:f>'STI prev MSM'!$B$5:$B$10</c:f>
              <c:numCache>
                <c:formatCode>General</c:formatCode>
                <c:ptCount val="6"/>
                <c:pt idx="0">
                  <c:v>16.600000000000001</c:v>
                </c:pt>
                <c:pt idx="1">
                  <c:v>12.5</c:v>
                </c:pt>
                <c:pt idx="2">
                  <c:v>8.6999999999999993</c:v>
                </c:pt>
                <c:pt idx="3">
                  <c:v>5.7</c:v>
                </c:pt>
                <c:pt idx="4">
                  <c:v>5.4</c:v>
                </c:pt>
                <c:pt idx="5">
                  <c:v>7.1</c:v>
                </c:pt>
              </c:numCache>
            </c:numRef>
          </c:val>
          <c:extLst>
            <c:ext xmlns:c16="http://schemas.microsoft.com/office/drawing/2014/chart" uri="{C3380CC4-5D6E-409C-BE32-E72D297353CC}">
              <c16:uniqueId val="{00000002-5816-4202-BB91-F5E825C9573C}"/>
            </c:ext>
          </c:extLst>
        </c:ser>
        <c:ser>
          <c:idx val="1"/>
          <c:order val="1"/>
          <c:tx>
            <c:strRef>
              <c:f>'STI prev MSM'!$C$4</c:f>
              <c:strCache>
                <c:ptCount val="1"/>
                <c:pt idx="0">
                  <c:v>Hepatitis B</c:v>
                </c:pt>
              </c:strCache>
            </c:strRef>
          </c:tx>
          <c:spPr>
            <a:solidFill>
              <a:srgbClr val="E31837"/>
            </a:solidFill>
          </c:spPr>
          <c:invertIfNegative val="0"/>
          <c:dPt>
            <c:idx val="5"/>
            <c:invertIfNegative val="0"/>
            <c:bubble3D val="0"/>
            <c:spPr>
              <a:pattFill prst="dkUpDiag">
                <a:fgClr>
                  <a:srgbClr val="E31837"/>
                </a:fgClr>
                <a:bgClr>
                  <a:sysClr val="window" lastClr="FFFFFF"/>
                </a:bgClr>
              </a:pattFill>
            </c:spPr>
            <c:extLst>
              <c:ext xmlns:c16="http://schemas.microsoft.com/office/drawing/2014/chart" uri="{C3380CC4-5D6E-409C-BE32-E72D297353CC}">
                <c16:uniqueId val="{00000004-5816-4202-BB91-F5E825C9573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 MSM'!$A$5:$A$10</c:f>
              <c:strCache>
                <c:ptCount val="6"/>
                <c:pt idx="0">
                  <c:v>Covalima</c:v>
                </c:pt>
                <c:pt idx="1">
                  <c:v>Baucau</c:v>
                </c:pt>
                <c:pt idx="2">
                  <c:v>Oecusse</c:v>
                </c:pt>
                <c:pt idx="3">
                  <c:v>Bobonaro</c:v>
                </c:pt>
                <c:pt idx="4">
                  <c:v>Dili</c:v>
                </c:pt>
                <c:pt idx="5">
                  <c:v>Total</c:v>
                </c:pt>
              </c:strCache>
            </c:strRef>
          </c:cat>
          <c:val>
            <c:numRef>
              <c:f>'STI prev MSM'!$C$5:$C$10</c:f>
              <c:numCache>
                <c:formatCode>General</c:formatCode>
                <c:ptCount val="6"/>
                <c:pt idx="1">
                  <c:v>3.1</c:v>
                </c:pt>
                <c:pt idx="2">
                  <c:v>8.6999999999999993</c:v>
                </c:pt>
                <c:pt idx="3">
                  <c:v>11.4</c:v>
                </c:pt>
                <c:pt idx="4">
                  <c:v>3.6</c:v>
                </c:pt>
                <c:pt idx="5">
                  <c:v>10.199999999999999</c:v>
                </c:pt>
              </c:numCache>
            </c:numRef>
          </c:val>
          <c:extLst>
            <c:ext xmlns:c16="http://schemas.microsoft.com/office/drawing/2014/chart" uri="{C3380CC4-5D6E-409C-BE32-E72D297353CC}">
              <c16:uniqueId val="{00000005-5816-4202-BB91-F5E825C9573C}"/>
            </c:ext>
          </c:extLst>
        </c:ser>
        <c:dLbls>
          <c:dLblPos val="outEnd"/>
          <c:showLegendKey val="0"/>
          <c:showVal val="1"/>
          <c:showCatName val="0"/>
          <c:showSerName val="0"/>
          <c:showPercent val="0"/>
          <c:showBubbleSize val="0"/>
        </c:dLbls>
        <c:gapWidth val="54"/>
        <c:axId val="44720128"/>
        <c:axId val="44721664"/>
      </c:barChart>
      <c:catAx>
        <c:axId val="44720128"/>
        <c:scaling>
          <c:orientation val="minMax"/>
        </c:scaling>
        <c:delete val="0"/>
        <c:axPos val="b"/>
        <c:numFmt formatCode="General" sourceLinked="1"/>
        <c:majorTickMark val="out"/>
        <c:minorTickMark val="none"/>
        <c:tickLblPos val="nextTo"/>
        <c:crossAx val="44721664"/>
        <c:crosses val="autoZero"/>
        <c:auto val="1"/>
        <c:lblAlgn val="ctr"/>
        <c:lblOffset val="100"/>
        <c:noMultiLvlLbl val="0"/>
      </c:catAx>
      <c:valAx>
        <c:axId val="44721664"/>
        <c:scaling>
          <c:orientation val="minMax"/>
          <c:max val="24"/>
        </c:scaling>
        <c:delete val="0"/>
        <c:axPos val="l"/>
        <c:title>
          <c:tx>
            <c:rich>
              <a:bodyPr rot="0" vert="horz"/>
              <a:lstStyle/>
              <a:p>
                <a:pPr>
                  <a:defRPr/>
                </a:pPr>
                <a:r>
                  <a:rPr lang="en-GB"/>
                  <a:t>%</a:t>
                </a:r>
              </a:p>
            </c:rich>
          </c:tx>
          <c:layout>
            <c:manualLayout>
              <c:xMode val="edge"/>
              <c:yMode val="edge"/>
              <c:x val="0"/>
              <c:y val="9.492171633994588E-2"/>
            </c:manualLayout>
          </c:layout>
          <c:overlay val="0"/>
        </c:title>
        <c:numFmt formatCode="General" sourceLinked="1"/>
        <c:majorTickMark val="out"/>
        <c:minorTickMark val="none"/>
        <c:tickLblPos val="nextTo"/>
        <c:crossAx val="44720128"/>
        <c:crosses val="autoZero"/>
        <c:crossBetween val="between"/>
        <c:majorUnit val="4"/>
      </c:valAx>
    </c:plotArea>
    <c:legend>
      <c:legendPos val="b"/>
      <c:layout>
        <c:manualLayout>
          <c:xMode val="edge"/>
          <c:yMode val="edge"/>
          <c:x val="0.1425944143041101"/>
          <c:y val="0.91183439186690562"/>
          <c:w val="0.69515061957737856"/>
          <c:h val="6.891801231441983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023724066293835E-2"/>
          <c:y val="7.9291338582677159E-2"/>
          <c:w val="0.90451375556853975"/>
          <c:h val="0.67320911618720924"/>
        </c:manualLayout>
      </c:layout>
      <c:barChart>
        <c:barDir val="col"/>
        <c:grouping val="clustered"/>
        <c:varyColors val="0"/>
        <c:ser>
          <c:idx val="0"/>
          <c:order val="0"/>
          <c:tx>
            <c:strRef>
              <c:f>'STI prev_FSW'!$B$2</c:f>
              <c:strCache>
                <c:ptCount val="1"/>
                <c:pt idx="0">
                  <c:v>Syphilis</c:v>
                </c:pt>
              </c:strCache>
            </c:strRef>
          </c:tx>
          <c:spPr>
            <a:solidFill>
              <a:srgbClr val="88C540"/>
            </a:solidFill>
          </c:spPr>
          <c:invertIfNegative val="0"/>
          <c:dPt>
            <c:idx val="5"/>
            <c:invertIfNegative val="0"/>
            <c:bubble3D val="0"/>
            <c:spPr>
              <a:pattFill prst="dkUpDiag">
                <a:fgClr>
                  <a:srgbClr val="88C540"/>
                </a:fgClr>
                <a:bgClr>
                  <a:sysClr val="window" lastClr="FFFFFF"/>
                </a:bgClr>
              </a:pattFill>
            </c:spPr>
            <c:extLst>
              <c:ext xmlns:c16="http://schemas.microsoft.com/office/drawing/2014/chart" uri="{C3380CC4-5D6E-409C-BE32-E72D297353CC}">
                <c16:uniqueId val="{00000001-6701-42DF-8D1F-AC84F5613F7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prev_FSW'!$A$3:$A$8</c:f>
              <c:strCache>
                <c:ptCount val="6"/>
                <c:pt idx="0">
                  <c:v>Covalima</c:v>
                </c:pt>
                <c:pt idx="1">
                  <c:v>Dili</c:v>
                </c:pt>
                <c:pt idx="2">
                  <c:v>Bobonaro</c:v>
                </c:pt>
                <c:pt idx="3">
                  <c:v>Oecusse</c:v>
                </c:pt>
                <c:pt idx="4">
                  <c:v>Baucau</c:v>
                </c:pt>
                <c:pt idx="5">
                  <c:v>Total</c:v>
                </c:pt>
              </c:strCache>
            </c:strRef>
          </c:cat>
          <c:val>
            <c:numRef>
              <c:f>'STI prev_FSW'!$B$3:$B$8</c:f>
              <c:numCache>
                <c:formatCode>General</c:formatCode>
                <c:ptCount val="6"/>
                <c:pt idx="0">
                  <c:v>20.399999999999999</c:v>
                </c:pt>
                <c:pt idx="1">
                  <c:v>10.7</c:v>
                </c:pt>
                <c:pt idx="2">
                  <c:v>8.6999999999999993</c:v>
                </c:pt>
                <c:pt idx="3">
                  <c:v>1.9</c:v>
                </c:pt>
                <c:pt idx="4">
                  <c:v>0</c:v>
                </c:pt>
                <c:pt idx="5">
                  <c:v>9.8000000000000007</c:v>
                </c:pt>
              </c:numCache>
            </c:numRef>
          </c:val>
          <c:extLst>
            <c:ext xmlns:c16="http://schemas.microsoft.com/office/drawing/2014/chart" uri="{C3380CC4-5D6E-409C-BE32-E72D297353CC}">
              <c16:uniqueId val="{00000002-6701-42DF-8D1F-AC84F5613F7F}"/>
            </c:ext>
          </c:extLst>
        </c:ser>
        <c:ser>
          <c:idx val="1"/>
          <c:order val="1"/>
          <c:tx>
            <c:strRef>
              <c:f>'STI prev_FSW'!$C$2</c:f>
              <c:strCache>
                <c:ptCount val="1"/>
                <c:pt idx="0">
                  <c:v>Hepatitis B</c:v>
                </c:pt>
              </c:strCache>
            </c:strRef>
          </c:tx>
          <c:spPr>
            <a:solidFill>
              <a:srgbClr val="F78E1E"/>
            </a:solidFill>
          </c:spPr>
          <c:invertIfNegative val="0"/>
          <c:dPt>
            <c:idx val="5"/>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6701-42DF-8D1F-AC84F5613F7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prev_FSW'!$A$3:$A$8</c:f>
              <c:strCache>
                <c:ptCount val="6"/>
                <c:pt idx="0">
                  <c:v>Covalima</c:v>
                </c:pt>
                <c:pt idx="1">
                  <c:v>Dili</c:v>
                </c:pt>
                <c:pt idx="2">
                  <c:v>Bobonaro</c:v>
                </c:pt>
                <c:pt idx="3">
                  <c:v>Oecusse</c:v>
                </c:pt>
                <c:pt idx="4">
                  <c:v>Baucau</c:v>
                </c:pt>
                <c:pt idx="5">
                  <c:v>Total</c:v>
                </c:pt>
              </c:strCache>
            </c:strRef>
          </c:cat>
          <c:val>
            <c:numRef>
              <c:f>'STI prev_FSW'!$C$3:$C$8</c:f>
              <c:numCache>
                <c:formatCode>General</c:formatCode>
                <c:ptCount val="6"/>
                <c:pt idx="1">
                  <c:v>4.5</c:v>
                </c:pt>
                <c:pt idx="2">
                  <c:v>10.9</c:v>
                </c:pt>
                <c:pt idx="3">
                  <c:v>11.3</c:v>
                </c:pt>
                <c:pt idx="4">
                  <c:v>10.7</c:v>
                </c:pt>
                <c:pt idx="5">
                  <c:v>8.3000000000000007</c:v>
                </c:pt>
              </c:numCache>
            </c:numRef>
          </c:val>
          <c:extLst>
            <c:ext xmlns:c16="http://schemas.microsoft.com/office/drawing/2014/chart" uri="{C3380CC4-5D6E-409C-BE32-E72D297353CC}">
              <c16:uniqueId val="{00000005-6701-42DF-8D1F-AC84F5613F7F}"/>
            </c:ext>
          </c:extLst>
        </c:ser>
        <c:dLbls>
          <c:dLblPos val="outEnd"/>
          <c:showLegendKey val="0"/>
          <c:showVal val="1"/>
          <c:showCatName val="0"/>
          <c:showSerName val="0"/>
          <c:showPercent val="0"/>
          <c:showBubbleSize val="0"/>
        </c:dLbls>
        <c:gapWidth val="54"/>
        <c:axId val="44804736"/>
        <c:axId val="44818816"/>
      </c:barChart>
      <c:catAx>
        <c:axId val="44804736"/>
        <c:scaling>
          <c:orientation val="minMax"/>
        </c:scaling>
        <c:delete val="0"/>
        <c:axPos val="b"/>
        <c:numFmt formatCode="General" sourceLinked="1"/>
        <c:majorTickMark val="out"/>
        <c:minorTickMark val="none"/>
        <c:tickLblPos val="nextTo"/>
        <c:crossAx val="44818816"/>
        <c:crosses val="autoZero"/>
        <c:auto val="1"/>
        <c:lblAlgn val="ctr"/>
        <c:lblOffset val="100"/>
        <c:noMultiLvlLbl val="0"/>
      </c:catAx>
      <c:valAx>
        <c:axId val="44818816"/>
        <c:scaling>
          <c:orientation val="minMax"/>
          <c:max val="24"/>
        </c:scaling>
        <c:delete val="0"/>
        <c:axPos val="l"/>
        <c:title>
          <c:tx>
            <c:rich>
              <a:bodyPr rot="0" vert="horz"/>
              <a:lstStyle/>
              <a:p>
                <a:pPr>
                  <a:defRPr/>
                </a:pPr>
                <a:r>
                  <a:rPr lang="en-GB"/>
                  <a:t>%</a:t>
                </a:r>
              </a:p>
            </c:rich>
          </c:tx>
          <c:layout>
            <c:manualLayout>
              <c:xMode val="edge"/>
              <c:yMode val="edge"/>
              <c:x val="1.028562242440543E-2"/>
              <c:y val="3.7917933525636029E-2"/>
            </c:manualLayout>
          </c:layout>
          <c:overlay val="0"/>
        </c:title>
        <c:numFmt formatCode="General" sourceLinked="1"/>
        <c:majorTickMark val="out"/>
        <c:minorTickMark val="none"/>
        <c:tickLblPos val="nextTo"/>
        <c:crossAx val="44804736"/>
        <c:crosses val="autoZero"/>
        <c:crossBetween val="between"/>
        <c:majorUnit val="4"/>
      </c:valAx>
    </c:plotArea>
    <c:legend>
      <c:legendPos val="b"/>
      <c:layout>
        <c:manualLayout>
          <c:xMode val="edge"/>
          <c:yMode val="edge"/>
          <c:x val="0.23534580884336767"/>
          <c:y val="0.90929497674176862"/>
          <c:w val="0.54728223620989191"/>
          <c:h val="7.090304306021152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20275590551182"/>
          <c:y val="0.12902416199472824"/>
          <c:w val="0.84372334317585307"/>
          <c:h val="0.74094145840465597"/>
        </c:manualLayout>
      </c:layout>
      <c:barChart>
        <c:barDir val="col"/>
        <c:grouping val="clustered"/>
        <c:varyColors val="0"/>
        <c:ser>
          <c:idx val="0"/>
          <c:order val="0"/>
          <c:tx>
            <c:strRef>
              <c:f>'STI prev_clients'!$B$2</c:f>
              <c:strCache>
                <c:ptCount val="1"/>
                <c:pt idx="0">
                  <c:v>Syphilis</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prev_clients'!$A$3:$A$7</c:f>
              <c:strCache>
                <c:ptCount val="5"/>
                <c:pt idx="0">
                  <c:v>Covalima</c:v>
                </c:pt>
                <c:pt idx="1">
                  <c:v>Oecusse</c:v>
                </c:pt>
                <c:pt idx="2">
                  <c:v>Bobonaro</c:v>
                </c:pt>
                <c:pt idx="3">
                  <c:v>Baucau</c:v>
                </c:pt>
                <c:pt idx="4">
                  <c:v>Dili</c:v>
                </c:pt>
              </c:strCache>
            </c:strRef>
          </c:cat>
          <c:val>
            <c:numRef>
              <c:f>'STI prev_clients'!$B$3:$B$7</c:f>
              <c:numCache>
                <c:formatCode>General</c:formatCode>
                <c:ptCount val="5"/>
                <c:pt idx="0">
                  <c:v>15</c:v>
                </c:pt>
                <c:pt idx="1">
                  <c:v>3.5</c:v>
                </c:pt>
                <c:pt idx="2">
                  <c:v>6</c:v>
                </c:pt>
                <c:pt idx="3">
                  <c:v>3.3</c:v>
                </c:pt>
                <c:pt idx="4">
                  <c:v>0</c:v>
                </c:pt>
              </c:numCache>
            </c:numRef>
          </c:val>
          <c:extLst>
            <c:ext xmlns:c16="http://schemas.microsoft.com/office/drawing/2014/chart" uri="{C3380CC4-5D6E-409C-BE32-E72D297353CC}">
              <c16:uniqueId val="{00000000-D13E-4B67-B289-E7958C3A458A}"/>
            </c:ext>
          </c:extLst>
        </c:ser>
        <c:ser>
          <c:idx val="1"/>
          <c:order val="1"/>
          <c:tx>
            <c:strRef>
              <c:f>'STI prev_clients'!$C$2</c:f>
              <c:strCache>
                <c:ptCount val="1"/>
                <c:pt idx="0">
                  <c:v>Hepatitis B</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prev_clients'!$A$3:$A$7</c:f>
              <c:strCache>
                <c:ptCount val="5"/>
                <c:pt idx="0">
                  <c:v>Covalima</c:v>
                </c:pt>
                <c:pt idx="1">
                  <c:v>Oecusse</c:v>
                </c:pt>
                <c:pt idx="2">
                  <c:v>Bobonaro</c:v>
                </c:pt>
                <c:pt idx="3">
                  <c:v>Baucau</c:v>
                </c:pt>
                <c:pt idx="4">
                  <c:v>Dili</c:v>
                </c:pt>
              </c:strCache>
            </c:strRef>
          </c:cat>
          <c:val>
            <c:numRef>
              <c:f>'STI prev_clients'!$C$3:$C$7</c:f>
              <c:numCache>
                <c:formatCode>General</c:formatCode>
                <c:ptCount val="5"/>
                <c:pt idx="1">
                  <c:v>2.2999999999999998</c:v>
                </c:pt>
                <c:pt idx="2">
                  <c:v>10</c:v>
                </c:pt>
                <c:pt idx="3">
                  <c:v>9.8000000000000007</c:v>
                </c:pt>
                <c:pt idx="4">
                  <c:v>12.1</c:v>
                </c:pt>
              </c:numCache>
            </c:numRef>
          </c:val>
          <c:extLst>
            <c:ext xmlns:c16="http://schemas.microsoft.com/office/drawing/2014/chart" uri="{C3380CC4-5D6E-409C-BE32-E72D297353CC}">
              <c16:uniqueId val="{00000001-D13E-4B67-B289-E7958C3A458A}"/>
            </c:ext>
          </c:extLst>
        </c:ser>
        <c:dLbls>
          <c:dLblPos val="outEnd"/>
          <c:showLegendKey val="0"/>
          <c:showVal val="1"/>
          <c:showCatName val="0"/>
          <c:showSerName val="0"/>
          <c:showPercent val="0"/>
          <c:showBubbleSize val="0"/>
        </c:dLbls>
        <c:gapWidth val="54"/>
        <c:axId val="44876544"/>
        <c:axId val="44878080"/>
      </c:barChart>
      <c:catAx>
        <c:axId val="44876544"/>
        <c:scaling>
          <c:orientation val="minMax"/>
        </c:scaling>
        <c:delete val="0"/>
        <c:axPos val="b"/>
        <c:numFmt formatCode="General" sourceLinked="1"/>
        <c:majorTickMark val="out"/>
        <c:minorTickMark val="none"/>
        <c:tickLblPos val="nextTo"/>
        <c:crossAx val="44878080"/>
        <c:crosses val="autoZero"/>
        <c:auto val="1"/>
        <c:lblAlgn val="ctr"/>
        <c:lblOffset val="100"/>
        <c:noMultiLvlLbl val="0"/>
      </c:catAx>
      <c:valAx>
        <c:axId val="44878080"/>
        <c:scaling>
          <c:orientation val="minMax"/>
          <c:max val="24"/>
        </c:scaling>
        <c:delete val="0"/>
        <c:axPos val="l"/>
        <c:title>
          <c:tx>
            <c:rich>
              <a:bodyPr rot="0" vert="horz"/>
              <a:lstStyle/>
              <a:p>
                <a:pPr>
                  <a:defRPr/>
                </a:pPr>
                <a:r>
                  <a:rPr lang="en-GB"/>
                  <a:t>%</a:t>
                </a:r>
              </a:p>
            </c:rich>
          </c:tx>
          <c:layout>
            <c:manualLayout>
              <c:xMode val="edge"/>
              <c:yMode val="edge"/>
              <c:x val="3.582747469066367E-2"/>
              <c:y val="9.1632840332903726E-2"/>
            </c:manualLayout>
          </c:layout>
          <c:overlay val="0"/>
        </c:title>
        <c:numFmt formatCode="General" sourceLinked="1"/>
        <c:majorTickMark val="out"/>
        <c:minorTickMark val="none"/>
        <c:tickLblPos val="nextTo"/>
        <c:crossAx val="44876544"/>
        <c:crosses val="autoZero"/>
        <c:crossBetween val="between"/>
        <c:majorUnit val="4"/>
      </c:valAx>
    </c:plotArea>
    <c:legend>
      <c:legendPos val="r"/>
      <c:layout>
        <c:manualLayout>
          <c:xMode val="edge"/>
          <c:yMode val="edge"/>
          <c:x val="0.46699926181102364"/>
          <c:y val="3.7468262078231937E-2"/>
          <c:w val="0.51700664370078742"/>
          <c:h val="0.2633001834033376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0.80234</cdr:x>
      <cdr:y>0.91928</cdr:y>
    </cdr:from>
    <cdr:to>
      <cdr:x>0.97365</cdr:x>
      <cdr:y>0.97534</cdr:y>
    </cdr:to>
    <cdr:sp macro="" textlink="">
      <cdr:nvSpPr>
        <cdr:cNvPr id="3" name="TextBox 2"/>
        <cdr:cNvSpPr txBox="1"/>
      </cdr:nvSpPr>
      <cdr:spPr>
        <a:xfrm xmlns:a="http://schemas.openxmlformats.org/drawingml/2006/main">
          <a:off x="7456714" y="5578929"/>
          <a:ext cx="1592036" cy="340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0.09378</cdr:x>
      <cdr:y>0.12035</cdr:y>
    </cdr:from>
    <cdr:to>
      <cdr:x>0.81142</cdr:x>
      <cdr:y>0.12035</cdr:y>
    </cdr:to>
    <cdr:cxnSp macro="">
      <cdr:nvCxnSpPr>
        <cdr:cNvPr id="3" name="Straight Connector 2">
          <a:extLst xmlns:a="http://schemas.openxmlformats.org/drawingml/2006/main">
            <a:ext uri="{FF2B5EF4-FFF2-40B4-BE49-F238E27FC236}">
              <a16:creationId xmlns:a16="http://schemas.microsoft.com/office/drawing/2014/main" id="{E9DB576F-EA69-47E7-AC38-C87A06E2A1CA}"/>
            </a:ext>
          </a:extLst>
        </cdr:cNvPr>
        <cdr:cNvCxnSpPr/>
      </cdr:nvCxnSpPr>
      <cdr:spPr>
        <a:xfrm xmlns:a="http://schemas.openxmlformats.org/drawingml/2006/main">
          <a:off x="1067046" y="476967"/>
          <a:ext cx="8165106" cy="0"/>
        </a:xfrm>
        <a:prstGeom xmlns:a="http://schemas.openxmlformats.org/drawingml/2006/main" prst="line">
          <a:avLst/>
        </a:prstGeom>
        <a:ln xmlns:a="http://schemas.openxmlformats.org/drawingml/2006/main" w="12700">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9/14/2020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dirty="0"/>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40</a:t>
            </a:fld>
            <a:endParaRPr lang="en-US" dirty="0"/>
          </a:p>
        </p:txBody>
      </p:sp>
    </p:spTree>
    <p:extLst>
      <p:ext uri="{BB962C8B-B14F-4D97-AF65-F5344CB8AC3E}">
        <p14:creationId xmlns:p14="http://schemas.microsoft.com/office/powerpoint/2010/main" val="396387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a:t>
            </a:fld>
            <a:endParaRPr lang="en-US" dirty="0"/>
          </a:p>
        </p:txBody>
      </p:sp>
    </p:spTree>
    <p:extLst>
      <p:ext uri="{BB962C8B-B14F-4D97-AF65-F5344CB8AC3E}">
        <p14:creationId xmlns:p14="http://schemas.microsoft.com/office/powerpoint/2010/main" val="326751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dirty="0"/>
          </a:p>
        </p:txBody>
      </p:sp>
    </p:spTree>
    <p:extLst>
      <p:ext uri="{BB962C8B-B14F-4D97-AF65-F5344CB8AC3E}">
        <p14:creationId xmlns:p14="http://schemas.microsoft.com/office/powerpoint/2010/main" val="31167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39709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dirty="0"/>
          </a:p>
        </p:txBody>
      </p:sp>
    </p:spTree>
    <p:extLst>
      <p:ext uri="{BB962C8B-B14F-4D97-AF65-F5344CB8AC3E}">
        <p14:creationId xmlns:p14="http://schemas.microsoft.com/office/powerpoint/2010/main" val="263546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35364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cs typeface="Arial" pitchFamily="34" charset="0"/>
              </a:rPr>
              <a:t>HIV and AIDS</a:t>
            </a:r>
            <a:endParaRPr lang="th-TH" sz="4300" b="1" dirty="0">
              <a:solidFill>
                <a:prstClr val="white"/>
              </a:solidFill>
            </a:endParaRPr>
          </a:p>
        </p:txBody>
      </p:sp>
      <p:sp>
        <p:nvSpPr>
          <p:cNvPr id="5" name="TextBox 4"/>
          <p:cNvSpPr txBox="1"/>
          <p:nvPr userDrawn="1"/>
        </p:nvSpPr>
        <p:spPr>
          <a:xfrm>
            <a:off x="359787" y="3571156"/>
            <a:ext cx="8190434" cy="766016"/>
          </a:xfrm>
          <a:prstGeom prst="rect">
            <a:avLst/>
          </a:prstGeom>
          <a:noFill/>
        </p:spPr>
        <p:txBody>
          <a:bodyPr lIns="118527" tIns="59264" rIns="118527" bIns="59264">
            <a:spAutoFit/>
          </a:bodyPr>
          <a:lstStyle/>
          <a:p>
            <a:pPr>
              <a:defRPr/>
            </a:pPr>
            <a:r>
              <a:rPr lang="en-US" sz="4200" kern="700" dirty="0">
                <a:solidFill>
                  <a:srgbClr val="21416C"/>
                </a:solidFill>
                <a:cs typeface="Arial" pitchFamily="34" charset="0"/>
              </a:rPr>
              <a:t>Data Hub for Asia-Pacific</a:t>
            </a:r>
            <a:endParaRPr lang="th-TH" sz="4200" kern="700" dirty="0">
              <a:solidFill>
                <a:srgbClr val="21416C"/>
              </a:solidFill>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a:defRPr/>
            </a:pPr>
            <a:r>
              <a:rPr lang="en-US" sz="3100" kern="700" dirty="0">
                <a:solidFill>
                  <a:srgbClr val="21416C"/>
                </a:solidFill>
                <a:cs typeface="Arial" pitchFamily="34" charset="0"/>
              </a:rPr>
              <a:t>Review in slides</a:t>
            </a:r>
            <a:endParaRPr lang="th-TH" sz="3100" kern="700" dirty="0">
              <a:solidFill>
                <a:srgbClr val="21416C"/>
              </a:solidFill>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dirty="0"/>
          </a:p>
        </p:txBody>
      </p:sp>
    </p:spTree>
    <p:extLst>
      <p:ext uri="{BB962C8B-B14F-4D97-AF65-F5344CB8AC3E}">
        <p14:creationId xmlns:p14="http://schemas.microsoft.com/office/powerpoint/2010/main" val="425706016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dirty="0"/>
          </a:p>
        </p:txBody>
      </p:sp>
    </p:spTree>
    <p:extLst>
      <p:ext uri="{BB962C8B-B14F-4D97-AF65-F5344CB8AC3E}">
        <p14:creationId xmlns:p14="http://schemas.microsoft.com/office/powerpoint/2010/main" val="39733938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dirty="0"/>
          </a:p>
        </p:txBody>
      </p:sp>
    </p:spTree>
    <p:extLst>
      <p:ext uri="{BB962C8B-B14F-4D97-AF65-F5344CB8AC3E}">
        <p14:creationId xmlns:p14="http://schemas.microsoft.com/office/powerpoint/2010/main" val="19709192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dirty="0"/>
          </a:p>
        </p:txBody>
      </p:sp>
    </p:spTree>
    <p:extLst>
      <p:ext uri="{BB962C8B-B14F-4D97-AF65-F5344CB8AC3E}">
        <p14:creationId xmlns:p14="http://schemas.microsoft.com/office/powerpoint/2010/main" val="8699394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dirty="0"/>
          </a:p>
        </p:txBody>
      </p:sp>
    </p:spTree>
    <p:extLst>
      <p:ext uri="{BB962C8B-B14F-4D97-AF65-F5344CB8AC3E}">
        <p14:creationId xmlns:p14="http://schemas.microsoft.com/office/powerpoint/2010/main" val="426626256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dirty="0"/>
          </a:p>
        </p:txBody>
      </p:sp>
    </p:spTree>
    <p:extLst>
      <p:ext uri="{BB962C8B-B14F-4D97-AF65-F5344CB8AC3E}">
        <p14:creationId xmlns:p14="http://schemas.microsoft.com/office/powerpoint/2010/main" val="11423166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dirty="0"/>
          </a:p>
        </p:txBody>
      </p:sp>
    </p:spTree>
    <p:extLst>
      <p:ext uri="{BB962C8B-B14F-4D97-AF65-F5344CB8AC3E}">
        <p14:creationId xmlns:p14="http://schemas.microsoft.com/office/powerpoint/2010/main" val="216571643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dirty="0"/>
          </a:p>
        </p:txBody>
      </p:sp>
    </p:spTree>
    <p:extLst>
      <p:ext uri="{BB962C8B-B14F-4D97-AF65-F5344CB8AC3E}">
        <p14:creationId xmlns:p14="http://schemas.microsoft.com/office/powerpoint/2010/main" val="14751576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6AC86C1-8173-41C9-A0E5-AE4BDA6679B3}" type="slidenum">
              <a:rPr lang="th-TH"/>
              <a:pPr>
                <a:defRPr/>
              </a:pPr>
              <a:t>‹#›</a:t>
            </a:fld>
            <a:endParaRPr lang="th-TH" dirty="0"/>
          </a:p>
        </p:txBody>
      </p:sp>
    </p:spTree>
    <p:extLst>
      <p:ext uri="{BB962C8B-B14F-4D97-AF65-F5344CB8AC3E}">
        <p14:creationId xmlns:p14="http://schemas.microsoft.com/office/powerpoint/2010/main" val="20391036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EC2D945-801A-474F-9EA2-4EBB433F0D2F}" type="slidenum">
              <a:rPr lang="th-TH"/>
              <a:pPr>
                <a:defRPr/>
              </a:pPr>
              <a:t>‹#›</a:t>
            </a:fld>
            <a:endParaRPr lang="th-TH" dirty="0"/>
          </a:p>
        </p:txBody>
      </p:sp>
    </p:spTree>
    <p:extLst>
      <p:ext uri="{BB962C8B-B14F-4D97-AF65-F5344CB8AC3E}">
        <p14:creationId xmlns:p14="http://schemas.microsoft.com/office/powerpoint/2010/main" val="770084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8930C4-1ED1-4CCA-804F-45BA68B559E7}" type="slidenum">
              <a:rPr lang="th-TH"/>
              <a:pPr>
                <a:defRPr/>
              </a:pPr>
              <a:t>‹#›</a:t>
            </a:fld>
            <a:endParaRPr lang="th-TH" dirty="0"/>
          </a:p>
        </p:txBody>
      </p:sp>
    </p:spTree>
    <p:extLst>
      <p:ext uri="{BB962C8B-B14F-4D97-AF65-F5344CB8AC3E}">
        <p14:creationId xmlns:p14="http://schemas.microsoft.com/office/powerpoint/2010/main" val="33257494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DD1A2C13-A36B-415F-B0AF-5AC3BEFD27BA}" type="slidenum">
              <a:rPr lang="th-TH"/>
              <a:pPr>
                <a:defRPr/>
              </a:pPr>
              <a:t>‹#›</a:t>
            </a:fld>
            <a:endParaRPr lang="th-TH" dirty="0"/>
          </a:p>
        </p:txBody>
      </p:sp>
    </p:spTree>
    <p:extLst>
      <p:ext uri="{BB962C8B-B14F-4D97-AF65-F5344CB8AC3E}">
        <p14:creationId xmlns:p14="http://schemas.microsoft.com/office/powerpoint/2010/main" val="36772608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99D40BB-0D89-4C84-B291-775210AFB5D6}" type="slidenum">
              <a:rPr lang="th-TH"/>
              <a:pPr>
                <a:defRPr/>
              </a:pPr>
              <a:t>‹#›</a:t>
            </a:fld>
            <a:endParaRPr lang="th-TH" dirty="0"/>
          </a:p>
        </p:txBody>
      </p:sp>
    </p:spTree>
    <p:extLst>
      <p:ext uri="{BB962C8B-B14F-4D97-AF65-F5344CB8AC3E}">
        <p14:creationId xmlns:p14="http://schemas.microsoft.com/office/powerpoint/2010/main" val="19672610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0C45267-5F24-4D75-8DF2-AFAF2FE2A48F}" type="slidenum">
              <a:rPr lang="th-TH"/>
              <a:pPr>
                <a:defRPr/>
              </a:pPr>
              <a:t>‹#›</a:t>
            </a:fld>
            <a:endParaRPr lang="th-TH" dirty="0"/>
          </a:p>
        </p:txBody>
      </p:sp>
    </p:spTree>
    <p:extLst>
      <p:ext uri="{BB962C8B-B14F-4D97-AF65-F5344CB8AC3E}">
        <p14:creationId xmlns:p14="http://schemas.microsoft.com/office/powerpoint/2010/main" val="348557505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E9C43450-8089-40BA-9143-FD1FDF3E6EFC}" type="slidenum">
              <a:rPr lang="th-TH"/>
              <a:pPr>
                <a:defRPr/>
              </a:pPr>
              <a:t>‹#›</a:t>
            </a:fld>
            <a:endParaRPr lang="th-TH" dirty="0"/>
          </a:p>
        </p:txBody>
      </p:sp>
    </p:spTree>
    <p:extLst>
      <p:ext uri="{BB962C8B-B14F-4D97-AF65-F5344CB8AC3E}">
        <p14:creationId xmlns:p14="http://schemas.microsoft.com/office/powerpoint/2010/main" val="312163733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DE2FCBA1-BCF2-44DD-8187-6E8AB9D0067D}" type="slidenum">
              <a:rPr lang="th-TH"/>
              <a:pPr>
                <a:defRPr/>
              </a:pPr>
              <a:t>‹#›</a:t>
            </a:fld>
            <a:endParaRPr lang="th-TH" dirty="0"/>
          </a:p>
        </p:txBody>
      </p:sp>
    </p:spTree>
    <p:extLst>
      <p:ext uri="{BB962C8B-B14F-4D97-AF65-F5344CB8AC3E}">
        <p14:creationId xmlns:p14="http://schemas.microsoft.com/office/powerpoint/2010/main" val="41394893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BAAC543-E45C-4AC0-BABF-4E8058C76FF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438068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DEDB87A-2816-4042-8535-DB63BDBC058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449204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B1CA7E7-43C5-4AF4-8290-2A09D7DDC7A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031952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39E5EE8-9019-46B1-9EC9-E64EE5226B0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9759252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739BE1D-C5F1-4740-94D3-339B7BB9567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2239242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EE4992C-6410-426F-B2ED-AAA8C386683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041624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7B84A12-1DB7-4A7D-8B18-435856E96BA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18057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A416445-05FC-4B63-B041-A17E4671924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3638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A3C4A032-FBFA-476C-8FCD-AAF07E53DA0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5118865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2EC42ED-E9E3-4ECC-B632-273CF32E9BA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16721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C813EA3-E3F1-41CB-A048-D65BF01F92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685488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EDF16D96-7D35-4DB3-9A59-A7C84E3D8FF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4634813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F31D895D-B0AB-4D7E-BDCB-2D25385AFEF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009230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5A55221-753C-4B6B-B250-07AE483C1A6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0166839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CAD0875-13BC-48BD-9D06-2C63868419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117203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D36FE183-3F11-428C-896C-DA2280A785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5800950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E2351CB-1BD3-4C4C-A2B6-1CFE908D610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261261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AFFDD39-199A-4971-94C3-3D1D849D415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3430170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F3101136-BE92-4BB4-801F-5A3D7819814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08986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A14AD5E-7C19-441C-80F7-E38394018E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844311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BD069DF5-34E0-4BB3-9380-D924CBD9E6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1296798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2DCBD5-FC83-4590-BA68-BB1CA1C380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21274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E75F9D-C435-4755-8F41-9FBDB4A04D4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7077624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75D48FA2-A239-43B5-91ED-4517D1F63DF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24315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dirty="0"/>
          </a:p>
        </p:txBody>
      </p:sp>
    </p:spTree>
    <p:extLst>
      <p:ext uri="{BB962C8B-B14F-4D97-AF65-F5344CB8AC3E}">
        <p14:creationId xmlns:p14="http://schemas.microsoft.com/office/powerpoint/2010/main" val="40215476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dirty="0"/>
          </a:p>
        </p:txBody>
      </p:sp>
    </p:spTree>
    <p:extLst>
      <p:ext uri="{BB962C8B-B14F-4D97-AF65-F5344CB8AC3E}">
        <p14:creationId xmlns:p14="http://schemas.microsoft.com/office/powerpoint/2010/main" val="23107281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dirty="0"/>
          </a:p>
        </p:txBody>
      </p:sp>
    </p:spTree>
    <p:extLst>
      <p:ext uri="{BB962C8B-B14F-4D97-AF65-F5344CB8AC3E}">
        <p14:creationId xmlns:p14="http://schemas.microsoft.com/office/powerpoint/2010/main" val="36281897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dirty="0"/>
          </a:p>
        </p:txBody>
      </p:sp>
    </p:spTree>
    <p:extLst>
      <p:ext uri="{BB962C8B-B14F-4D97-AF65-F5344CB8AC3E}">
        <p14:creationId xmlns:p14="http://schemas.microsoft.com/office/powerpoint/2010/main" val="176747954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dirty="0"/>
          </a:p>
        </p:txBody>
      </p:sp>
    </p:spTree>
    <p:extLst>
      <p:ext uri="{BB962C8B-B14F-4D97-AF65-F5344CB8AC3E}">
        <p14:creationId xmlns:p14="http://schemas.microsoft.com/office/powerpoint/2010/main" val="31174707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dirty="0"/>
          </a:p>
        </p:txBody>
      </p:sp>
    </p:spTree>
    <p:extLst>
      <p:ext uri="{BB962C8B-B14F-4D97-AF65-F5344CB8AC3E}">
        <p14:creationId xmlns:p14="http://schemas.microsoft.com/office/powerpoint/2010/main" val="85170529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dirty="0"/>
          </a:p>
        </p:txBody>
      </p:sp>
    </p:spTree>
    <p:extLst>
      <p:ext uri="{BB962C8B-B14F-4D97-AF65-F5344CB8AC3E}">
        <p14:creationId xmlns:p14="http://schemas.microsoft.com/office/powerpoint/2010/main" val="145623723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dirty="0"/>
          </a:p>
        </p:txBody>
      </p:sp>
    </p:spTree>
    <p:extLst>
      <p:ext uri="{BB962C8B-B14F-4D97-AF65-F5344CB8AC3E}">
        <p14:creationId xmlns:p14="http://schemas.microsoft.com/office/powerpoint/2010/main" val="89571986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44223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594086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593765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731213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8257738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066939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077910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38"/>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654743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0869486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268057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86026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641994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3764629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9157243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872154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32"/>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0442793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3060125"/>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290054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17805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726356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648636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2867235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0244801"/>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23"/>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114232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623226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94830458"/>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050944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362828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409386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806684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772211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14"/>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697950"/>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1"/>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189775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695521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052495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5"/>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5"/>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43947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78093324"/>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7814270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018501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0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7"/>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92199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4.png"/><Relationship Id="rId5" Type="http://schemas.openxmlformats.org/officeDocument/2006/relationships/slideLayout" Target="../slideLayouts/slideLayout87.xml"/><Relationship Id="rId10"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4" name="TextBox 13"/>
          <p:cNvSpPr txBox="1"/>
          <p:nvPr/>
        </p:nvSpPr>
        <p:spPr>
          <a:xfrm>
            <a:off x="9339635" y="6510258"/>
            <a:ext cx="2285702" cy="335129"/>
          </a:xfrm>
          <a:prstGeom prst="rect">
            <a:avLst/>
          </a:prstGeom>
          <a:noFill/>
        </p:spPr>
        <p:txBody>
          <a:bodyPr lIns="118527" tIns="59264" rIns="118527" bIns="59264">
            <a:spAutoFit/>
          </a:bodyPr>
          <a:lstStyle/>
          <a:p>
            <a:pPr algn="r">
              <a:defRPr/>
            </a:pPr>
            <a:r>
              <a:rPr lang="en-US" sz="1400" kern="700" dirty="0">
                <a:solidFill>
                  <a:srgbClr val="8782AF"/>
                </a:solidFill>
                <a:cs typeface="Arial" pitchFamily="34" charset="0"/>
              </a:rPr>
              <a:t>www.aidsdatahub.org</a:t>
            </a:r>
            <a:endParaRPr lang="th-TH" sz="14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39"/>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19"/>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6757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29"/>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08"/>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472151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21"/>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298"/>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4673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69"/>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11"/>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7"/>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07"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287"/>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45"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12358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dirty="0">
              <a:ea typeface="ＭＳ Ｐゴシック" charset="0"/>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ea typeface="ＭＳ Ｐゴシック" charset="0"/>
              </a:rPr>
              <a:t>HIV and AIDS</a:t>
            </a:r>
            <a:endParaRPr lang="th-TH" sz="4300" b="1" dirty="0">
              <a:solidFill>
                <a:prstClr val="white"/>
              </a:solidFill>
              <a:ea typeface="ＭＳ Ｐゴシック" charset="0"/>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87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79928216-4BE8-48B6-8EF0-7DC913789C9A}" type="slidenum">
              <a:rPr lang="th-TH"/>
              <a:pPr>
                <a:defRPr/>
              </a:pPr>
              <a:t>‹#›</a:t>
            </a:fld>
            <a:endParaRPr lang="th-TH" dirty="0"/>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6830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CDD89609-38A5-4A11-98A1-89BB7775958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7839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013BC43F-4E87-4B75-AB3A-47931AAF79C7}"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5692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91D929C6-1B34-4BA0-A58B-49626560805C}"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userDrawn="1"/>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userDrawn="1"/>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41055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dirty="0">
              <a:ea typeface="ＭＳ Ｐゴシック" charset="0"/>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ea typeface="ＭＳ Ｐゴシック" charset="0"/>
              </a:rPr>
              <a:t>HIV and AIDS</a:t>
            </a:r>
            <a:endParaRPr lang="th-TH" sz="4300" b="1" dirty="0">
              <a:solidFill>
                <a:prstClr val="white"/>
              </a:solidFill>
              <a:ea typeface="ＭＳ Ｐゴシック" charset="0"/>
            </a:endParaRPr>
          </a:p>
        </p:txBody>
      </p:sp>
      <p:sp>
        <p:nvSpPr>
          <p:cNvPr id="27" name="TextBox 26"/>
          <p:cNvSpPr txBox="1"/>
          <p:nvPr userDrawn="1"/>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2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45"/>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2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875967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19.xml"/><Relationship Id="rId6" Type="http://schemas.openxmlformats.org/officeDocument/2006/relationships/slide" Target="slide27.xml"/><Relationship Id="rId5" Type="http://schemas.openxmlformats.org/officeDocument/2006/relationships/slide" Target="slide23.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26.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1.xml"/><Relationship Id="rId5" Type="http://schemas.openxmlformats.org/officeDocument/2006/relationships/chart" Target="../charts/chart27.xml"/><Relationship Id="rId4" Type="http://schemas.openxmlformats.org/officeDocument/2006/relationships/hyperlink" Target="http://aidsinfo.unaids.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hyperlink" Target="http://aidsinfo.unaids.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1.xml"/><Relationship Id="rId5" Type="http://schemas.openxmlformats.org/officeDocument/2006/relationships/chart" Target="../charts/chart30.xml"/><Relationship Id="rId4" Type="http://schemas.openxmlformats.org/officeDocument/2006/relationships/hyperlink" Target="http://aidsinfo.unaids.org/"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95.xml"/><Relationship Id="rId5" Type="http://schemas.openxmlformats.org/officeDocument/2006/relationships/hyperlink" Target="http://aidsinfo.unaids.org/" TargetMode="External"/><Relationship Id="rId4" Type="http://schemas.openxmlformats.org/officeDocument/2006/relationships/hyperlink" Target="http://www.aidsdatahub.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87.xml"/><Relationship Id="rId4" Type="http://schemas.openxmlformats.org/officeDocument/2006/relationships/chart" Target="../charts/chart32.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0527" y="4290419"/>
            <a:ext cx="10818992" cy="1357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Timor-Leste</a:t>
            </a:r>
            <a:endParaRPr lang="th-TH" dirty="0"/>
          </a:p>
        </p:txBody>
      </p:sp>
      <p:sp>
        <p:nvSpPr>
          <p:cNvPr id="2" name="TextBox 1">
            <a:extLst>
              <a:ext uri="{FF2B5EF4-FFF2-40B4-BE49-F238E27FC236}">
                <a16:creationId xmlns:a16="http://schemas.microsoft.com/office/drawing/2014/main" id="{7BDE0848-7AC3-41E2-8377-B62E3A458613}"/>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STI prevalence among MSM by district,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10</a:t>
            </a:fld>
            <a:endParaRPr lang="th-TH" dirty="0">
              <a:solidFill>
                <a:prstClr val="black">
                  <a:tint val="75000"/>
                </a:prstClr>
              </a:solidFill>
            </a:endParaRPr>
          </a:p>
        </p:txBody>
      </p:sp>
      <p:sp>
        <p:nvSpPr>
          <p:cNvPr id="4"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Ministry of Health, HIV/STI Unit. (2012). Results from the HIV/STI Integrated Biological &amp; Behavioral  Surveillance Survey Democratic Republic of Timor -Leste 2011. (Draft); and World Health Organization. (2015). Fact Sheet on HIV/AIDS, Timor-Leste.</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141845301"/>
              </p:ext>
            </p:extLst>
          </p:nvPr>
        </p:nvGraphicFramePr>
        <p:xfrm>
          <a:off x="1422215" y="2134094"/>
          <a:ext cx="9472967" cy="3959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20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24794"/>
            <a:ext cx="11202104" cy="504117"/>
          </a:xfrm>
        </p:spPr>
        <p:txBody>
          <a:bodyPr/>
          <a:lstStyle/>
          <a:p>
            <a:r>
              <a:rPr lang="en-US" sz="2400" dirty="0"/>
              <a:t>STI prevalence among FSW by district,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www.aidsdatahub.org based on Ministry of Health, HIV/STI Unit. (2012). Results from the HIV/STI Integrated Biological &amp; Behavioral  Surveillance Survey Democratic Republic of Timor -Leste 2011. (Draft); and World Health Organization. (2015). Fact Sheet on HIV/AIDS, Timor-Leste.</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601168714"/>
              </p:ext>
            </p:extLst>
          </p:nvPr>
        </p:nvGraphicFramePr>
        <p:xfrm>
          <a:off x="812694" y="2057876"/>
          <a:ext cx="10361852" cy="3848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836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STI prevalence among clients of sex workers by district,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Ministry of Health, HIV/STI Unit. (2012). Results from the HIV/STI Integrated Biological &amp; Behavioral  Surveillance Survey Democratic Republic of Timor -Leste 2011. (Draft)</a:t>
            </a:r>
            <a:endParaRPr lang="en-GB"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211913055"/>
              </p:ext>
            </p:extLst>
          </p:nvPr>
        </p:nvGraphicFramePr>
        <p:xfrm>
          <a:off x="914281" y="2210336"/>
          <a:ext cx="9752330" cy="4069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35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STI prevalence among uniformed personnel by district,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Ministry of Health, HIV/STI Unit. (2012). Results from the HIV/STI Integrated Biological &amp; Behavioral  Surveillance Survey Democratic Republic of Timor -Leste 2011. (Draft); and World Health Organization. (2015). Fact Sheet on HIV/AIDS, Timor-Leste.</a:t>
            </a:r>
            <a:endParaRPr lang="en-GB"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5720290"/>
              </p:ext>
            </p:extLst>
          </p:nvPr>
        </p:nvGraphicFramePr>
        <p:xfrm>
          <a:off x="1117455" y="2515182"/>
          <a:ext cx="9752330" cy="3934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923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6445" y="1524794"/>
            <a:ext cx="11202104" cy="504117"/>
          </a:xfrm>
          <a:noFill/>
          <a:ln>
            <a:noFill/>
          </a:ln>
        </p:spPr>
        <p:txBody>
          <a:bodyPr/>
          <a:lstStyle/>
          <a:p>
            <a:r>
              <a:rPr lang="en-US" sz="2400" dirty="0"/>
              <a:t>Reported number of  new HIV infections and cumulative HIV infections, 2003-2014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52545" y="6554717"/>
            <a:ext cx="11987239" cy="304871"/>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3"/>
              </a:rPr>
              <a:t>www.aidsdatahub.org</a:t>
            </a:r>
            <a:r>
              <a:rPr lang="en-US" dirty="0">
                <a:latin typeface="Arial" pitchFamily="34" charset="0"/>
                <a:cs typeface="Arial" pitchFamily="34" charset="0"/>
              </a:rPr>
              <a:t> based on </a:t>
            </a:r>
            <a:r>
              <a:rPr lang="en-US" kern="0" dirty="0"/>
              <a:t>Timor </a:t>
            </a:r>
            <a:r>
              <a:rPr lang="en-US" kern="0" dirty="0" err="1"/>
              <a:t>Leste</a:t>
            </a:r>
            <a:r>
              <a:rPr lang="en-US" kern="0" dirty="0"/>
              <a:t> Global AIDS Response Progress  Report 2015 (Country Narrative Report)</a:t>
            </a:r>
          </a:p>
        </p:txBody>
      </p:sp>
      <p:graphicFrame>
        <p:nvGraphicFramePr>
          <p:cNvPr id="7" name="Chart 6"/>
          <p:cNvGraphicFramePr>
            <a:graphicFrameLocks noGrp="1"/>
          </p:cNvGraphicFramePr>
          <p:nvPr>
            <p:extLst>
              <p:ext uri="{D42A27DB-BD31-4B8C-83A1-F6EECF244321}">
                <p14:modId xmlns:p14="http://schemas.microsoft.com/office/powerpoint/2010/main" val="246276270"/>
              </p:ext>
            </p:extLst>
          </p:nvPr>
        </p:nvGraphicFramePr>
        <p:xfrm>
          <a:off x="711110" y="2515182"/>
          <a:ext cx="10869786" cy="38108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4252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Risk behaviours</a:t>
            </a:r>
            <a:br>
              <a:rPr lang="zh-CN" altLang="en-US" sz="6400">
                <a:cs typeface="Cordia New" pitchFamily="34" charset="-34"/>
              </a:rPr>
            </a:br>
            <a:endParaRPr lang="en-US">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54077"/>
            <a:ext cx="11583761" cy="504117"/>
          </a:xfrm>
        </p:spPr>
        <p:txBody>
          <a:bodyPr/>
          <a:lstStyle/>
          <a:p>
            <a:r>
              <a:rPr lang="en-US" sz="2400" dirty="0"/>
              <a:t>Proportion of key populations reported condom use at last sex, 2008 and 2011</a:t>
            </a:r>
            <a:br>
              <a:rPr lang="en-US" sz="2400" dirty="0"/>
            </a:b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203174" y="6402285"/>
            <a:ext cx="10794428" cy="361628"/>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a:latin typeface="Arial" pitchFamily="34" charset="0"/>
                <a:cs typeface="Arial" pitchFamily="34" charset="0"/>
              </a:rPr>
              <a:t>Source: Prepared by </a:t>
            </a:r>
            <a:r>
              <a:rPr lang="en-GB" dirty="0">
                <a:latin typeface="Arial" pitchFamily="34" charset="0"/>
                <a:cs typeface="Arial" pitchFamily="34" charset="0"/>
                <a:hlinkClick r:id="rId3"/>
              </a:rPr>
              <a:t>www.aidsdatahub.org</a:t>
            </a:r>
            <a:r>
              <a:rPr lang="en-GB" dirty="0">
                <a:latin typeface="Arial" pitchFamily="34" charset="0"/>
                <a:cs typeface="Arial" pitchFamily="34" charset="0"/>
              </a:rPr>
              <a:t>  based on 1. National AIDS Programme Timor-Leste. (2010). UNGASS Country Progress </a:t>
            </a:r>
            <a:r>
              <a:rPr lang="en-GB" dirty="0" err="1">
                <a:latin typeface="Arial" pitchFamily="34" charset="0"/>
                <a:cs typeface="Arial" pitchFamily="34" charset="0"/>
              </a:rPr>
              <a:t>Report,Timor-Leste</a:t>
            </a:r>
            <a:r>
              <a:rPr lang="en-GB" dirty="0">
                <a:latin typeface="Arial" pitchFamily="34" charset="0"/>
                <a:cs typeface="Arial" pitchFamily="34" charset="0"/>
              </a:rPr>
              <a:t>; 2. National AIDS Programme Timor-Leste. (2012). Timor </a:t>
            </a:r>
            <a:r>
              <a:rPr lang="en-GB" dirty="0" err="1">
                <a:latin typeface="Arial" pitchFamily="34" charset="0"/>
                <a:cs typeface="Arial" pitchFamily="34" charset="0"/>
              </a:rPr>
              <a:t>Leste</a:t>
            </a:r>
            <a:r>
              <a:rPr lang="en-GB" dirty="0">
                <a:latin typeface="Arial" pitchFamily="34" charset="0"/>
                <a:cs typeface="Arial" pitchFamily="34" charset="0"/>
              </a:rPr>
              <a:t> Global AIDS Response Progress Report, 2012 ; and 3. </a:t>
            </a:r>
            <a:r>
              <a:rPr lang="en-US" dirty="0">
                <a:latin typeface="Arial" pitchFamily="34" charset="0"/>
                <a:cs typeface="Arial" pitchFamily="34" charset="0"/>
              </a:rPr>
              <a:t>World Health Organization. (2015). Fact Sheet on HIV/AIDS, Timor-Leste.</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078743745"/>
              </p:ext>
            </p:extLst>
          </p:nvPr>
        </p:nvGraphicFramePr>
        <p:xfrm>
          <a:off x="812694" y="2438976"/>
          <a:ext cx="10311058" cy="38061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71976"/>
            <a:ext cx="11659961" cy="504117"/>
          </a:xfrm>
        </p:spPr>
        <p:txBody>
          <a:bodyPr/>
          <a:lstStyle/>
          <a:p>
            <a:r>
              <a:rPr lang="en-US" sz="2400" dirty="0"/>
              <a:t>Proportion of FSW reported condom use at last sex with client by district, 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Rectangle 4"/>
          <p:cNvSpPr/>
          <p:nvPr/>
        </p:nvSpPr>
        <p:spPr>
          <a:xfrm>
            <a:off x="203174" y="6342987"/>
            <a:ext cx="11276132" cy="617744"/>
          </a:xfrm>
          <a:prstGeom prst="rect">
            <a:avLst/>
          </a:prstGeom>
        </p:spPr>
        <p:txBody>
          <a:bodyPr wrap="square" lIns="108850" tIns="54425" rIns="108850" bIns="54425">
            <a:spAutoFit/>
          </a:bodyPr>
          <a:lstStyle/>
          <a:p>
            <a:r>
              <a:rPr lang="en-US" sz="1100" dirty="0">
                <a:latin typeface="Arial" pitchFamily="34" charset="0"/>
                <a:cs typeface="Arial" pitchFamily="34" charset="0"/>
              </a:rPr>
              <a:t>Source: Prepared by </a:t>
            </a:r>
            <a:r>
              <a:rPr lang="en-US" sz="1100" dirty="0">
                <a:latin typeface="Arial" pitchFamily="34" charset="0"/>
                <a:cs typeface="Arial" pitchFamily="34" charset="0"/>
                <a:hlinkClick r:id="rId2"/>
              </a:rPr>
              <a:t>www.aidsdatahub.org</a:t>
            </a:r>
            <a:r>
              <a:rPr lang="en-US" sz="1100" dirty="0">
                <a:latin typeface="Arial" pitchFamily="34" charset="0"/>
                <a:cs typeface="Arial" pitchFamily="34" charset="0"/>
              </a:rPr>
              <a:t> based on Ministry of Health, HIV/STI Unit. (2012). Results from the HIV/STI Integrated Biological &amp; Behavioral  Surveillance Survey Democratic Republic of Timor -Leste 2011. (Draft)</a:t>
            </a:r>
            <a:endParaRPr lang="en-GB" sz="1100" dirty="0">
              <a:latin typeface="Arial" pitchFamily="34" charset="0"/>
              <a:cs typeface="Arial" pitchFamily="34" charset="0"/>
            </a:endParaRPr>
          </a:p>
          <a:p>
            <a:r>
              <a:rPr lang="en-US" sz="1100" dirty="0">
                <a:latin typeface="Arial" pitchFamily="34" charset="0"/>
                <a:cs typeface="Arial" pitchFamily="34" charset="0"/>
              </a:rPr>
              <a:t>.</a:t>
            </a:r>
            <a:endParaRPr lang="en-GB" sz="11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2085"/>
              </p:ext>
            </p:extLst>
          </p:nvPr>
        </p:nvGraphicFramePr>
        <p:xfrm>
          <a:off x="711107" y="2515182"/>
          <a:ext cx="10463438" cy="3582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40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24794"/>
            <a:ext cx="11583761" cy="504117"/>
          </a:xfrm>
        </p:spPr>
        <p:txBody>
          <a:bodyPr/>
          <a:lstStyle/>
          <a:p>
            <a:r>
              <a:rPr lang="en-US" sz="2400" dirty="0"/>
              <a:t>Frequency of buying and selling sex among female sex workers and clients,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1879661830"/>
              </p:ext>
            </p:extLst>
          </p:nvPr>
        </p:nvGraphicFramePr>
        <p:xfrm>
          <a:off x="609521" y="2591400"/>
          <a:ext cx="10768198" cy="381088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474333"/>
            <a:ext cx="10971372" cy="448467"/>
          </a:xfrm>
          <a:prstGeom prst="rect">
            <a:avLst/>
          </a:prstGeom>
        </p:spPr>
        <p:txBody>
          <a:bodyPr wrap="square" lIns="108850" tIns="54425" rIns="108850" bIns="54425">
            <a:spAutoFit/>
          </a:bodyPr>
          <a:lstStyle/>
          <a:p>
            <a:r>
              <a:rPr lang="en-US" sz="1100" dirty="0">
                <a:latin typeface="Arial" pitchFamily="34" charset="0"/>
                <a:cs typeface="Arial" pitchFamily="34" charset="0"/>
              </a:rPr>
              <a:t>Source: Prepared by </a:t>
            </a:r>
            <a:r>
              <a:rPr lang="en-US" sz="1100" dirty="0">
                <a:latin typeface="Arial" pitchFamily="34" charset="0"/>
                <a:cs typeface="Arial" pitchFamily="34" charset="0"/>
                <a:hlinkClick r:id="rId3"/>
              </a:rPr>
              <a:t>www.aidsdatahub.org</a:t>
            </a:r>
            <a:r>
              <a:rPr lang="en-US" sz="1100" dirty="0">
                <a:latin typeface="Arial" pitchFamily="34" charset="0"/>
                <a:cs typeface="Arial" pitchFamily="34" charset="0"/>
              </a:rPr>
              <a:t> based on Ministry of Health, HIV/STI Unit. (2012). Results from the HIV/STI Integrated Biological &amp; Behavioral  Surveillance Survey Democratic Republic of Timor-Leste 2011. (Draft)</a:t>
            </a:r>
            <a:endParaRPr lang="en-GB" sz="1100" dirty="0">
              <a:latin typeface="Arial" pitchFamily="34" charset="0"/>
              <a:cs typeface="Arial" pitchFamily="34" charset="0"/>
            </a:endParaRPr>
          </a:p>
        </p:txBody>
      </p:sp>
    </p:spTree>
    <p:extLst>
      <p:ext uri="{BB962C8B-B14F-4D97-AF65-F5344CB8AC3E}">
        <p14:creationId xmlns:p14="http://schemas.microsoft.com/office/powerpoint/2010/main" val="163139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6445" y="1554077"/>
            <a:ext cx="11202104" cy="504117"/>
          </a:xfrm>
        </p:spPr>
        <p:txBody>
          <a:bodyPr/>
          <a:lstStyle/>
          <a:p>
            <a:r>
              <a:rPr lang="en-US" sz="2400" dirty="0"/>
              <a:t>Proportion of MSM reported condom use at last sex by partner type, 2011</a:t>
            </a:r>
            <a:br>
              <a:rPr lang="en-US" sz="2400" dirty="0"/>
            </a:b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3949196790"/>
              </p:ext>
            </p:extLst>
          </p:nvPr>
        </p:nvGraphicFramePr>
        <p:xfrm>
          <a:off x="507934" y="2515182"/>
          <a:ext cx="10565025" cy="358222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304760" y="838394"/>
            <a:ext cx="11202104" cy="504117"/>
          </a:xfrm>
          <a:prstGeom prst="rect">
            <a:avLst/>
          </a:prstGeom>
        </p:spPr>
        <p:txBody>
          <a:bodyPr lIns="108850" tIns="54425" rIns="108850" bIns="54425">
            <a:noAutofit/>
          </a:bodyPr>
          <a:lstStyle>
            <a:lvl1pPr algn="l" rtl="0" eaLnBrk="0" fontAlgn="base" hangingPunct="0">
              <a:spcBef>
                <a:spcPct val="0"/>
              </a:spcBef>
              <a:spcAft>
                <a:spcPct val="0"/>
              </a:spcAft>
              <a:defRPr sz="2400" b="1" kern="120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a:lstStyle>
          <a:p>
            <a:endParaRPr lang="en-US" dirty="0"/>
          </a:p>
        </p:txBody>
      </p:sp>
      <p:sp>
        <p:nvSpPr>
          <p:cNvPr id="6" name="Rectangle 5"/>
          <p:cNvSpPr/>
          <p:nvPr/>
        </p:nvSpPr>
        <p:spPr>
          <a:xfrm>
            <a:off x="203173" y="6342367"/>
            <a:ext cx="10971372" cy="448467"/>
          </a:xfrm>
          <a:prstGeom prst="rect">
            <a:avLst/>
          </a:prstGeom>
        </p:spPr>
        <p:txBody>
          <a:bodyPr wrap="square" lIns="108850" tIns="54425" rIns="108850" bIns="54425">
            <a:spAutoFit/>
          </a:bodyPr>
          <a:lstStyle/>
          <a:p>
            <a:r>
              <a:rPr lang="en-US" sz="1100" dirty="0">
                <a:solidFill>
                  <a:prstClr val="black"/>
                </a:solidFill>
                <a:cs typeface="Arial" pitchFamily="34" charset="0"/>
              </a:rPr>
              <a:t>Source: Prepared by </a:t>
            </a:r>
            <a:r>
              <a:rPr lang="en-US" sz="1100" dirty="0">
                <a:solidFill>
                  <a:prstClr val="black"/>
                </a:solidFill>
                <a:cs typeface="Arial" pitchFamily="34" charset="0"/>
                <a:hlinkClick r:id="rId3"/>
              </a:rPr>
              <a:t>www.aidsdatahub.org</a:t>
            </a:r>
            <a:r>
              <a:rPr lang="en-US" sz="1100" dirty="0">
                <a:solidFill>
                  <a:prstClr val="black"/>
                </a:solidFill>
                <a:cs typeface="Arial" pitchFamily="34" charset="0"/>
              </a:rPr>
              <a:t> based on Ministry of Health, HIV/STI Unit. (2012). Results from the HIV/STI Integrated Biological &amp; Behavioral  Surveillance Survey Democratic Republic of Timor -Leste 2011. (Draft)</a:t>
            </a:r>
            <a:endParaRPr lang="en-GB" sz="1100" dirty="0">
              <a:solidFill>
                <a:prstClr val="black"/>
              </a:solidFill>
              <a:cs typeface="Arial" pitchFamily="34" charset="0"/>
            </a:endParaRPr>
          </a:p>
        </p:txBody>
      </p:sp>
    </p:spTree>
    <p:extLst>
      <p:ext uri="{BB962C8B-B14F-4D97-AF65-F5344CB8AC3E}">
        <p14:creationId xmlns:p14="http://schemas.microsoft.com/office/powerpoint/2010/main" val="263815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F6D653B9-48F4-4299-A903-D8423D2817C8}" type="slidenum">
              <a:rPr lang="th-TH"/>
              <a:pPr>
                <a:defRPr/>
              </a:pPr>
              <a:t>2</a:t>
            </a:fld>
            <a:endParaRPr lang="th-TH" dirty="0"/>
          </a:p>
        </p:txBody>
      </p:sp>
      <p:sp>
        <p:nvSpPr>
          <p:cNvPr id="32771" name="Subtitle 4"/>
          <p:cNvSpPr>
            <a:spLocks noGrp="1"/>
          </p:cNvSpPr>
          <p:nvPr>
            <p:ph type="subTitle" idx="1"/>
          </p:nvPr>
        </p:nvSpPr>
        <p:spPr bwMode="auto">
          <a:xfrm>
            <a:off x="609521" y="2362750"/>
            <a:ext cx="10768198" cy="3448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32772"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82043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Proportion of MSM with reported transactional sex and bi-sexual </a:t>
            </a:r>
            <a:r>
              <a:rPr lang="en-US" sz="2400" dirty="0" err="1"/>
              <a:t>behaviour</a:t>
            </a:r>
            <a:r>
              <a:rPr lang="en-US" sz="2400" dirty="0"/>
              <a: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Rectangle 4"/>
          <p:cNvSpPr/>
          <p:nvPr/>
        </p:nvSpPr>
        <p:spPr>
          <a:xfrm>
            <a:off x="203173" y="6342367"/>
            <a:ext cx="10971372" cy="448467"/>
          </a:xfrm>
          <a:prstGeom prst="rect">
            <a:avLst/>
          </a:prstGeom>
        </p:spPr>
        <p:txBody>
          <a:bodyPr wrap="square" lIns="108850" tIns="54425" rIns="108850" bIns="54425">
            <a:spAutoFit/>
          </a:bodyPr>
          <a:lstStyle/>
          <a:p>
            <a:r>
              <a:rPr lang="en-US" sz="1100" dirty="0">
                <a:solidFill>
                  <a:prstClr val="black"/>
                </a:solidFill>
                <a:cs typeface="Arial" pitchFamily="34" charset="0"/>
              </a:rPr>
              <a:t>Source: Prepared by www.aidsdatahub.org based on Ministry of Health, HIV/STI Unit. (2012). Results from the HIV/STI Integrated Biological &amp; Behavioral  Surveillance Survey Democratic Republic of Timor-Leste 2011. (Draft)</a:t>
            </a:r>
            <a:endParaRPr lang="en-GB" sz="11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392826233"/>
              </p:ext>
            </p:extLst>
          </p:nvPr>
        </p:nvGraphicFramePr>
        <p:xfrm>
          <a:off x="507934" y="2438964"/>
          <a:ext cx="10869785" cy="3903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65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26444" y="1448594"/>
            <a:ext cx="11659961"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MSM who reported consistent condom use in the past 12 months by type of partner,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50670D12-CB8E-4294-B057-EB4FA8B0958A}" type="slidenum">
              <a:rPr lang="th-TH" smtClean="0">
                <a:solidFill>
                  <a:prstClr val="black">
                    <a:tint val="75000"/>
                  </a:prstClr>
                </a:solidFill>
              </a:rPr>
              <a:pPr>
                <a:defRPr/>
              </a:pPr>
              <a:t>21</a:t>
            </a:fld>
            <a:endParaRPr lang="th-TH" dirty="0">
              <a:solidFill>
                <a:prstClr val="black">
                  <a:tint val="75000"/>
                </a:prstClr>
              </a:solidFill>
            </a:endParaRPr>
          </a:p>
        </p:txBody>
      </p:sp>
      <p:sp>
        <p:nvSpPr>
          <p:cNvPr id="45061" name="Text Box 7"/>
          <p:cNvSpPr txBox="1">
            <a:spLocks noChangeArrowheads="1"/>
          </p:cNvSpPr>
          <p:nvPr/>
        </p:nvSpPr>
        <p:spPr bwMode="auto">
          <a:xfrm>
            <a:off x="0" y="6305422"/>
            <a:ext cx="11377719" cy="44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1100" dirty="0">
                <a:solidFill>
                  <a:prstClr val="black"/>
                </a:solidFill>
                <a:ea typeface="SimSun" pitchFamily="2" charset="-122"/>
              </a:rPr>
              <a:t>Source: </a:t>
            </a:r>
            <a:r>
              <a:rPr lang="en-US" sz="1100" dirty="0">
                <a:solidFill>
                  <a:srgbClr val="000000"/>
                </a:solidFill>
                <a:ea typeface="SimSun" pitchFamily="2" charset="-122"/>
                <a:cs typeface="Angsana New" pitchFamily="18" charset="-34"/>
              </a:rPr>
              <a:t>Prepared by </a:t>
            </a:r>
            <a:r>
              <a:rPr lang="en-US" sz="1100" dirty="0">
                <a:solidFill>
                  <a:srgbClr val="000000"/>
                </a:solidFill>
                <a:ea typeface="SimSun" pitchFamily="2" charset="-122"/>
                <a:cs typeface="Angsana New" pitchFamily="18" charset="-34"/>
                <a:hlinkClick r:id="rId2"/>
              </a:rPr>
              <a:t>www.aidsdatahub.org</a:t>
            </a:r>
            <a:r>
              <a:rPr lang="en-US" sz="1100" dirty="0">
                <a:solidFill>
                  <a:srgbClr val="000000"/>
                </a:solidFill>
                <a:ea typeface="SimSun" pitchFamily="2" charset="-122"/>
                <a:cs typeface="Angsana New" pitchFamily="18" charset="-34"/>
              </a:rPr>
              <a:t>  based on </a:t>
            </a:r>
            <a:r>
              <a:rPr lang="en-US" sz="1100" dirty="0">
                <a:solidFill>
                  <a:prstClr val="black"/>
                </a:solidFill>
                <a:ea typeface="SimSun" pitchFamily="2" charset="-122"/>
              </a:rPr>
              <a:t>International HIV Research Group, School of Public Health and Community Medicine, The University of New South Wales. (2008). Behavioral Surveillance Survey in Timor-Leste, 2008 First Round Results for Men Who Have Sex with Men (MSM).</a:t>
            </a:r>
          </a:p>
        </p:txBody>
      </p:sp>
      <p:graphicFrame>
        <p:nvGraphicFramePr>
          <p:cNvPr id="6" name="Content Placeholder 5"/>
          <p:cNvGraphicFramePr>
            <a:graphicFrameLocks/>
          </p:cNvGraphicFramePr>
          <p:nvPr>
            <p:extLst>
              <p:ext uri="{D42A27DB-BD31-4B8C-83A1-F6EECF244321}">
                <p14:modId xmlns:p14="http://schemas.microsoft.com/office/powerpoint/2010/main" val="2198015600"/>
              </p:ext>
            </p:extLst>
          </p:nvPr>
        </p:nvGraphicFramePr>
        <p:xfrm>
          <a:off x="507934" y="2515182"/>
          <a:ext cx="11225339" cy="3810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09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226445" y="1477877"/>
            <a:ext cx="11202104"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Young people (15-24) who reported sex before the age of 15 by gender and district, 2009-2010</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9906ECF0-4824-4D6A-A6F1-4AF29EDB65D6}" type="slidenum">
              <a:rPr lang="th-TH" smtClean="0">
                <a:solidFill>
                  <a:prstClr val="black">
                    <a:tint val="75000"/>
                  </a:prstClr>
                </a:solidFill>
              </a:rPr>
              <a:pPr>
                <a:defRPr/>
              </a:pPr>
              <a:t>22</a:t>
            </a:fld>
            <a:endParaRPr lang="th-TH" dirty="0">
              <a:solidFill>
                <a:prstClr val="black">
                  <a:tint val="75000"/>
                </a:prstClr>
              </a:solidFill>
            </a:endParaRPr>
          </a:p>
        </p:txBody>
      </p:sp>
      <p:sp>
        <p:nvSpPr>
          <p:cNvPr id="46084" name="Text Box 31"/>
          <p:cNvSpPr txBox="1">
            <a:spLocks noChangeArrowheads="1"/>
          </p:cNvSpPr>
          <p:nvPr/>
        </p:nvSpPr>
        <p:spPr bwMode="auto">
          <a:xfrm>
            <a:off x="0" y="6326107"/>
            <a:ext cx="10990420"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sz="1100" dirty="0">
                <a:solidFill>
                  <a:srgbClr val="000000"/>
                </a:solidFill>
                <a:ea typeface="SimSun" pitchFamily="2" charset="-122"/>
                <a:cs typeface="Arial" charset="0"/>
              </a:rPr>
              <a:t>Source: Prepared by </a:t>
            </a:r>
            <a:r>
              <a:rPr lang="en-US" sz="1100" dirty="0">
                <a:solidFill>
                  <a:srgbClr val="000000"/>
                </a:solidFill>
                <a:ea typeface="SimSun" pitchFamily="2" charset="-122"/>
                <a:cs typeface="Arial" charset="0"/>
                <a:hlinkClick r:id="rId2"/>
              </a:rPr>
              <a:t>www.aidsdatahub.org</a:t>
            </a:r>
            <a:r>
              <a:rPr lang="en-US" sz="1100" dirty="0">
                <a:solidFill>
                  <a:srgbClr val="000000"/>
                </a:solidFill>
                <a:ea typeface="SimSun" pitchFamily="2" charset="-122"/>
                <a:cs typeface="Arial" charset="0"/>
              </a:rPr>
              <a:t> based on </a:t>
            </a:r>
            <a:r>
              <a:rPr lang="en-GB" sz="1100" dirty="0">
                <a:solidFill>
                  <a:prstClr val="black"/>
                </a:solidFill>
                <a:ea typeface="SimSun" pitchFamily="2" charset="-122"/>
                <a:cs typeface="Arial" charset="0"/>
              </a:rPr>
              <a:t>National Statistics Directorate Timor-Leste, Ministry of Finance Timor-Leste, &amp; ICF Macro. (2010). Timor-Leste Demographic and Health Survey 2009-10.</a:t>
            </a:r>
          </a:p>
          <a:p>
            <a:pPr eaLnBrk="1" fontAlgn="base" hangingPunct="1">
              <a:spcBef>
                <a:spcPct val="0"/>
              </a:spcBef>
              <a:spcAft>
                <a:spcPct val="0"/>
              </a:spcAft>
            </a:pPr>
            <a:endParaRPr lang="en-US" sz="1100" dirty="0">
              <a:solidFill>
                <a:srgbClr val="000000"/>
              </a:solidFill>
              <a:ea typeface="SimSun" pitchFamily="2" charset="-122"/>
              <a:cs typeface="Arial" charset="0"/>
            </a:endParaRPr>
          </a:p>
        </p:txBody>
      </p:sp>
      <p:graphicFrame>
        <p:nvGraphicFramePr>
          <p:cNvPr id="2" name="Content Placeholder 6"/>
          <p:cNvGraphicFramePr>
            <a:graphicFrameLocks/>
          </p:cNvGraphicFramePr>
          <p:nvPr>
            <p:extLst>
              <p:ext uri="{D42A27DB-BD31-4B8C-83A1-F6EECF244321}">
                <p14:modId xmlns:p14="http://schemas.microsoft.com/office/powerpoint/2010/main" val="1725227545"/>
              </p:ext>
            </p:extLst>
          </p:nvPr>
        </p:nvGraphicFramePr>
        <p:xfrm>
          <a:off x="812694" y="2650003"/>
          <a:ext cx="10487776" cy="3644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5471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a:cs typeface="Cordia New" pitchFamily="34" charset="-34"/>
              </a:rPr>
              <a:t>Vulnerability and </a:t>
            </a:r>
            <a:br>
              <a:rPr lang="en-US" sz="6400">
                <a:cs typeface="Cordia New" pitchFamily="34" charset="-34"/>
              </a:rPr>
            </a:br>
            <a:r>
              <a:rPr lang="en-US" sz="6400">
                <a:cs typeface="Cordia New" pitchFamily="34" charset="-34"/>
              </a:rPr>
              <a:t>HIV knowledge</a:t>
            </a:r>
            <a:endParaRPr lang="en-US">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Percentage of FSW with correct knowledge of HIV,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C95BDC9-56C2-4E9E-BEBF-B37B8B8C63DA}" type="slidenum">
              <a:rPr lang="th-TH" smtClean="0">
                <a:solidFill>
                  <a:prstClr val="black">
                    <a:tint val="75000"/>
                  </a:prstClr>
                </a:solidFill>
              </a:rPr>
              <a:pPr>
                <a:defRPr/>
              </a:pPr>
              <a:t>24</a:t>
            </a:fld>
            <a:endParaRPr lang="th-TH" dirty="0">
              <a:solidFill>
                <a:prstClr val="black">
                  <a:tint val="75000"/>
                </a:prstClr>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3176860793"/>
              </p:ext>
            </p:extLst>
          </p:nvPr>
        </p:nvGraphicFramePr>
        <p:xfrm>
          <a:off x="756131" y="2374260"/>
          <a:ext cx="10271804" cy="3720449"/>
        </p:xfrm>
        <a:graphic>
          <a:graphicData uri="http://schemas.openxmlformats.org/drawingml/2006/chart">
            <c:chart xmlns:c="http://schemas.openxmlformats.org/drawingml/2006/chart" xmlns:r="http://schemas.openxmlformats.org/officeDocument/2006/relationships" r:id="rId2"/>
          </a:graphicData>
        </a:graphic>
      </p:graphicFrame>
      <p:sp>
        <p:nvSpPr>
          <p:cNvPr id="49157" name="Text Box 7"/>
          <p:cNvSpPr txBox="1">
            <a:spLocks noChangeArrowheads="1"/>
          </p:cNvSpPr>
          <p:nvPr/>
        </p:nvSpPr>
        <p:spPr bwMode="auto">
          <a:xfrm>
            <a:off x="0" y="6399106"/>
            <a:ext cx="11377719" cy="44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50000"/>
              </a:spcBef>
              <a:spcAft>
                <a:spcPct val="0"/>
              </a:spcAft>
            </a:pPr>
            <a:r>
              <a:rPr lang="en-US" sz="1100" dirty="0">
                <a:solidFill>
                  <a:prstClr val="black"/>
                </a:solidFill>
                <a:ea typeface="SimSun" pitchFamily="2" charset="-122"/>
              </a:rPr>
              <a:t>Source: </a:t>
            </a:r>
            <a:r>
              <a:rPr lang="en-US" sz="1100" dirty="0">
                <a:solidFill>
                  <a:srgbClr val="000000"/>
                </a:solidFill>
                <a:ea typeface="SimSun" pitchFamily="2" charset="-122"/>
                <a:cs typeface="Angsana New" pitchFamily="18" charset="-34"/>
              </a:rPr>
              <a:t>Prepared by </a:t>
            </a:r>
            <a:r>
              <a:rPr lang="en-US" sz="1100" dirty="0">
                <a:solidFill>
                  <a:srgbClr val="000000"/>
                </a:solidFill>
                <a:ea typeface="SimSun" pitchFamily="2" charset="-122"/>
                <a:cs typeface="Angsana New" pitchFamily="18" charset="-34"/>
                <a:hlinkClick r:id="rId3"/>
              </a:rPr>
              <a:t>www.aidsdatahub.org</a:t>
            </a:r>
            <a:r>
              <a:rPr lang="en-US" sz="1100" dirty="0">
                <a:solidFill>
                  <a:srgbClr val="000000"/>
                </a:solidFill>
                <a:ea typeface="SimSun" pitchFamily="2" charset="-122"/>
                <a:cs typeface="Angsana New" pitchFamily="18" charset="-34"/>
              </a:rPr>
              <a:t>  based </a:t>
            </a:r>
            <a:r>
              <a:rPr lang="en-US" sz="1100" dirty="0">
                <a:solidFill>
                  <a:prstClr val="black"/>
                </a:solidFill>
                <a:ea typeface="SimSun" pitchFamily="2" charset="-122"/>
              </a:rPr>
              <a:t>International HIV Research Group, School of Public Health and Community Medicine, The University of New South Wales. (2008). Behavioral Surveillance Survey in Timor-Leste, 2008 First Round Results for Female Sex Workers (FSW).</a:t>
            </a:r>
          </a:p>
        </p:txBody>
      </p:sp>
    </p:spTree>
    <p:extLst>
      <p:ext uri="{BB962C8B-B14F-4D97-AF65-F5344CB8AC3E}">
        <p14:creationId xmlns:p14="http://schemas.microsoft.com/office/powerpoint/2010/main" val="355591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Percentage of MSM with correct knowledge of HIV,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BE4EE83-AC31-428F-AC3C-EE2F8A039318}" type="slidenum">
              <a:rPr lang="th-TH" smtClean="0">
                <a:solidFill>
                  <a:prstClr val="black">
                    <a:tint val="75000"/>
                  </a:prstClr>
                </a:solidFill>
              </a:rPr>
              <a:pPr>
                <a:defRPr/>
              </a:pPr>
              <a:t>25</a:t>
            </a:fld>
            <a:endParaRPr lang="th-TH"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327569119"/>
              </p:ext>
            </p:extLst>
          </p:nvPr>
        </p:nvGraphicFramePr>
        <p:xfrm>
          <a:off x="304760" y="2349424"/>
          <a:ext cx="11174545" cy="3734665"/>
        </p:xfrm>
        <a:graphic>
          <a:graphicData uri="http://schemas.openxmlformats.org/drawingml/2006/chart">
            <c:chart xmlns:c="http://schemas.openxmlformats.org/drawingml/2006/chart" xmlns:r="http://schemas.openxmlformats.org/officeDocument/2006/relationships" r:id="rId2"/>
          </a:graphicData>
        </a:graphic>
      </p:graphicFrame>
      <p:sp>
        <p:nvSpPr>
          <p:cNvPr id="50181" name="Text Box 7"/>
          <p:cNvSpPr txBox="1">
            <a:spLocks noChangeArrowheads="1"/>
          </p:cNvSpPr>
          <p:nvPr/>
        </p:nvSpPr>
        <p:spPr bwMode="auto">
          <a:xfrm>
            <a:off x="507937" y="6442606"/>
            <a:ext cx="11087774" cy="38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defPPr>
              <a:defRPr lang="en-US"/>
            </a:defPPr>
            <a:lvl1pPr fontAlgn="base">
              <a:spcBef>
                <a:spcPct val="50000"/>
              </a:spcBef>
              <a:spcAft>
                <a:spcPct val="0"/>
              </a:spcAft>
              <a:defRPr sz="900">
                <a:solidFill>
                  <a:prstClr val="black"/>
                </a:solidFill>
                <a:latin typeface="Arial" pitchFamily="34" charset="0"/>
                <a:ea typeface="SimSun" pitchFamily="2" charset="-122"/>
                <a:cs typeface="Cordia New" pitchFamily="34" charset="-34"/>
              </a:defRPr>
            </a:lvl1pPr>
            <a:lvl2pPr marL="742950" indent="-285750" eaLnBrk="0" hangingPunct="0">
              <a:defRPr sz="2800">
                <a:latin typeface="Arial" pitchFamily="34" charset="0"/>
                <a:cs typeface="Cordia New" pitchFamily="34" charset="-34"/>
              </a:defRPr>
            </a:lvl2pPr>
            <a:lvl3pPr marL="1143000" indent="-228600" eaLnBrk="0" hangingPunct="0">
              <a:defRPr sz="2800">
                <a:latin typeface="Arial" pitchFamily="34" charset="0"/>
                <a:cs typeface="Cordia New" pitchFamily="34" charset="-34"/>
              </a:defRPr>
            </a:lvl3pPr>
            <a:lvl4pPr marL="1600200" indent="-228600" eaLnBrk="0" hangingPunct="0">
              <a:defRPr sz="2800">
                <a:latin typeface="Arial" pitchFamily="34" charset="0"/>
                <a:cs typeface="Cordia New" pitchFamily="34" charset="-34"/>
              </a:defRPr>
            </a:lvl4pPr>
            <a:lvl5pPr marL="2057400" indent="-228600" eaLnBrk="0" hangingPunct="0">
              <a:defRPr sz="2800">
                <a:latin typeface="Arial" pitchFamily="34" charset="0"/>
                <a:cs typeface="Cordia New" pitchFamily="34" charset="-34"/>
              </a:defRPr>
            </a:lvl5pPr>
            <a:lvl6pPr marL="2514600" indent="-228600" eaLnBrk="0" fontAlgn="base" hangingPunct="0">
              <a:spcBef>
                <a:spcPct val="0"/>
              </a:spcBef>
              <a:spcAft>
                <a:spcPct val="0"/>
              </a:spcAft>
              <a:defRPr sz="2800">
                <a:latin typeface="Arial" pitchFamily="34" charset="0"/>
                <a:cs typeface="Cordia New" pitchFamily="34" charset="-34"/>
              </a:defRPr>
            </a:lvl6pPr>
            <a:lvl7pPr marL="2971800" indent="-228600" eaLnBrk="0" fontAlgn="base" hangingPunct="0">
              <a:spcBef>
                <a:spcPct val="0"/>
              </a:spcBef>
              <a:spcAft>
                <a:spcPct val="0"/>
              </a:spcAft>
              <a:defRPr sz="2800">
                <a:latin typeface="Arial" pitchFamily="34" charset="0"/>
                <a:cs typeface="Cordia New" pitchFamily="34" charset="-34"/>
              </a:defRPr>
            </a:lvl7pPr>
            <a:lvl8pPr marL="3429000" indent="-228600" eaLnBrk="0" fontAlgn="base" hangingPunct="0">
              <a:spcBef>
                <a:spcPct val="0"/>
              </a:spcBef>
              <a:spcAft>
                <a:spcPct val="0"/>
              </a:spcAft>
              <a:defRPr sz="2800">
                <a:latin typeface="Arial" pitchFamily="34" charset="0"/>
                <a:cs typeface="Cordia New" pitchFamily="34" charset="-34"/>
              </a:defRPr>
            </a:lvl8pPr>
            <a:lvl9pPr marL="3886200" indent="-228600" eaLnBrk="0" fontAlgn="base" hangingPunct="0">
              <a:spcBef>
                <a:spcPct val="0"/>
              </a:spcBef>
              <a:spcAft>
                <a:spcPct val="0"/>
              </a:spcAft>
              <a:defRPr sz="2800">
                <a:latin typeface="Arial" pitchFamily="34" charset="0"/>
                <a:cs typeface="Cordia New" pitchFamily="34" charset="-34"/>
              </a:defRPr>
            </a:lvl9pPr>
          </a:lstStyle>
          <a:p>
            <a:r>
              <a:rPr lang="en-US" dirty="0"/>
              <a:t>Source: Prepared by </a:t>
            </a:r>
            <a:r>
              <a:rPr lang="en-US" dirty="0">
                <a:hlinkClick r:id="rId3"/>
              </a:rPr>
              <a:t>www.aidsdatahub.org</a:t>
            </a:r>
            <a:r>
              <a:rPr lang="en-US" dirty="0"/>
              <a:t>  based on International HIV Research Group, School of Public Health and Community Medicine, The University of New South Wales. (2008). Behavioral Surveillance Survey in Timor-Leste, 2008 First Round Results for Men Who Have Sex with Men (MSM).</a:t>
            </a:r>
          </a:p>
        </p:txBody>
      </p:sp>
    </p:spTree>
    <p:extLst>
      <p:ext uri="{BB962C8B-B14F-4D97-AF65-F5344CB8AC3E}">
        <p14:creationId xmlns:p14="http://schemas.microsoft.com/office/powerpoint/2010/main" val="324279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26445" y="1477877"/>
            <a:ext cx="11862381"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population with comprehensive knowledge of HIV by age group, gender and residence, 2009-2010</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16129B8-AB38-4003-B7BA-D2902265089C}" type="slidenum">
              <a:rPr lang="th-TH" smtClean="0">
                <a:solidFill>
                  <a:prstClr val="black">
                    <a:tint val="75000"/>
                  </a:prstClr>
                </a:solidFill>
              </a:rPr>
              <a:pPr>
                <a:defRPr/>
              </a:pPr>
              <a:t>26</a:t>
            </a:fld>
            <a:endParaRPr lang="th-TH" dirty="0">
              <a:solidFill>
                <a:prstClr val="black">
                  <a:tint val="75000"/>
                </a:prstClr>
              </a:solidFill>
            </a:endParaRPr>
          </a:p>
        </p:txBody>
      </p:sp>
      <p:sp>
        <p:nvSpPr>
          <p:cNvPr id="51204" name="Text Box 31"/>
          <p:cNvSpPr txBox="1">
            <a:spLocks noChangeArrowheads="1"/>
          </p:cNvSpPr>
          <p:nvPr/>
        </p:nvSpPr>
        <p:spPr bwMode="auto">
          <a:xfrm>
            <a:off x="0" y="6434852"/>
            <a:ext cx="11682479" cy="4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defPPr>
              <a:defRPr lang="en-US"/>
            </a:defPPr>
            <a:lvl1pPr fontAlgn="base">
              <a:spcBef>
                <a:spcPct val="50000"/>
              </a:spcBef>
              <a:spcAft>
                <a:spcPct val="0"/>
              </a:spcAft>
              <a:defRPr sz="900">
                <a:solidFill>
                  <a:prstClr val="black"/>
                </a:solidFill>
                <a:latin typeface="Arial" pitchFamily="34" charset="0"/>
                <a:ea typeface="SimSun" pitchFamily="2" charset="-122"/>
                <a:cs typeface="Cordia New" pitchFamily="34" charset="-34"/>
              </a:defRPr>
            </a:lvl1pPr>
            <a:lvl2pPr marL="742950" indent="-285750" eaLnBrk="0" hangingPunct="0">
              <a:defRPr sz="2800">
                <a:latin typeface="Arial" pitchFamily="34" charset="0"/>
                <a:cs typeface="Cordia New" pitchFamily="34" charset="-34"/>
              </a:defRPr>
            </a:lvl2pPr>
            <a:lvl3pPr marL="1143000" indent="-228600" eaLnBrk="0" hangingPunct="0">
              <a:defRPr sz="2800">
                <a:latin typeface="Arial" pitchFamily="34" charset="0"/>
                <a:cs typeface="Cordia New" pitchFamily="34" charset="-34"/>
              </a:defRPr>
            </a:lvl3pPr>
            <a:lvl4pPr marL="1600200" indent="-228600" eaLnBrk="0" hangingPunct="0">
              <a:defRPr sz="2800">
                <a:latin typeface="Arial" pitchFamily="34" charset="0"/>
                <a:cs typeface="Cordia New" pitchFamily="34" charset="-34"/>
              </a:defRPr>
            </a:lvl4pPr>
            <a:lvl5pPr marL="2057400" indent="-228600" eaLnBrk="0" hangingPunct="0">
              <a:defRPr sz="2800">
                <a:latin typeface="Arial" pitchFamily="34" charset="0"/>
                <a:cs typeface="Cordia New" pitchFamily="34" charset="-34"/>
              </a:defRPr>
            </a:lvl5pPr>
            <a:lvl6pPr marL="2514600" indent="-228600" eaLnBrk="0" fontAlgn="base" hangingPunct="0">
              <a:spcBef>
                <a:spcPct val="0"/>
              </a:spcBef>
              <a:spcAft>
                <a:spcPct val="0"/>
              </a:spcAft>
              <a:defRPr sz="2800">
                <a:latin typeface="Arial" pitchFamily="34" charset="0"/>
                <a:cs typeface="Cordia New" pitchFamily="34" charset="-34"/>
              </a:defRPr>
            </a:lvl6pPr>
            <a:lvl7pPr marL="2971800" indent="-228600" eaLnBrk="0" fontAlgn="base" hangingPunct="0">
              <a:spcBef>
                <a:spcPct val="0"/>
              </a:spcBef>
              <a:spcAft>
                <a:spcPct val="0"/>
              </a:spcAft>
              <a:defRPr sz="2800">
                <a:latin typeface="Arial" pitchFamily="34" charset="0"/>
                <a:cs typeface="Cordia New" pitchFamily="34" charset="-34"/>
              </a:defRPr>
            </a:lvl7pPr>
            <a:lvl8pPr marL="3429000" indent="-228600" eaLnBrk="0" fontAlgn="base" hangingPunct="0">
              <a:spcBef>
                <a:spcPct val="0"/>
              </a:spcBef>
              <a:spcAft>
                <a:spcPct val="0"/>
              </a:spcAft>
              <a:defRPr sz="2800">
                <a:latin typeface="Arial" pitchFamily="34" charset="0"/>
                <a:cs typeface="Cordia New" pitchFamily="34" charset="-34"/>
              </a:defRPr>
            </a:lvl8pPr>
            <a:lvl9pPr marL="3886200" indent="-228600" eaLnBrk="0" fontAlgn="base" hangingPunct="0">
              <a:spcBef>
                <a:spcPct val="0"/>
              </a:spcBef>
              <a:spcAft>
                <a:spcPct val="0"/>
              </a:spcAft>
              <a:defRPr sz="2800">
                <a:latin typeface="Arial" pitchFamily="34" charset="0"/>
                <a:cs typeface="Cordia New" pitchFamily="34" charset="-34"/>
              </a:defRPr>
            </a:lvl9pPr>
          </a:lstStyle>
          <a:p>
            <a:r>
              <a:rPr lang="en-US" dirty="0"/>
              <a:t>Source: Prepared by </a:t>
            </a:r>
            <a:r>
              <a:rPr lang="en-US" dirty="0">
                <a:hlinkClick r:id="rId2"/>
              </a:rPr>
              <a:t>www.aidsdatahub.org</a:t>
            </a:r>
            <a:r>
              <a:rPr lang="en-US" dirty="0"/>
              <a:t> based on </a:t>
            </a:r>
            <a:r>
              <a:rPr lang="en-GB" dirty="0"/>
              <a:t>National Statistics Directorate Timor-Leste, Ministry of Finance Timor-Leste, &amp; ICF Macro. (2010). Timor-Leste Demographic and Health Survey 2009-10.</a:t>
            </a:r>
          </a:p>
          <a:p>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1245482974"/>
              </p:ext>
            </p:extLst>
          </p:nvPr>
        </p:nvGraphicFramePr>
        <p:xfrm>
          <a:off x="304761" y="2515182"/>
          <a:ext cx="11580892" cy="3658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2972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a:cs typeface="Cordia New" pitchFamily="34" charset="-34"/>
              </a:rPr>
              <a:t>HIV Expenditure </a:t>
            </a:r>
            <a:endParaRPr lang="en-US">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AIDS spending by financing source, 2008-2009</a:t>
            </a:r>
            <a:br>
              <a:rPr lang="en-US" sz="2400" dirty="0"/>
            </a:b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382723" y="6543532"/>
            <a:ext cx="9555917" cy="239875"/>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US" dirty="0">
                <a:latin typeface="Arial" pitchFamily="34" charset="0"/>
                <a:cs typeface="Arial" pitchFamily="34" charset="0"/>
                <a:hlinkClick r:id="rId3"/>
              </a:rPr>
              <a:t>www.aidsinfoonline.org</a:t>
            </a:r>
            <a:r>
              <a:rPr lang="en-US" dirty="0">
                <a:latin typeface="Arial" pitchFamily="34" charset="0"/>
                <a:cs typeface="Arial" pitchFamily="34" charset="0"/>
              </a:rPr>
              <a:t> </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759219711"/>
              </p:ext>
            </p:extLst>
          </p:nvPr>
        </p:nvGraphicFramePr>
        <p:xfrm>
          <a:off x="382723" y="2057876"/>
          <a:ext cx="11401344" cy="43444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6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AIDS spending by financing source, 2008-2009</a:t>
            </a:r>
            <a:br>
              <a:rPr lang="en-US" sz="2400" dirty="0"/>
            </a:b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TextBox 1"/>
          <p:cNvSpPr txBox="1"/>
          <p:nvPr/>
        </p:nvSpPr>
        <p:spPr>
          <a:xfrm>
            <a:off x="382723" y="6543532"/>
            <a:ext cx="9555917" cy="239875"/>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US" dirty="0">
                <a:latin typeface="Arial" pitchFamily="34" charset="0"/>
                <a:cs typeface="Arial" pitchFamily="34" charset="0"/>
                <a:hlinkClick r:id="rId3"/>
              </a:rPr>
              <a:t>www.aidsinfoonline.org</a:t>
            </a:r>
            <a:r>
              <a:rPr lang="en-US" dirty="0">
                <a:latin typeface="Arial" pitchFamily="34" charset="0"/>
                <a:cs typeface="Arial" pitchFamily="34" charset="0"/>
              </a:rPr>
              <a:t> </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906105282"/>
              </p:ext>
            </p:extLst>
          </p:nvPr>
        </p:nvGraphicFramePr>
        <p:xfrm>
          <a:off x="711107" y="2210324"/>
          <a:ext cx="10057091" cy="41919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336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eaLnBrk="0" hangingPunct="0">
              <a:defRPr sz="3300">
                <a:solidFill>
                  <a:schemeClr val="tx1"/>
                </a:solidFill>
                <a:latin typeface="Arial" charset="0"/>
                <a:ea typeface="ＭＳ Ｐゴシック" charset="0"/>
                <a:cs typeface="Cordia New" charset="0"/>
              </a:defRPr>
            </a:lvl1pPr>
            <a:lvl2pPr marL="884408" indent="-340157" eaLnBrk="0" hangingPunct="0">
              <a:defRPr sz="3300">
                <a:solidFill>
                  <a:schemeClr val="tx1"/>
                </a:solidFill>
                <a:latin typeface="Arial" charset="0"/>
                <a:ea typeface="Cordia New" charset="0"/>
                <a:cs typeface="Cordia New" charset="0"/>
              </a:defRPr>
            </a:lvl2pPr>
            <a:lvl3pPr marL="1360627" indent="-272125" eaLnBrk="0" hangingPunct="0">
              <a:defRPr sz="3300">
                <a:solidFill>
                  <a:schemeClr val="tx1"/>
                </a:solidFill>
                <a:latin typeface="Arial" charset="0"/>
                <a:ea typeface="Cordia New" charset="0"/>
                <a:cs typeface="Cordia New" charset="0"/>
              </a:defRPr>
            </a:lvl3pPr>
            <a:lvl4pPr marL="1904878" indent="-272125" eaLnBrk="0" hangingPunct="0">
              <a:defRPr sz="3300">
                <a:solidFill>
                  <a:schemeClr val="tx1"/>
                </a:solidFill>
                <a:latin typeface="Arial" charset="0"/>
                <a:ea typeface="Cordia New" charset="0"/>
                <a:cs typeface="Cordia New" charset="0"/>
              </a:defRPr>
            </a:lvl4pPr>
            <a:lvl5pPr marL="2449129" indent="-272125" eaLnBrk="0" hangingPunct="0">
              <a:defRPr sz="3300">
                <a:solidFill>
                  <a:schemeClr val="tx1"/>
                </a:solidFill>
                <a:latin typeface="Arial" charset="0"/>
                <a:ea typeface="Cordia New" charset="0"/>
                <a:cs typeface="Cordia New" charset="0"/>
              </a:defRPr>
            </a:lvl5pPr>
            <a:lvl6pPr marL="2993380" indent="-272125" eaLnBrk="0" fontAlgn="base" hangingPunct="0">
              <a:spcBef>
                <a:spcPct val="0"/>
              </a:spcBef>
              <a:spcAft>
                <a:spcPct val="0"/>
              </a:spcAft>
              <a:defRPr sz="3300">
                <a:solidFill>
                  <a:schemeClr val="tx1"/>
                </a:solidFill>
                <a:latin typeface="Arial" charset="0"/>
                <a:ea typeface="Cordia New" charset="0"/>
                <a:cs typeface="Cordia New" charset="0"/>
              </a:defRPr>
            </a:lvl6pPr>
            <a:lvl7pPr marL="3537631" indent="-272125" eaLnBrk="0" fontAlgn="base" hangingPunct="0">
              <a:spcBef>
                <a:spcPct val="0"/>
              </a:spcBef>
              <a:spcAft>
                <a:spcPct val="0"/>
              </a:spcAft>
              <a:defRPr sz="3300">
                <a:solidFill>
                  <a:schemeClr val="tx1"/>
                </a:solidFill>
                <a:latin typeface="Arial" charset="0"/>
                <a:ea typeface="Cordia New" charset="0"/>
                <a:cs typeface="Cordia New" charset="0"/>
              </a:defRPr>
            </a:lvl7pPr>
            <a:lvl8pPr marL="4081882" indent="-272125" eaLnBrk="0" fontAlgn="base" hangingPunct="0">
              <a:spcBef>
                <a:spcPct val="0"/>
              </a:spcBef>
              <a:spcAft>
                <a:spcPct val="0"/>
              </a:spcAft>
              <a:defRPr sz="3300">
                <a:solidFill>
                  <a:schemeClr val="tx1"/>
                </a:solidFill>
                <a:latin typeface="Arial" charset="0"/>
                <a:ea typeface="Cordia New" charset="0"/>
                <a:cs typeface="Cordia New" charset="0"/>
              </a:defRPr>
            </a:lvl8pPr>
            <a:lvl9pPr marL="4626132" indent="-272125" eaLnBrk="0" fontAlgn="base" hangingPunct="0">
              <a:spcBef>
                <a:spcPct val="0"/>
              </a:spcBef>
              <a:spcAft>
                <a:spcPct val="0"/>
              </a:spcAft>
              <a:defRPr sz="3300">
                <a:solidFill>
                  <a:schemeClr val="tx1"/>
                </a:solidFill>
                <a:latin typeface="Arial" charset="0"/>
                <a:ea typeface="Cordia New" charset="0"/>
                <a:cs typeface="Cordia New" charset="0"/>
              </a:defRPr>
            </a:lvl9pPr>
          </a:lstStyle>
          <a:p>
            <a:pPr eaLnBrk="1" hangingPunct="1"/>
            <a:fld id="{93DDE38F-8861-2346-A597-4B87837C998D}" type="slidenum">
              <a:rPr lang="th-TH" sz="1400">
                <a:solidFill>
                  <a:srgbClr val="898989"/>
                </a:solidFill>
              </a:rPr>
              <a:pPr eaLnBrk="1" hangingPunct="1"/>
              <a:t>3</a:t>
            </a:fld>
            <a:endParaRPr lang="th-TH" sz="1400" dirty="0">
              <a:solidFill>
                <a:srgbClr val="898989"/>
              </a:solidFill>
            </a:endParaRPr>
          </a:p>
        </p:txBody>
      </p:sp>
      <p:sp>
        <p:nvSpPr>
          <p:cNvPr id="24579"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658249141"/>
              </p:ext>
            </p:extLst>
          </p:nvPr>
        </p:nvGraphicFramePr>
        <p:xfrm>
          <a:off x="719573" y="2134123"/>
          <a:ext cx="10943528" cy="3817235"/>
        </p:xfrm>
        <a:graphic>
          <a:graphicData uri="http://schemas.openxmlformats.org/drawingml/2006/table">
            <a:tbl>
              <a:tblPr/>
              <a:tblGrid>
                <a:gridCol w="8413137">
                  <a:extLst>
                    <a:ext uri="{9D8B030D-6E8A-4147-A177-3AD203B41FA5}">
                      <a16:colId xmlns:a16="http://schemas.microsoft.com/office/drawing/2014/main" val="20000"/>
                    </a:ext>
                  </a:extLst>
                </a:gridCol>
                <a:gridCol w="2530391">
                  <a:extLst>
                    <a:ext uri="{9D8B030D-6E8A-4147-A177-3AD203B41FA5}">
                      <a16:colId xmlns:a16="http://schemas.microsoft.com/office/drawing/2014/main" val="20001"/>
                    </a:ext>
                  </a:extLst>
                </a:gridCol>
              </a:tblGrid>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1,152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Annual population growth rate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490 (2010) </a:t>
                      </a:r>
                      <a:r>
                        <a:rPr lang="en-GB" sz="1400" b="1" i="0" u="none" strike="noStrike" baseline="30000" dirty="0">
                          <a:solidFill>
                            <a:schemeClr val="tx1"/>
                          </a:solidFill>
                          <a:effectLst/>
                          <a:latin typeface="Arial" pitchFamily="34" charset="0"/>
                          <a:cs typeface="Arial" pitchFamily="34" charset="0"/>
                        </a:rPr>
                        <a:t>5</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31.5 (2013) </a:t>
                      </a:r>
                      <a:r>
                        <a:rPr lang="en-GB" sz="1400" b="1" i="0" u="none" strike="noStrike" kern="1200" baseline="30000" dirty="0">
                          <a:solidFill>
                            <a:schemeClr val="tx1"/>
                          </a:solidFill>
                          <a:effectLst/>
                          <a:latin typeface="Arial" pitchFamily="34" charset="0"/>
                          <a:ea typeface="+mn-ea"/>
                          <a:cs typeface="Arial" pitchFamily="34" charset="0"/>
                        </a:rPr>
                        <a:t>3</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35.9 (2012) </a:t>
                      </a:r>
                      <a:r>
                        <a:rPr lang="en-GB" sz="1400" b="1" i="0" u="none" strike="noStrike" baseline="30000" dirty="0">
                          <a:solidFill>
                            <a:schemeClr val="tx1"/>
                          </a:solidFill>
                          <a:effectLst/>
                          <a:latin typeface="Arial" pitchFamily="34" charset="0"/>
                          <a:cs typeface="Arial" pitchFamily="34" charset="0"/>
                        </a:rPr>
                        <a:t>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57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128/0.620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67.5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58.3 (2005-2012)</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93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in primary and secondary education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97.3 (2011)</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$US)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1,371 (2013)</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health expenditure (Int.$)</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79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2" name="Rectangle 1"/>
          <p:cNvSpPr/>
          <p:nvPr/>
        </p:nvSpPr>
        <p:spPr>
          <a:xfrm>
            <a:off x="335316" y="6181545"/>
            <a:ext cx="10943791" cy="725466"/>
          </a:xfrm>
          <a:prstGeom prst="rect">
            <a:avLst/>
          </a:prstGeom>
        </p:spPr>
        <p:txBody>
          <a:bodyPr wrap="square" lIns="108850" tIns="54425" rIns="108850" bIns="54425">
            <a:spAutoFit/>
          </a:bodyPr>
          <a:lstStyle/>
          <a:p>
            <a:pPr fontAlgn="base">
              <a:spcBef>
                <a:spcPct val="0"/>
              </a:spcBef>
              <a:spcAft>
                <a:spcPct val="0"/>
              </a:spcAft>
            </a:pPr>
            <a:r>
              <a:rPr lang="en-US" sz="1000" dirty="0">
                <a:solidFill>
                  <a:prstClr val="black"/>
                </a:solidFill>
                <a:ea typeface="ＭＳ Ｐゴシック" charset="0"/>
                <a:cs typeface="Arial" pitchFamily="34" charset="0"/>
              </a:rPr>
              <a:t>Sources: Prepared by www.aidsdatahub.org based on 1. UNDP. (2014). Human Development Report 2014 Sustaining Human Progress: Reducing Vulnerabilities and Building Resilience; 2. WHO. (2014). World Health Statistics 2014; 3. World Bank. World Data Bank: World Development Indicators &amp; Global Development Finance. Retrieved October, 2014, from h​t​</a:t>
            </a:r>
            <a:r>
              <a:rPr lang="en-US" sz="1000" dirty="0" err="1">
                <a:solidFill>
                  <a:prstClr val="black"/>
                </a:solidFill>
                <a:ea typeface="ＭＳ Ｐゴシック" charset="0"/>
                <a:cs typeface="Arial" pitchFamily="34" charset="0"/>
              </a:rPr>
              <a:t>t</a:t>
            </a:r>
            <a:r>
              <a:rPr lang="en-US" sz="1000" dirty="0">
                <a:solidFill>
                  <a:prstClr val="black"/>
                </a:solidFill>
                <a:ea typeface="ＭＳ Ｐゴシック" charset="0"/>
                <a:cs typeface="Arial" pitchFamily="34" charset="0"/>
              </a:rPr>
              <a:t>​p​:​/​/​d​a​t​a​b​a​n​k​.​w​o​r​l​d​b​a​n​k​.​o​r​g​;  4. UN Population Division. (2013). World Population Prospects: The 2012 Revision - Extended Dataset; and 5. UN Population Division. (2011). World Population Prospects The 2010 Revision.</a:t>
            </a:r>
            <a:endParaRPr lang="en-GB" sz="1000" dirty="0">
              <a:solidFill>
                <a:prstClr val="black"/>
              </a:solidFill>
              <a:ea typeface="ＭＳ Ｐゴシック" charset="0"/>
              <a:cs typeface="Arial" pitchFamily="34" charset="0"/>
            </a:endParaRPr>
          </a:p>
        </p:txBody>
      </p:sp>
    </p:spTree>
    <p:extLst>
      <p:ext uri="{BB962C8B-B14F-4D97-AF65-F5344CB8AC3E}">
        <p14:creationId xmlns:p14="http://schemas.microsoft.com/office/powerpoint/2010/main" val="392550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400" dirty="0"/>
              <a:t>AIDS spending by category, 2008-2009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6" name="TextBox 1"/>
          <p:cNvSpPr txBox="1"/>
          <p:nvPr/>
        </p:nvSpPr>
        <p:spPr>
          <a:xfrm>
            <a:off x="382723" y="6543532"/>
            <a:ext cx="9555917" cy="239875"/>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US" dirty="0">
                <a:latin typeface="Arial" pitchFamily="34" charset="0"/>
                <a:cs typeface="Arial" pitchFamily="34" charset="0"/>
                <a:hlinkClick r:id="rId3"/>
              </a:rPr>
              <a:t>www.aidsinfoonline.org</a:t>
            </a:r>
            <a:r>
              <a:rPr lang="en-US" dirty="0">
                <a:latin typeface="Arial" pitchFamily="34" charset="0"/>
                <a:cs typeface="Arial" pitchFamily="34" charset="0"/>
              </a:rPr>
              <a:t> </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210645521"/>
              </p:ext>
            </p:extLst>
          </p:nvPr>
        </p:nvGraphicFramePr>
        <p:xfrm>
          <a:off x="382723" y="2286529"/>
          <a:ext cx="11401344" cy="41157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75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National response</a:t>
            </a:r>
            <a:br>
              <a:rPr lang="en-US" altLang="zh-CN" sz="6400">
                <a:cs typeface="Cordia New" pitchFamily="34" charset="-34"/>
              </a:rPr>
            </a:br>
            <a:endParaRPr lang="en-US">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71976"/>
            <a:ext cx="11963968" cy="504117"/>
          </a:xfrm>
        </p:spPr>
        <p:txBody>
          <a:bodyPr/>
          <a:lstStyle/>
          <a:p>
            <a:r>
              <a:rPr lang="en-US" sz="2400" dirty="0"/>
              <a:t>HIV testing coverage among key populations, 2008 and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7" name="TextBox 1"/>
          <p:cNvSpPr txBox="1"/>
          <p:nvPr/>
        </p:nvSpPr>
        <p:spPr>
          <a:xfrm>
            <a:off x="203174" y="6402285"/>
            <a:ext cx="11072958" cy="361628"/>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a:latin typeface="Arial" pitchFamily="34" charset="0"/>
                <a:cs typeface="Arial" pitchFamily="34" charset="0"/>
              </a:rPr>
              <a:t>Source: Prepared by </a:t>
            </a:r>
            <a:r>
              <a:rPr lang="en-GB" dirty="0">
                <a:latin typeface="Arial" pitchFamily="34" charset="0"/>
                <a:cs typeface="Arial" pitchFamily="34" charset="0"/>
                <a:hlinkClick r:id="rId2"/>
              </a:rPr>
              <a:t>www.aidsdatahub.org</a:t>
            </a:r>
            <a:r>
              <a:rPr lang="en-GB" dirty="0">
                <a:latin typeface="Arial" pitchFamily="34" charset="0"/>
                <a:cs typeface="Arial" pitchFamily="34" charset="0"/>
              </a:rPr>
              <a:t>  based on 1. National AIDS Programme Timor-Leste. (2010). UNGASS Country Progress Report, Timor-Leste; and  2. National AIDS Programme Timor-Leste. (2012). Timor </a:t>
            </a:r>
            <a:r>
              <a:rPr lang="en-GB" dirty="0" err="1">
                <a:latin typeface="Arial" pitchFamily="34" charset="0"/>
                <a:cs typeface="Arial" pitchFamily="34" charset="0"/>
              </a:rPr>
              <a:t>Leste</a:t>
            </a:r>
            <a:r>
              <a:rPr lang="en-GB" dirty="0">
                <a:latin typeface="Arial" pitchFamily="34" charset="0"/>
                <a:cs typeface="Arial" pitchFamily="34" charset="0"/>
              </a:rPr>
              <a:t> Global AIDS Response Progress Report, 2012 </a:t>
            </a:r>
          </a:p>
        </p:txBody>
      </p:sp>
      <p:graphicFrame>
        <p:nvGraphicFramePr>
          <p:cNvPr id="8" name="Chart 7"/>
          <p:cNvGraphicFramePr>
            <a:graphicFrameLocks noGrp="1"/>
          </p:cNvGraphicFramePr>
          <p:nvPr>
            <p:extLst>
              <p:ext uri="{D42A27DB-BD31-4B8C-83A1-F6EECF244321}">
                <p14:modId xmlns:p14="http://schemas.microsoft.com/office/powerpoint/2010/main" val="3347605012"/>
              </p:ext>
            </p:extLst>
          </p:nvPr>
        </p:nvGraphicFramePr>
        <p:xfrm>
          <a:off x="406347" y="2362747"/>
          <a:ext cx="11377719" cy="3963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5435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Number of ART sites and number of people on ART, 2005-2019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Rectangle 4"/>
          <p:cNvSpPr/>
          <p:nvPr/>
        </p:nvSpPr>
        <p:spPr>
          <a:xfrm>
            <a:off x="101587" y="6172994"/>
            <a:ext cx="10971372" cy="571578"/>
          </a:xfrm>
          <a:prstGeom prst="rect">
            <a:avLst/>
          </a:prstGeom>
        </p:spPr>
        <p:txBody>
          <a:bodyPr wrap="square" lIns="108850" tIns="54425" rIns="108850" bIns="54425">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WHO, UNAIDS, &amp; UNICEF. (2010). Towards Universal Access: Scaling up Priority HIV/AIDS Interventions in the Health Sector - Progress  Report 2006-2010;  2. Timor Leste Global AIDS Response Progress Reports (Country Narrative Reports); 3. </a:t>
            </a:r>
            <a:r>
              <a:rPr lang="en-US" sz="1000" dirty="0">
                <a:latin typeface="Arial" pitchFamily="34" charset="0"/>
                <a:cs typeface="Arial" pitchFamily="34" charset="0"/>
              </a:rPr>
              <a:t>World Health Organization. (2015). Fact Sheet on HIV/AIDS, Timor-Leste; and 4. UNAIDS. (2020). UNAIDS HIV Estimates 1990-2019</a:t>
            </a:r>
            <a:endParaRPr lang="en-US" sz="1000" dirty="0">
              <a:solidFill>
                <a:prstClr val="black"/>
              </a:solidFill>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782260038"/>
              </p:ext>
            </p:extLst>
          </p:nvPr>
        </p:nvGraphicFramePr>
        <p:xfrm>
          <a:off x="1713706" y="2134394"/>
          <a:ext cx="87630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9617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554077"/>
            <a:ext cx="11202104" cy="504117"/>
          </a:xfrm>
        </p:spPr>
        <p:txBody>
          <a:bodyPr/>
          <a:lstStyle/>
          <a:p>
            <a:r>
              <a:rPr lang="en-GB" sz="2400" dirty="0"/>
              <a:t>ART scale up, 2005-2019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Rectangle 4"/>
          <p:cNvSpPr/>
          <p:nvPr/>
        </p:nvSpPr>
        <p:spPr>
          <a:xfrm>
            <a:off x="213143" y="6505564"/>
            <a:ext cx="11062989" cy="263801"/>
          </a:xfrm>
          <a:prstGeom prst="rect">
            <a:avLst/>
          </a:prstGeom>
        </p:spPr>
        <p:txBody>
          <a:bodyPr wrap="square" lIns="108850" tIns="54425" rIns="108850" bIns="54425">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811688803"/>
              </p:ext>
            </p:extLst>
          </p:nvPr>
        </p:nvGraphicFramePr>
        <p:xfrm>
          <a:off x="1599406" y="2058194"/>
          <a:ext cx="8991600" cy="419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2181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94" y="1372394"/>
            <a:ext cx="11423311" cy="504117"/>
          </a:xfrm>
        </p:spPr>
        <p:txBody>
          <a:bodyPr/>
          <a:lstStyle/>
          <a:p>
            <a:r>
              <a:rPr lang="en-GB" sz="2400" dirty="0"/>
              <a:t>ART coverage trends among children, adult males and females and all ages, 2005 - 2019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Rectangle 4"/>
          <p:cNvSpPr/>
          <p:nvPr/>
        </p:nvSpPr>
        <p:spPr>
          <a:xfrm>
            <a:off x="213143" y="6505564"/>
            <a:ext cx="11062989" cy="263801"/>
          </a:xfrm>
          <a:prstGeom prst="rect">
            <a:avLst/>
          </a:prstGeom>
        </p:spPr>
        <p:txBody>
          <a:bodyPr wrap="square" lIns="108850" tIns="54425" rIns="108850" bIns="54425">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7" name="Chart 6"/>
          <p:cNvGraphicFramePr>
            <a:graphicFrameLocks/>
          </p:cNvGraphicFramePr>
          <p:nvPr>
            <p:extLst>
              <p:ext uri="{D42A27DB-BD31-4B8C-83A1-F6EECF244321}">
                <p14:modId xmlns:p14="http://schemas.microsoft.com/office/powerpoint/2010/main" val="1625255448"/>
              </p:ext>
            </p:extLst>
          </p:nvPr>
        </p:nvGraphicFramePr>
        <p:xfrm>
          <a:off x="6779469" y="2118745"/>
          <a:ext cx="5279313" cy="44074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532133986"/>
              </p:ext>
            </p:extLst>
          </p:nvPr>
        </p:nvGraphicFramePr>
        <p:xfrm>
          <a:off x="15023" y="2227464"/>
          <a:ext cx="6713220" cy="441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47887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456374"/>
            <a:ext cx="11202104" cy="504117"/>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Rectangle 4"/>
          <p:cNvSpPr/>
          <p:nvPr/>
        </p:nvSpPr>
        <p:spPr>
          <a:xfrm>
            <a:off x="213143" y="6505564"/>
            <a:ext cx="11062989" cy="263801"/>
          </a:xfrm>
          <a:prstGeom prst="rect">
            <a:avLst/>
          </a:prstGeom>
        </p:spPr>
        <p:txBody>
          <a:bodyPr wrap="square" lIns="108850" tIns="54425" rIns="108850" bIns="54425">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4058292590"/>
              </p:ext>
            </p:extLst>
          </p:nvPr>
        </p:nvGraphicFramePr>
        <p:xfrm>
          <a:off x="1679004" y="2046920"/>
          <a:ext cx="8832405" cy="43901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05995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456374"/>
            <a:ext cx="11202104" cy="504117"/>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3191509505"/>
              </p:ext>
            </p:extLst>
          </p:nvPr>
        </p:nvGraphicFramePr>
        <p:xfrm>
          <a:off x="426665" y="2219780"/>
          <a:ext cx="11337084" cy="428578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13143" y="6505564"/>
            <a:ext cx="11062989" cy="248412"/>
          </a:xfrm>
          <a:prstGeom prst="rect">
            <a:avLst/>
          </a:prstGeom>
        </p:spPr>
        <p:txBody>
          <a:bodyPr wrap="square" lIns="108850" tIns="54425" rIns="108850" bIns="54425">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4"/>
              </a:rPr>
              <a:t>www.aidsdatahub.org</a:t>
            </a:r>
            <a:r>
              <a:rPr lang="en-US" sz="900" dirty="0">
                <a:solidFill>
                  <a:prstClr val="black"/>
                </a:solidFill>
                <a:cs typeface="Arial" pitchFamily="34" charset="0"/>
              </a:rPr>
              <a:t>  based on 1. UNAIDS. (2020). UNAIDS 2019 HIV Estimates; 2. </a:t>
            </a:r>
            <a:r>
              <a:rPr lang="en-US" sz="900" dirty="0">
                <a:solidFill>
                  <a:prstClr val="black"/>
                </a:solidFill>
                <a:cs typeface="Arial" pitchFamily="34" charset="0"/>
                <a:hlinkClick r:id="rId5"/>
              </a:rPr>
              <a:t>http://aidsinfo.unaids.org/</a:t>
            </a:r>
            <a:r>
              <a:rPr lang="en-US" sz="900" dirty="0">
                <a:solidFill>
                  <a:prstClr val="black"/>
                </a:solidFill>
                <a:cs typeface="Arial" pitchFamily="34" charset="0"/>
              </a:rPr>
              <a:t> and 3. Global AIDS Monitoring (GAM) 2020 </a:t>
            </a:r>
          </a:p>
        </p:txBody>
      </p:sp>
    </p:spTree>
    <p:extLst>
      <p:ext uri="{BB962C8B-B14F-4D97-AF65-F5344CB8AC3E}">
        <p14:creationId xmlns:p14="http://schemas.microsoft.com/office/powerpoint/2010/main" val="4271213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456374"/>
            <a:ext cx="11202104" cy="504117"/>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Rectangle 4"/>
          <p:cNvSpPr/>
          <p:nvPr/>
        </p:nvSpPr>
        <p:spPr>
          <a:xfrm>
            <a:off x="213143" y="6594993"/>
            <a:ext cx="11062989" cy="248412"/>
          </a:xfrm>
          <a:prstGeom prst="rect">
            <a:avLst/>
          </a:prstGeom>
        </p:spPr>
        <p:txBody>
          <a:bodyPr wrap="square" lIns="108850" tIns="54425" rIns="108850" bIns="54425">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593F46CA-4AFC-4ED5-B3C1-AF55E622FE43}"/>
              </a:ext>
            </a:extLst>
          </p:cNvPr>
          <p:cNvGraphicFramePr>
            <a:graphicFrameLocks/>
          </p:cNvGraphicFramePr>
          <p:nvPr>
            <p:extLst>
              <p:ext uri="{D42A27DB-BD31-4B8C-83A1-F6EECF244321}">
                <p14:modId xmlns:p14="http://schemas.microsoft.com/office/powerpoint/2010/main" val="47513530"/>
              </p:ext>
            </p:extLst>
          </p:nvPr>
        </p:nvGraphicFramePr>
        <p:xfrm>
          <a:off x="1790470" y="1960494"/>
          <a:ext cx="8609478" cy="4571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7214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Distribution of PLHIV on ART by age and sex, September 2015</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TextBox 1"/>
          <p:cNvSpPr txBox="1"/>
          <p:nvPr/>
        </p:nvSpPr>
        <p:spPr>
          <a:xfrm>
            <a:off x="5277" y="6482251"/>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World Health Organization. (2015). Fact Sheet on HIV/AIDS, Timor-Leste.</a:t>
            </a:r>
            <a:endParaRPr lang="en-GB" sz="9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763049205"/>
              </p:ext>
            </p:extLst>
          </p:nvPr>
        </p:nvGraphicFramePr>
        <p:xfrm>
          <a:off x="914281" y="2667617"/>
          <a:ext cx="9549157" cy="3506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887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dirty="0">
                <a:cs typeface="Cordia New" pitchFamily="34" charset="-34"/>
              </a:rPr>
              <a:t>HIV prevalence and </a:t>
            </a:r>
            <a:br>
              <a:rPr lang="en-US" sz="6400" dirty="0">
                <a:cs typeface="Cordia New" pitchFamily="34" charset="-34"/>
              </a:rPr>
            </a:br>
            <a:r>
              <a:rPr lang="en-US" sz="6400" dirty="0">
                <a:cs typeface="Cordia New" pitchFamily="34" charset="-34"/>
              </a:rPr>
              <a:t>epidemiology</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2400" dirty="0"/>
              <a:t>Punitive laws hindering the HIV response in Timor-Leste</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32" y="4954148"/>
            <a:ext cx="2430322" cy="68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3174" y="6282120"/>
            <a:ext cx="10361851" cy="248412"/>
          </a:xfrm>
          <a:prstGeom prst="rect">
            <a:avLst/>
          </a:prstGeom>
        </p:spPr>
        <p:txBody>
          <a:bodyPr wrap="square" lIns="108850" tIns="54425" rIns="108850" bIns="54425">
            <a:spAutoFit/>
          </a:bodyPr>
          <a:lstStyle/>
          <a:p>
            <a:r>
              <a:rPr lang="en-US" sz="900" dirty="0">
                <a:latin typeface="Arial" pitchFamily="34" charset="0"/>
                <a:cs typeface="Arial" pitchFamily="34" charset="0"/>
              </a:rPr>
              <a:t>Source: Prepared by www.aidsdatahub.org based on UNAIDS, UNDP, UNFPA, and UNODC. (2014). Punitive Laws Hindering the HIV Response in Asia and the Pacific in October 2014</a:t>
            </a:r>
            <a:endParaRPr lang="en-GB" sz="900" dirty="0">
              <a:latin typeface="Arial" pitchFamily="34" charset="0"/>
              <a:cs typeface="Arial" pitchFamily="34" charset="0"/>
            </a:endParaRPr>
          </a:p>
        </p:txBody>
      </p:sp>
      <p:grpSp>
        <p:nvGrpSpPr>
          <p:cNvPr id="5" name="Group 4"/>
          <p:cNvGrpSpPr>
            <a:grpSpLocks noChangeAspect="1"/>
          </p:cNvGrpSpPr>
          <p:nvPr/>
        </p:nvGrpSpPr>
        <p:grpSpPr bwMode="auto">
          <a:xfrm>
            <a:off x="226458" y="2526309"/>
            <a:ext cx="11602056" cy="2176967"/>
            <a:chOff x="139" y="1607"/>
            <a:chExt cx="5482" cy="1371"/>
          </a:xfrm>
        </p:grpSpPr>
        <p:sp>
          <p:nvSpPr>
            <p:cNvPr id="6" name="AutoShape 3"/>
            <p:cNvSpPr>
              <a:spLocks noChangeAspect="1" noChangeArrowheads="1" noTextEdit="1"/>
            </p:cNvSpPr>
            <p:nvPr/>
          </p:nvSpPr>
          <p:spPr bwMode="auto">
            <a:xfrm>
              <a:off x="144" y="1612"/>
              <a:ext cx="5472"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 name="Rectangle 5"/>
            <p:cNvSpPr>
              <a:spLocks noChangeArrowheads="1"/>
            </p:cNvSpPr>
            <p:nvPr/>
          </p:nvSpPr>
          <p:spPr bwMode="auto">
            <a:xfrm>
              <a:off x="144" y="1612"/>
              <a:ext cx="5472" cy="142"/>
            </a:xfrm>
            <a:prstGeom prst="rect">
              <a:avLst/>
            </a:prstGeom>
            <a:solidFill>
              <a:srgbClr val="727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 name="Rectangle 6"/>
            <p:cNvSpPr>
              <a:spLocks noChangeArrowheads="1"/>
            </p:cNvSpPr>
            <p:nvPr/>
          </p:nvSpPr>
          <p:spPr bwMode="auto">
            <a:xfrm>
              <a:off x="144" y="1749"/>
              <a:ext cx="5472" cy="898"/>
            </a:xfrm>
            <a:prstGeom prst="rect">
              <a:avLst/>
            </a:prstGeom>
            <a:solidFill>
              <a:srgbClr val="9636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 name="Rectangle 7"/>
            <p:cNvSpPr>
              <a:spLocks noChangeArrowheads="1"/>
            </p:cNvSpPr>
            <p:nvPr/>
          </p:nvSpPr>
          <p:spPr bwMode="auto">
            <a:xfrm>
              <a:off x="144" y="2642"/>
              <a:ext cx="5472" cy="3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 name="Rectangle 8"/>
            <p:cNvSpPr>
              <a:spLocks noChangeArrowheads="1"/>
            </p:cNvSpPr>
            <p:nvPr/>
          </p:nvSpPr>
          <p:spPr bwMode="auto">
            <a:xfrm>
              <a:off x="465" y="1623"/>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500" b="1">
                  <a:solidFill>
                    <a:srgbClr val="F4F3EE"/>
                  </a:solidFill>
                  <a:latin typeface="Arial" pitchFamily="34" charset="0"/>
                  <a:cs typeface="Angsana New" pitchFamily="18" charset="-34"/>
                </a:rPr>
                <a:t>MSM</a:t>
              </a:r>
              <a:endParaRPr lang="th-TH" sz="3300">
                <a:latin typeface="Arial" pitchFamily="34" charset="0"/>
                <a:cs typeface="Angsana New" pitchFamily="18" charset="-34"/>
              </a:endParaRPr>
            </a:p>
          </p:txBody>
        </p:sp>
        <p:sp>
          <p:nvSpPr>
            <p:cNvPr id="11" name="Rectangle 9"/>
            <p:cNvSpPr>
              <a:spLocks noChangeArrowheads="1"/>
            </p:cNvSpPr>
            <p:nvPr/>
          </p:nvSpPr>
          <p:spPr bwMode="auto">
            <a:xfrm>
              <a:off x="165" y="1759"/>
              <a:ext cx="4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Reported to </a:t>
              </a:r>
              <a:endParaRPr lang="th-TH" sz="3300" dirty="0">
                <a:latin typeface="Arial" pitchFamily="34" charset="0"/>
                <a:cs typeface="Angsana New" pitchFamily="18" charset="-34"/>
              </a:endParaRPr>
            </a:p>
          </p:txBody>
        </p:sp>
        <p:sp>
          <p:nvSpPr>
            <p:cNvPr id="12" name="Rectangle 10"/>
            <p:cNvSpPr>
              <a:spLocks noChangeArrowheads="1"/>
            </p:cNvSpPr>
            <p:nvPr/>
          </p:nvSpPr>
          <p:spPr bwMode="auto">
            <a:xfrm>
              <a:off x="165" y="1869"/>
              <a:ext cx="78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criminalize </a:t>
              </a:r>
              <a:r>
                <a:rPr lang="en-US" sz="1300" b="1" dirty="0">
                  <a:solidFill>
                    <a:srgbClr val="FFFFFF"/>
                  </a:solidFill>
                  <a:latin typeface="Arial" pitchFamily="34" charset="0"/>
                  <a:cs typeface="Angsana New" pitchFamily="18" charset="-34"/>
                </a:rPr>
                <a:t>same-sex</a:t>
              </a:r>
              <a:endParaRPr lang="th-TH" sz="3300" dirty="0">
                <a:latin typeface="Arial" pitchFamily="34" charset="0"/>
                <a:cs typeface="Angsana New" pitchFamily="18" charset="-34"/>
              </a:endParaRPr>
            </a:p>
          </p:txBody>
        </p:sp>
        <p:sp>
          <p:nvSpPr>
            <p:cNvPr id="13" name="Rectangle 11"/>
            <p:cNvSpPr>
              <a:spLocks noChangeArrowheads="1"/>
            </p:cNvSpPr>
            <p:nvPr/>
          </p:nvSpPr>
          <p:spPr bwMode="auto">
            <a:xfrm>
              <a:off x="165" y="1980"/>
              <a:ext cx="8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sexual activities </a:t>
              </a:r>
              <a:r>
                <a:rPr lang="en-US" sz="1300" b="1" dirty="0">
                  <a:solidFill>
                    <a:srgbClr val="FFFFFF"/>
                  </a:solidFill>
                  <a:latin typeface="Arial" pitchFamily="34" charset="0"/>
                  <a:cs typeface="Angsana New" pitchFamily="18" charset="-34"/>
                </a:rPr>
                <a:t> between consenting</a:t>
              </a:r>
              <a:endParaRPr lang="th-TH" sz="3300" dirty="0">
                <a:latin typeface="Arial" pitchFamily="34" charset="0"/>
                <a:cs typeface="Angsana New" pitchFamily="18" charset="-34"/>
              </a:endParaRPr>
            </a:p>
          </p:txBody>
        </p:sp>
        <p:sp>
          <p:nvSpPr>
            <p:cNvPr id="14" name="Rectangle 12"/>
            <p:cNvSpPr>
              <a:spLocks noChangeArrowheads="1"/>
            </p:cNvSpPr>
            <p:nvPr/>
          </p:nvSpPr>
          <p:spPr bwMode="auto">
            <a:xfrm>
              <a:off x="165" y="2185"/>
              <a:ext cx="4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b="1" dirty="0">
                  <a:solidFill>
                    <a:srgbClr val="FFFFFF"/>
                  </a:solidFill>
                  <a:latin typeface="Arial" pitchFamily="34" charset="0"/>
                  <a:cs typeface="Angsana New" pitchFamily="18" charset="-34"/>
                </a:rPr>
                <a:t>adult males</a:t>
              </a:r>
              <a:r>
                <a:rPr lang="th-TH" sz="1300" b="1" dirty="0">
                  <a:solidFill>
                    <a:srgbClr val="FFFFFF"/>
                  </a:solidFill>
                  <a:latin typeface="Arial" pitchFamily="34" charset="0"/>
                  <a:cs typeface="Angsana New" pitchFamily="18" charset="-34"/>
                </a:rPr>
                <a:t> </a:t>
              </a:r>
              <a:endParaRPr lang="th-TH" sz="3300" dirty="0">
                <a:latin typeface="Arial" pitchFamily="34" charset="0"/>
                <a:cs typeface="Angsana New" pitchFamily="18" charset="-34"/>
              </a:endParaRPr>
            </a:p>
          </p:txBody>
        </p:sp>
        <p:sp>
          <p:nvSpPr>
            <p:cNvPr id="16" name="Rectangle 14"/>
            <p:cNvSpPr>
              <a:spLocks noChangeArrowheads="1"/>
            </p:cNvSpPr>
            <p:nvPr/>
          </p:nvSpPr>
          <p:spPr bwMode="auto">
            <a:xfrm>
              <a:off x="1109" y="1754"/>
              <a:ext cx="4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Reported to </a:t>
              </a:r>
              <a:endParaRPr lang="th-TH" sz="3300" dirty="0">
                <a:latin typeface="Arial" pitchFamily="34" charset="0"/>
                <a:cs typeface="Angsana New" pitchFamily="18" charset="-34"/>
              </a:endParaRPr>
            </a:p>
          </p:txBody>
        </p:sp>
        <p:sp>
          <p:nvSpPr>
            <p:cNvPr id="17" name="Rectangle 15"/>
            <p:cNvSpPr>
              <a:spLocks noChangeArrowheads="1"/>
            </p:cNvSpPr>
            <p:nvPr/>
          </p:nvSpPr>
          <p:spPr bwMode="auto">
            <a:xfrm>
              <a:off x="1109" y="1869"/>
              <a:ext cx="7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b="1" dirty="0">
                  <a:solidFill>
                    <a:srgbClr val="FFFFFF"/>
                  </a:solidFill>
                  <a:latin typeface="Arial" pitchFamily="34" charset="0"/>
                  <a:cs typeface="Angsana New" pitchFamily="18" charset="-34"/>
                </a:rPr>
                <a:t>c</a:t>
              </a:r>
              <a:r>
                <a:rPr lang="th-TH" sz="1300" b="1" dirty="0">
                  <a:solidFill>
                    <a:srgbClr val="FFFFFF"/>
                  </a:solidFill>
                  <a:latin typeface="Arial" pitchFamily="34" charset="0"/>
                  <a:cs typeface="Angsana New" pitchFamily="18" charset="-34"/>
                </a:rPr>
                <a:t>riminalize</a:t>
              </a:r>
              <a:r>
                <a:rPr lang="en-US" sz="1300" b="1" dirty="0">
                  <a:solidFill>
                    <a:srgbClr val="FFFFFF"/>
                  </a:solidFill>
                  <a:latin typeface="Arial" pitchFamily="34" charset="0"/>
                  <a:cs typeface="Angsana New" pitchFamily="18" charset="-34"/>
                </a:rPr>
                <a:t> sex </a:t>
              </a:r>
              <a:endParaRPr lang="th-TH" sz="3300" dirty="0">
                <a:latin typeface="Arial" pitchFamily="34" charset="0"/>
                <a:cs typeface="Angsana New" pitchFamily="18" charset="-34"/>
              </a:endParaRPr>
            </a:p>
          </p:txBody>
        </p:sp>
        <p:sp>
          <p:nvSpPr>
            <p:cNvPr id="18" name="Rectangle 16"/>
            <p:cNvSpPr>
              <a:spLocks noChangeArrowheads="1"/>
            </p:cNvSpPr>
            <p:nvPr/>
          </p:nvSpPr>
          <p:spPr bwMode="auto">
            <a:xfrm>
              <a:off x="1099" y="1980"/>
              <a:ext cx="73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work in </a:t>
              </a:r>
              <a:r>
                <a:rPr lang="en-US" sz="1300" b="1" dirty="0">
                  <a:solidFill>
                    <a:srgbClr val="FFFFFF"/>
                  </a:solidFill>
                  <a:latin typeface="Arial" pitchFamily="34" charset="0"/>
                  <a:cs typeface="Angsana New" pitchFamily="18" charset="-34"/>
                </a:rPr>
                <a:t> private</a:t>
              </a:r>
              <a:endParaRPr lang="th-TH" sz="3300" dirty="0">
                <a:latin typeface="Arial" pitchFamily="34" charset="0"/>
                <a:cs typeface="Angsana New" pitchFamily="18" charset="-34"/>
              </a:endParaRPr>
            </a:p>
          </p:txBody>
        </p:sp>
        <p:sp>
          <p:nvSpPr>
            <p:cNvPr id="20" name="Rectangle 18"/>
            <p:cNvSpPr>
              <a:spLocks noChangeArrowheads="1"/>
            </p:cNvSpPr>
            <p:nvPr/>
          </p:nvSpPr>
          <p:spPr bwMode="auto">
            <a:xfrm>
              <a:off x="1913" y="1749"/>
              <a:ext cx="4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Reported to </a:t>
              </a:r>
              <a:endParaRPr lang="th-TH" sz="3300" dirty="0">
                <a:latin typeface="Arial" pitchFamily="34" charset="0"/>
                <a:cs typeface="Angsana New" pitchFamily="18" charset="-34"/>
              </a:endParaRPr>
            </a:p>
          </p:txBody>
        </p:sp>
        <p:sp>
          <p:nvSpPr>
            <p:cNvPr id="21" name="Rectangle 19"/>
            <p:cNvSpPr>
              <a:spLocks noChangeArrowheads="1"/>
            </p:cNvSpPr>
            <p:nvPr/>
          </p:nvSpPr>
          <p:spPr bwMode="auto">
            <a:xfrm>
              <a:off x="1897" y="1875"/>
              <a:ext cx="42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criminalize </a:t>
              </a:r>
              <a:endParaRPr lang="th-TH" sz="3300" dirty="0">
                <a:latin typeface="Arial" pitchFamily="34" charset="0"/>
                <a:cs typeface="Angsana New" pitchFamily="18" charset="-34"/>
              </a:endParaRPr>
            </a:p>
          </p:txBody>
        </p:sp>
        <p:sp>
          <p:nvSpPr>
            <p:cNvPr id="22" name="Rectangle 20"/>
            <p:cNvSpPr>
              <a:spLocks noChangeArrowheads="1"/>
            </p:cNvSpPr>
            <p:nvPr/>
          </p:nvSpPr>
          <p:spPr bwMode="auto">
            <a:xfrm>
              <a:off x="1907" y="1990"/>
              <a:ext cx="34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soliciting</a:t>
              </a:r>
              <a:endParaRPr lang="th-TH" sz="3300" dirty="0">
                <a:latin typeface="Arial" pitchFamily="34" charset="0"/>
                <a:cs typeface="Angsana New" pitchFamily="18" charset="-34"/>
              </a:endParaRPr>
            </a:p>
          </p:txBody>
        </p:sp>
        <p:sp>
          <p:nvSpPr>
            <p:cNvPr id="23" name="Rectangle 21"/>
            <p:cNvSpPr>
              <a:spLocks noChangeArrowheads="1"/>
            </p:cNvSpPr>
            <p:nvPr/>
          </p:nvSpPr>
          <p:spPr bwMode="auto">
            <a:xfrm>
              <a:off x="2147" y="1759"/>
              <a:ext cx="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 </a:t>
              </a:r>
              <a:endParaRPr lang="th-TH" sz="3300" dirty="0">
                <a:latin typeface="Arial" pitchFamily="34" charset="0"/>
                <a:cs typeface="Angsana New" pitchFamily="18" charset="-34"/>
              </a:endParaRPr>
            </a:p>
          </p:txBody>
        </p:sp>
        <p:sp>
          <p:nvSpPr>
            <p:cNvPr id="24" name="Rectangle 22"/>
            <p:cNvSpPr>
              <a:spLocks noChangeArrowheads="1"/>
            </p:cNvSpPr>
            <p:nvPr/>
          </p:nvSpPr>
          <p:spPr bwMode="auto">
            <a:xfrm>
              <a:off x="2147" y="1869"/>
              <a:ext cx="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3300" dirty="0">
                <a:latin typeface="Arial" pitchFamily="34" charset="0"/>
                <a:cs typeface="Angsana New" pitchFamily="18" charset="-34"/>
              </a:endParaRPr>
            </a:p>
          </p:txBody>
        </p:sp>
        <p:sp>
          <p:nvSpPr>
            <p:cNvPr id="25" name="Rectangle 23"/>
            <p:cNvSpPr>
              <a:spLocks noChangeArrowheads="1"/>
            </p:cNvSpPr>
            <p:nvPr/>
          </p:nvSpPr>
          <p:spPr bwMode="auto">
            <a:xfrm>
              <a:off x="2147" y="1980"/>
              <a:ext cx="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3300" dirty="0">
                <a:latin typeface="Arial" pitchFamily="34" charset="0"/>
                <a:cs typeface="Angsana New" pitchFamily="18" charset="-34"/>
              </a:endParaRPr>
            </a:p>
          </p:txBody>
        </p:sp>
        <p:sp>
          <p:nvSpPr>
            <p:cNvPr id="26" name="Rectangle 24"/>
            <p:cNvSpPr>
              <a:spLocks noChangeArrowheads="1"/>
            </p:cNvSpPr>
            <p:nvPr/>
          </p:nvSpPr>
          <p:spPr bwMode="auto">
            <a:xfrm>
              <a:off x="2693" y="1759"/>
              <a:ext cx="4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Reported to </a:t>
              </a:r>
              <a:endParaRPr lang="th-TH" sz="3300" dirty="0">
                <a:latin typeface="Arial" pitchFamily="34" charset="0"/>
                <a:cs typeface="Angsana New" pitchFamily="18" charset="-34"/>
              </a:endParaRPr>
            </a:p>
          </p:txBody>
        </p:sp>
        <p:sp>
          <p:nvSpPr>
            <p:cNvPr id="27" name="Rectangle 25"/>
            <p:cNvSpPr>
              <a:spLocks noChangeArrowheads="1"/>
            </p:cNvSpPr>
            <p:nvPr/>
          </p:nvSpPr>
          <p:spPr bwMode="auto">
            <a:xfrm>
              <a:off x="2693" y="1869"/>
              <a:ext cx="34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maintain </a:t>
              </a:r>
              <a:endParaRPr lang="th-TH" sz="3300" dirty="0">
                <a:latin typeface="Arial" pitchFamily="34" charset="0"/>
                <a:cs typeface="Angsana New" pitchFamily="18" charset="-34"/>
              </a:endParaRPr>
            </a:p>
          </p:txBody>
        </p:sp>
        <p:sp>
          <p:nvSpPr>
            <p:cNvPr id="28" name="Rectangle 26"/>
            <p:cNvSpPr>
              <a:spLocks noChangeArrowheads="1"/>
            </p:cNvSpPr>
            <p:nvPr/>
          </p:nvSpPr>
          <p:spPr bwMode="auto">
            <a:xfrm>
              <a:off x="2693" y="1980"/>
              <a:ext cx="4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compulsory </a:t>
              </a:r>
              <a:endParaRPr lang="th-TH" sz="3300" dirty="0">
                <a:latin typeface="Arial" pitchFamily="34" charset="0"/>
                <a:cs typeface="Angsana New" pitchFamily="18" charset="-34"/>
              </a:endParaRPr>
            </a:p>
          </p:txBody>
        </p:sp>
        <p:sp>
          <p:nvSpPr>
            <p:cNvPr id="29" name="Rectangle 27"/>
            <p:cNvSpPr>
              <a:spLocks noChangeArrowheads="1"/>
            </p:cNvSpPr>
            <p:nvPr/>
          </p:nvSpPr>
          <p:spPr bwMode="auto">
            <a:xfrm>
              <a:off x="2693" y="2090"/>
              <a:ext cx="37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detention </a:t>
              </a:r>
              <a:endParaRPr lang="th-TH" sz="3300" dirty="0">
                <a:latin typeface="Arial" pitchFamily="34" charset="0"/>
                <a:cs typeface="Angsana New" pitchFamily="18" charset="-34"/>
              </a:endParaRPr>
            </a:p>
          </p:txBody>
        </p:sp>
        <p:sp>
          <p:nvSpPr>
            <p:cNvPr id="30" name="Rectangle 28"/>
            <p:cNvSpPr>
              <a:spLocks noChangeArrowheads="1"/>
            </p:cNvSpPr>
            <p:nvPr/>
          </p:nvSpPr>
          <p:spPr bwMode="auto">
            <a:xfrm>
              <a:off x="2693" y="2201"/>
              <a:ext cx="4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centres for </a:t>
              </a:r>
              <a:endParaRPr lang="th-TH" sz="3300" dirty="0">
                <a:latin typeface="Arial" pitchFamily="34" charset="0"/>
                <a:cs typeface="Angsana New" pitchFamily="18" charset="-34"/>
              </a:endParaRPr>
            </a:p>
          </p:txBody>
        </p:sp>
        <p:sp>
          <p:nvSpPr>
            <p:cNvPr id="31" name="Rectangle 29"/>
            <p:cNvSpPr>
              <a:spLocks noChangeArrowheads="1"/>
            </p:cNvSpPr>
            <p:nvPr/>
          </p:nvSpPr>
          <p:spPr bwMode="auto">
            <a:xfrm>
              <a:off x="2693" y="2311"/>
              <a:ext cx="6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people who use </a:t>
              </a:r>
              <a:endParaRPr lang="th-TH" sz="3300" dirty="0">
                <a:latin typeface="Arial" pitchFamily="34" charset="0"/>
                <a:cs typeface="Angsana New" pitchFamily="18" charset="-34"/>
              </a:endParaRPr>
            </a:p>
          </p:txBody>
        </p:sp>
        <p:sp>
          <p:nvSpPr>
            <p:cNvPr id="1024" name="Rectangle 30"/>
            <p:cNvSpPr>
              <a:spLocks noChangeArrowheads="1"/>
            </p:cNvSpPr>
            <p:nvPr/>
          </p:nvSpPr>
          <p:spPr bwMode="auto">
            <a:xfrm>
              <a:off x="2693" y="2421"/>
              <a:ext cx="22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drugs</a:t>
              </a:r>
              <a:endParaRPr lang="th-TH" sz="3300" dirty="0">
                <a:latin typeface="Arial" pitchFamily="34" charset="0"/>
                <a:cs typeface="Angsana New" pitchFamily="18" charset="-34"/>
              </a:endParaRPr>
            </a:p>
          </p:txBody>
        </p:sp>
        <p:sp>
          <p:nvSpPr>
            <p:cNvPr id="1025" name="Rectangle 31"/>
            <p:cNvSpPr>
              <a:spLocks noChangeArrowheads="1"/>
            </p:cNvSpPr>
            <p:nvPr/>
          </p:nvSpPr>
          <p:spPr bwMode="auto">
            <a:xfrm>
              <a:off x="3424" y="1759"/>
              <a:ext cx="4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Reported to </a:t>
              </a:r>
              <a:endParaRPr lang="th-TH" sz="3300" dirty="0">
                <a:latin typeface="Arial" pitchFamily="34" charset="0"/>
                <a:cs typeface="Angsana New" pitchFamily="18" charset="-34"/>
              </a:endParaRPr>
            </a:p>
          </p:txBody>
        </p:sp>
        <p:sp>
          <p:nvSpPr>
            <p:cNvPr id="1027" name="Rectangle 32"/>
            <p:cNvSpPr>
              <a:spLocks noChangeArrowheads="1"/>
            </p:cNvSpPr>
            <p:nvPr/>
          </p:nvSpPr>
          <p:spPr bwMode="auto">
            <a:xfrm>
              <a:off x="3424" y="1869"/>
              <a:ext cx="4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b="1" dirty="0">
                  <a:solidFill>
                    <a:srgbClr val="FFFFFF"/>
                  </a:solidFill>
                  <a:latin typeface="Arial" pitchFamily="34" charset="0"/>
                  <a:cs typeface="Angsana New" pitchFamily="18" charset="-34"/>
                </a:rPr>
                <a:t>impose </a:t>
              </a:r>
              <a:r>
                <a:rPr lang="th-TH" sz="1300" b="1" dirty="0">
                  <a:solidFill>
                    <a:srgbClr val="FFFFFF"/>
                  </a:solidFill>
                  <a:latin typeface="Arial" pitchFamily="34" charset="0"/>
                  <a:cs typeface="Angsana New" pitchFamily="18" charset="-34"/>
                </a:rPr>
                <a:t>the </a:t>
              </a:r>
              <a:endParaRPr lang="th-TH" sz="3300" dirty="0">
                <a:latin typeface="Arial" pitchFamily="34" charset="0"/>
                <a:cs typeface="Angsana New" pitchFamily="18" charset="-34"/>
              </a:endParaRPr>
            </a:p>
          </p:txBody>
        </p:sp>
        <p:sp>
          <p:nvSpPr>
            <p:cNvPr id="1029" name="Rectangle 33"/>
            <p:cNvSpPr>
              <a:spLocks noChangeArrowheads="1"/>
            </p:cNvSpPr>
            <p:nvPr/>
          </p:nvSpPr>
          <p:spPr bwMode="auto">
            <a:xfrm>
              <a:off x="3424" y="1980"/>
              <a:ext cx="6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death penalty for </a:t>
              </a:r>
              <a:endParaRPr lang="th-TH" sz="3300" dirty="0">
                <a:latin typeface="Arial" pitchFamily="34" charset="0"/>
                <a:cs typeface="Angsana New" pitchFamily="18" charset="-34"/>
              </a:endParaRPr>
            </a:p>
          </p:txBody>
        </p:sp>
        <p:sp>
          <p:nvSpPr>
            <p:cNvPr id="1030" name="Rectangle 34"/>
            <p:cNvSpPr>
              <a:spLocks noChangeArrowheads="1"/>
            </p:cNvSpPr>
            <p:nvPr/>
          </p:nvSpPr>
          <p:spPr bwMode="auto">
            <a:xfrm>
              <a:off x="3424" y="2090"/>
              <a:ext cx="48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drug-related </a:t>
              </a:r>
              <a:endParaRPr lang="th-TH" sz="3300" dirty="0">
                <a:latin typeface="Arial" pitchFamily="34" charset="0"/>
                <a:cs typeface="Angsana New" pitchFamily="18" charset="-34"/>
              </a:endParaRPr>
            </a:p>
          </p:txBody>
        </p:sp>
        <p:sp>
          <p:nvSpPr>
            <p:cNvPr id="1031" name="Rectangle 35"/>
            <p:cNvSpPr>
              <a:spLocks noChangeArrowheads="1"/>
            </p:cNvSpPr>
            <p:nvPr/>
          </p:nvSpPr>
          <p:spPr bwMode="auto">
            <a:xfrm>
              <a:off x="3424" y="2201"/>
              <a:ext cx="3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offences</a:t>
              </a:r>
              <a:endParaRPr lang="th-TH" sz="3300" dirty="0">
                <a:latin typeface="Arial" pitchFamily="34" charset="0"/>
                <a:cs typeface="Angsana New" pitchFamily="18" charset="-34"/>
              </a:endParaRPr>
            </a:p>
          </p:txBody>
        </p:sp>
        <p:sp>
          <p:nvSpPr>
            <p:cNvPr id="1032" name="Rectangle 36"/>
            <p:cNvSpPr>
              <a:spLocks noChangeArrowheads="1"/>
            </p:cNvSpPr>
            <p:nvPr/>
          </p:nvSpPr>
          <p:spPr bwMode="auto">
            <a:xfrm>
              <a:off x="4197" y="1759"/>
              <a:ext cx="4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Reported to </a:t>
              </a:r>
              <a:endParaRPr lang="th-TH" sz="3300" dirty="0">
                <a:latin typeface="Arial" pitchFamily="34" charset="0"/>
                <a:cs typeface="Angsana New" pitchFamily="18" charset="-34"/>
              </a:endParaRPr>
            </a:p>
          </p:txBody>
        </p:sp>
        <p:sp>
          <p:nvSpPr>
            <p:cNvPr id="1033" name="Rectangle 37"/>
            <p:cNvSpPr>
              <a:spLocks noChangeArrowheads="1"/>
            </p:cNvSpPr>
            <p:nvPr/>
          </p:nvSpPr>
          <p:spPr bwMode="auto">
            <a:xfrm>
              <a:off x="4197" y="1869"/>
              <a:ext cx="5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b="1" dirty="0">
                  <a:solidFill>
                    <a:srgbClr val="FFFFFF"/>
                  </a:solidFill>
                  <a:latin typeface="Arial" pitchFamily="34" charset="0"/>
                  <a:cs typeface="Angsana New" pitchFamily="18" charset="-34"/>
                </a:rPr>
                <a:t>maintain </a:t>
              </a:r>
              <a:r>
                <a:rPr lang="th-TH" sz="1300" b="1" dirty="0">
                  <a:solidFill>
                    <a:srgbClr val="FFFFFF"/>
                  </a:solidFill>
                  <a:latin typeface="Arial" pitchFamily="34" charset="0"/>
                  <a:cs typeface="Angsana New" pitchFamily="18" charset="-34"/>
                </a:rPr>
                <a:t>some </a:t>
              </a:r>
              <a:endParaRPr lang="th-TH" sz="3300" dirty="0">
                <a:latin typeface="Arial" pitchFamily="34" charset="0"/>
                <a:cs typeface="Angsana New" pitchFamily="18" charset="-34"/>
              </a:endParaRPr>
            </a:p>
          </p:txBody>
        </p:sp>
        <p:sp>
          <p:nvSpPr>
            <p:cNvPr id="1034" name="Rectangle 38"/>
            <p:cNvSpPr>
              <a:spLocks noChangeArrowheads="1"/>
            </p:cNvSpPr>
            <p:nvPr/>
          </p:nvSpPr>
          <p:spPr bwMode="auto">
            <a:xfrm>
              <a:off x="4197" y="1980"/>
              <a:ext cx="2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form of </a:t>
              </a:r>
              <a:endParaRPr lang="th-TH" sz="3300" dirty="0">
                <a:latin typeface="Arial" pitchFamily="34" charset="0"/>
                <a:cs typeface="Angsana New" pitchFamily="18" charset="-34"/>
              </a:endParaRPr>
            </a:p>
          </p:txBody>
        </p:sp>
        <p:sp>
          <p:nvSpPr>
            <p:cNvPr id="1035" name="Rectangle 39"/>
            <p:cNvSpPr>
              <a:spLocks noChangeArrowheads="1"/>
            </p:cNvSpPr>
            <p:nvPr/>
          </p:nvSpPr>
          <p:spPr bwMode="auto">
            <a:xfrm>
              <a:off x="4197" y="2090"/>
              <a:ext cx="52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restriction on </a:t>
              </a:r>
              <a:endParaRPr lang="th-TH" sz="3300" dirty="0">
                <a:latin typeface="Arial" pitchFamily="34" charset="0"/>
                <a:cs typeface="Angsana New" pitchFamily="18" charset="-34"/>
              </a:endParaRPr>
            </a:p>
          </p:txBody>
        </p:sp>
        <p:sp>
          <p:nvSpPr>
            <p:cNvPr id="1036" name="Rectangle 40"/>
            <p:cNvSpPr>
              <a:spLocks noChangeArrowheads="1"/>
            </p:cNvSpPr>
            <p:nvPr/>
          </p:nvSpPr>
          <p:spPr bwMode="auto">
            <a:xfrm>
              <a:off x="4197" y="2201"/>
              <a:ext cx="57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entry, stay and </a:t>
              </a:r>
              <a:endParaRPr lang="th-TH" sz="3300" dirty="0">
                <a:latin typeface="Arial" pitchFamily="34" charset="0"/>
                <a:cs typeface="Angsana New" pitchFamily="18" charset="-34"/>
              </a:endParaRPr>
            </a:p>
          </p:txBody>
        </p:sp>
        <p:sp>
          <p:nvSpPr>
            <p:cNvPr id="1037" name="Rectangle 41"/>
            <p:cNvSpPr>
              <a:spLocks noChangeArrowheads="1"/>
            </p:cNvSpPr>
            <p:nvPr/>
          </p:nvSpPr>
          <p:spPr bwMode="auto">
            <a:xfrm>
              <a:off x="4197" y="2311"/>
              <a:ext cx="53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residence </a:t>
              </a:r>
              <a:r>
                <a:rPr lang="en-US" sz="1300" b="1" dirty="0">
                  <a:solidFill>
                    <a:srgbClr val="FFFFFF"/>
                  </a:solidFill>
                  <a:latin typeface="Arial" pitchFamily="34" charset="0"/>
                  <a:cs typeface="Angsana New" pitchFamily="18" charset="-34"/>
                </a:rPr>
                <a:t>on </a:t>
              </a:r>
              <a:r>
                <a:rPr lang="th-TH" sz="1300" b="1" dirty="0">
                  <a:solidFill>
                    <a:srgbClr val="FFFFFF"/>
                  </a:solidFill>
                  <a:latin typeface="Arial" pitchFamily="34" charset="0"/>
                  <a:cs typeface="Angsana New" pitchFamily="18" charset="-34"/>
                </a:rPr>
                <a:t> </a:t>
              </a:r>
              <a:endParaRPr lang="th-TH" sz="3300" dirty="0">
                <a:latin typeface="Arial" pitchFamily="34" charset="0"/>
                <a:cs typeface="Angsana New" pitchFamily="18" charset="-34"/>
              </a:endParaRPr>
            </a:p>
          </p:txBody>
        </p:sp>
        <p:sp>
          <p:nvSpPr>
            <p:cNvPr id="1038" name="Rectangle 42"/>
            <p:cNvSpPr>
              <a:spLocks noChangeArrowheads="1"/>
            </p:cNvSpPr>
            <p:nvPr/>
          </p:nvSpPr>
          <p:spPr bwMode="auto">
            <a:xfrm>
              <a:off x="4197" y="2421"/>
              <a:ext cx="46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b="1" dirty="0">
                  <a:solidFill>
                    <a:srgbClr val="FFFFFF"/>
                  </a:solidFill>
                  <a:latin typeface="Arial" pitchFamily="34" charset="0"/>
                  <a:cs typeface="Angsana New" pitchFamily="18" charset="-34"/>
                </a:rPr>
                <a:t>the basis of </a:t>
              </a:r>
            </a:p>
            <a:p>
              <a:pPr fontAlgn="base">
                <a:spcBef>
                  <a:spcPct val="0"/>
                </a:spcBef>
                <a:spcAft>
                  <a:spcPct val="0"/>
                </a:spcAft>
              </a:pPr>
              <a:r>
                <a:rPr lang="th-TH" sz="1300" b="1" dirty="0">
                  <a:solidFill>
                    <a:srgbClr val="FFFFFF"/>
                  </a:solidFill>
                  <a:latin typeface="Arial" pitchFamily="34" charset="0"/>
                  <a:cs typeface="Angsana New" pitchFamily="18" charset="-34"/>
                </a:rPr>
                <a:t>HIV status</a:t>
              </a:r>
              <a:endParaRPr lang="th-TH" sz="3300" dirty="0">
                <a:latin typeface="Arial" pitchFamily="34" charset="0"/>
                <a:cs typeface="Angsana New" pitchFamily="18" charset="-34"/>
              </a:endParaRPr>
            </a:p>
          </p:txBody>
        </p:sp>
        <p:sp>
          <p:nvSpPr>
            <p:cNvPr id="1039" name="Rectangle 43"/>
            <p:cNvSpPr>
              <a:spLocks noChangeArrowheads="1"/>
            </p:cNvSpPr>
            <p:nvPr/>
          </p:nvSpPr>
          <p:spPr bwMode="auto">
            <a:xfrm>
              <a:off x="4901" y="1759"/>
              <a:ext cx="3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Laws that </a:t>
              </a:r>
              <a:endParaRPr lang="th-TH" sz="3300" dirty="0">
                <a:latin typeface="Arial" pitchFamily="34" charset="0"/>
                <a:cs typeface="Angsana New" pitchFamily="18" charset="-34"/>
              </a:endParaRPr>
            </a:p>
          </p:txBody>
        </p:sp>
        <p:sp>
          <p:nvSpPr>
            <p:cNvPr id="1040" name="Rectangle 44"/>
            <p:cNvSpPr>
              <a:spLocks noChangeArrowheads="1"/>
            </p:cNvSpPr>
            <p:nvPr/>
          </p:nvSpPr>
          <p:spPr bwMode="auto">
            <a:xfrm>
              <a:off x="4901" y="1869"/>
              <a:ext cx="44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specifically </a:t>
              </a:r>
              <a:endParaRPr lang="th-TH" sz="3300" dirty="0">
                <a:latin typeface="Arial" pitchFamily="34" charset="0"/>
                <a:cs typeface="Angsana New" pitchFamily="18" charset="-34"/>
              </a:endParaRPr>
            </a:p>
          </p:txBody>
        </p:sp>
        <p:sp>
          <p:nvSpPr>
            <p:cNvPr id="1041" name="Rectangle 45"/>
            <p:cNvSpPr>
              <a:spLocks noChangeArrowheads="1"/>
            </p:cNvSpPr>
            <p:nvPr/>
          </p:nvSpPr>
          <p:spPr bwMode="auto">
            <a:xfrm>
              <a:off x="4901" y="1980"/>
              <a:ext cx="5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crimainlize HIV </a:t>
              </a:r>
              <a:endParaRPr lang="th-TH" sz="3300" dirty="0">
                <a:latin typeface="Arial" pitchFamily="34" charset="0"/>
                <a:cs typeface="Angsana New" pitchFamily="18" charset="-34"/>
              </a:endParaRPr>
            </a:p>
          </p:txBody>
        </p:sp>
        <p:sp>
          <p:nvSpPr>
            <p:cNvPr id="1042" name="Rectangle 46"/>
            <p:cNvSpPr>
              <a:spLocks noChangeArrowheads="1"/>
            </p:cNvSpPr>
            <p:nvPr/>
          </p:nvSpPr>
          <p:spPr bwMode="auto">
            <a:xfrm>
              <a:off x="4901" y="2090"/>
              <a:ext cx="6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transmission or </a:t>
              </a:r>
              <a:endParaRPr lang="th-TH" sz="3300" dirty="0">
                <a:latin typeface="Arial" pitchFamily="34" charset="0"/>
                <a:cs typeface="Angsana New" pitchFamily="18" charset="-34"/>
              </a:endParaRPr>
            </a:p>
          </p:txBody>
        </p:sp>
        <p:sp>
          <p:nvSpPr>
            <p:cNvPr id="1043" name="Rectangle 47"/>
            <p:cNvSpPr>
              <a:spLocks noChangeArrowheads="1"/>
            </p:cNvSpPr>
            <p:nvPr/>
          </p:nvSpPr>
          <p:spPr bwMode="auto">
            <a:xfrm>
              <a:off x="4901" y="2201"/>
              <a:ext cx="3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300" b="1" dirty="0">
                  <a:solidFill>
                    <a:srgbClr val="FFFFFF"/>
                  </a:solidFill>
                  <a:latin typeface="Arial" pitchFamily="34" charset="0"/>
                  <a:cs typeface="Angsana New" pitchFamily="18" charset="-34"/>
                </a:rPr>
                <a:t>exposure</a:t>
              </a:r>
              <a:endParaRPr lang="th-TH" sz="3300" dirty="0">
                <a:latin typeface="Arial" pitchFamily="34" charset="0"/>
                <a:cs typeface="Angsana New" pitchFamily="18" charset="-34"/>
              </a:endParaRPr>
            </a:p>
          </p:txBody>
        </p:sp>
        <p:sp>
          <p:nvSpPr>
            <p:cNvPr id="1048" name="Rectangle 52"/>
            <p:cNvSpPr>
              <a:spLocks noChangeArrowheads="1"/>
            </p:cNvSpPr>
            <p:nvPr/>
          </p:nvSpPr>
          <p:spPr bwMode="auto">
            <a:xfrm>
              <a:off x="4465" y="2689"/>
              <a:ext cx="1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500" b="1" dirty="0">
                  <a:solidFill>
                    <a:srgbClr val="404040"/>
                  </a:solidFill>
                  <a:latin typeface="Arial" pitchFamily="34" charset="0"/>
                  <a:cs typeface="Angsana New" pitchFamily="18" charset="-34"/>
                </a:rPr>
                <a:t>No </a:t>
              </a:r>
              <a:endParaRPr lang="th-TH" sz="3300" dirty="0">
                <a:latin typeface="Arial" pitchFamily="34" charset="0"/>
                <a:cs typeface="Angsana New" pitchFamily="18" charset="-34"/>
              </a:endParaRPr>
            </a:p>
          </p:txBody>
        </p:sp>
        <p:sp>
          <p:nvSpPr>
            <p:cNvPr id="1049" name="Rectangle 53"/>
            <p:cNvSpPr>
              <a:spLocks noChangeArrowheads="1"/>
            </p:cNvSpPr>
            <p:nvPr/>
          </p:nvSpPr>
          <p:spPr bwMode="auto">
            <a:xfrm>
              <a:off x="4249" y="2815"/>
              <a:ext cx="4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500" b="1" dirty="0">
                  <a:solidFill>
                    <a:srgbClr val="404040"/>
                  </a:solidFill>
                  <a:latin typeface="Arial" pitchFamily="34" charset="0"/>
                  <a:cs typeface="Angsana New" pitchFamily="18" charset="-34"/>
                </a:rPr>
                <a:t>Information</a:t>
              </a:r>
              <a:endParaRPr lang="th-TH" sz="3300" dirty="0">
                <a:latin typeface="Arial" pitchFamily="34" charset="0"/>
                <a:cs typeface="Angsana New" pitchFamily="18" charset="-34"/>
              </a:endParaRPr>
            </a:p>
          </p:txBody>
        </p:sp>
        <p:sp>
          <p:nvSpPr>
            <p:cNvPr id="1050" name="Rectangle 54"/>
            <p:cNvSpPr>
              <a:spLocks noChangeArrowheads="1"/>
            </p:cNvSpPr>
            <p:nvPr/>
          </p:nvSpPr>
          <p:spPr bwMode="auto">
            <a:xfrm>
              <a:off x="5185" y="2689"/>
              <a:ext cx="1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500" b="1" dirty="0">
                  <a:solidFill>
                    <a:srgbClr val="404040"/>
                  </a:solidFill>
                  <a:latin typeface="Arial" pitchFamily="34" charset="0"/>
                  <a:cs typeface="Angsana New" pitchFamily="18" charset="-34"/>
                </a:rPr>
                <a:t>No </a:t>
              </a:r>
              <a:endParaRPr lang="th-TH" sz="3300" dirty="0">
                <a:latin typeface="Arial" pitchFamily="34" charset="0"/>
                <a:cs typeface="Angsana New" pitchFamily="18" charset="-34"/>
              </a:endParaRPr>
            </a:p>
          </p:txBody>
        </p:sp>
        <p:sp>
          <p:nvSpPr>
            <p:cNvPr id="1051" name="Rectangle 55"/>
            <p:cNvSpPr>
              <a:spLocks noChangeArrowheads="1"/>
            </p:cNvSpPr>
            <p:nvPr/>
          </p:nvSpPr>
          <p:spPr bwMode="auto">
            <a:xfrm>
              <a:off x="4969" y="2815"/>
              <a:ext cx="4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500" b="1" dirty="0">
                  <a:solidFill>
                    <a:srgbClr val="404040"/>
                  </a:solidFill>
                  <a:latin typeface="Arial" pitchFamily="34" charset="0"/>
                  <a:cs typeface="Angsana New" pitchFamily="18" charset="-34"/>
                </a:rPr>
                <a:t>Information</a:t>
              </a:r>
              <a:endParaRPr lang="th-TH" sz="3300" dirty="0">
                <a:latin typeface="Arial" pitchFamily="34" charset="0"/>
                <a:cs typeface="Angsana New" pitchFamily="18" charset="-34"/>
              </a:endParaRPr>
            </a:p>
          </p:txBody>
        </p:sp>
        <p:sp>
          <p:nvSpPr>
            <p:cNvPr id="1052" name="Rectangle 56"/>
            <p:cNvSpPr>
              <a:spLocks noChangeArrowheads="1"/>
            </p:cNvSpPr>
            <p:nvPr/>
          </p:nvSpPr>
          <p:spPr bwMode="auto">
            <a:xfrm>
              <a:off x="1479" y="1623"/>
              <a:ext cx="68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500" b="1" dirty="0">
                  <a:solidFill>
                    <a:srgbClr val="F4F3EE"/>
                  </a:solidFill>
                  <a:latin typeface="Arial" pitchFamily="34" charset="0"/>
                  <a:cs typeface="Angsana New" pitchFamily="18" charset="-34"/>
                </a:rPr>
                <a:t>SEX WORKERS</a:t>
              </a:r>
              <a:endParaRPr lang="th-TH" sz="3300" dirty="0">
                <a:latin typeface="Arial" pitchFamily="34" charset="0"/>
                <a:cs typeface="Angsana New" pitchFamily="18" charset="-34"/>
              </a:endParaRPr>
            </a:p>
          </p:txBody>
        </p:sp>
        <p:sp>
          <p:nvSpPr>
            <p:cNvPr id="1053" name="Rectangle 57"/>
            <p:cNvSpPr>
              <a:spLocks noChangeArrowheads="1"/>
            </p:cNvSpPr>
            <p:nvPr/>
          </p:nvSpPr>
          <p:spPr bwMode="auto">
            <a:xfrm>
              <a:off x="2783" y="1623"/>
              <a:ext cx="11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500" b="1" dirty="0">
                  <a:solidFill>
                    <a:srgbClr val="F4F3EE"/>
                  </a:solidFill>
                  <a:latin typeface="Arial" pitchFamily="34" charset="0"/>
                  <a:cs typeface="Angsana New" pitchFamily="18" charset="-34"/>
                </a:rPr>
                <a:t>PEOPLE WHO USE DRUGS</a:t>
              </a:r>
              <a:endParaRPr lang="th-TH" sz="3300" dirty="0">
                <a:latin typeface="Arial" pitchFamily="34" charset="0"/>
                <a:cs typeface="Angsana New" pitchFamily="18" charset="-34"/>
              </a:endParaRPr>
            </a:p>
          </p:txBody>
        </p:sp>
        <p:sp>
          <p:nvSpPr>
            <p:cNvPr id="1054" name="Rectangle 58"/>
            <p:cNvSpPr>
              <a:spLocks noChangeArrowheads="1"/>
            </p:cNvSpPr>
            <p:nvPr/>
          </p:nvSpPr>
          <p:spPr bwMode="auto">
            <a:xfrm>
              <a:off x="4276" y="1623"/>
              <a:ext cx="11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500" b="1" dirty="0">
                  <a:solidFill>
                    <a:srgbClr val="F4F3EE"/>
                  </a:solidFill>
                  <a:latin typeface="Arial" pitchFamily="34" charset="0"/>
                  <a:cs typeface="Angsana New" pitchFamily="18" charset="-34"/>
                </a:rPr>
                <a:t>PEOPLE LIVING WITH HIV</a:t>
              </a:r>
              <a:endParaRPr lang="th-TH" sz="3300" dirty="0">
                <a:latin typeface="Arial" pitchFamily="34" charset="0"/>
                <a:cs typeface="Angsana New" pitchFamily="18" charset="-34"/>
              </a:endParaRPr>
            </a:p>
          </p:txBody>
        </p:sp>
        <p:sp>
          <p:nvSpPr>
            <p:cNvPr id="1055" name="Line 59"/>
            <p:cNvSpPr>
              <a:spLocks noChangeShapeType="1"/>
            </p:cNvSpPr>
            <p:nvPr/>
          </p:nvSpPr>
          <p:spPr bwMode="auto">
            <a:xfrm flipV="1">
              <a:off x="144"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56" name="Rectangle 60"/>
            <p:cNvSpPr>
              <a:spLocks noChangeArrowheads="1"/>
            </p:cNvSpPr>
            <p:nvPr/>
          </p:nvSpPr>
          <p:spPr bwMode="auto">
            <a:xfrm>
              <a:off x="144" y="1607"/>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57" name="Line 61"/>
            <p:cNvSpPr>
              <a:spLocks noChangeShapeType="1"/>
            </p:cNvSpPr>
            <p:nvPr/>
          </p:nvSpPr>
          <p:spPr bwMode="auto">
            <a:xfrm flipV="1">
              <a:off x="1027"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58" name="Rectangle 62"/>
            <p:cNvSpPr>
              <a:spLocks noChangeArrowheads="1"/>
            </p:cNvSpPr>
            <p:nvPr/>
          </p:nvSpPr>
          <p:spPr bwMode="auto">
            <a:xfrm>
              <a:off x="1027" y="1607"/>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59" name="Line 63"/>
            <p:cNvSpPr>
              <a:spLocks noChangeShapeType="1"/>
            </p:cNvSpPr>
            <p:nvPr/>
          </p:nvSpPr>
          <p:spPr bwMode="auto">
            <a:xfrm flipV="1">
              <a:off x="2672"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60" name="Rectangle 64"/>
            <p:cNvSpPr>
              <a:spLocks noChangeArrowheads="1"/>
            </p:cNvSpPr>
            <p:nvPr/>
          </p:nvSpPr>
          <p:spPr bwMode="auto">
            <a:xfrm>
              <a:off x="2672" y="1607"/>
              <a:ext cx="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61" name="Line 65"/>
            <p:cNvSpPr>
              <a:spLocks noChangeShapeType="1"/>
            </p:cNvSpPr>
            <p:nvPr/>
          </p:nvSpPr>
          <p:spPr bwMode="auto">
            <a:xfrm flipV="1">
              <a:off x="4176"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62" name="Rectangle 66"/>
            <p:cNvSpPr>
              <a:spLocks noChangeArrowheads="1"/>
            </p:cNvSpPr>
            <p:nvPr/>
          </p:nvSpPr>
          <p:spPr bwMode="auto">
            <a:xfrm>
              <a:off x="4176" y="1607"/>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63" name="Line 67"/>
            <p:cNvSpPr>
              <a:spLocks noChangeShapeType="1"/>
            </p:cNvSpPr>
            <p:nvPr/>
          </p:nvSpPr>
          <p:spPr bwMode="auto">
            <a:xfrm flipV="1">
              <a:off x="5611"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64" name="Rectangle 68"/>
            <p:cNvSpPr>
              <a:spLocks noChangeArrowheads="1"/>
            </p:cNvSpPr>
            <p:nvPr/>
          </p:nvSpPr>
          <p:spPr bwMode="auto">
            <a:xfrm>
              <a:off x="5611" y="1607"/>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65" name="Line 69"/>
            <p:cNvSpPr>
              <a:spLocks noChangeShapeType="1"/>
            </p:cNvSpPr>
            <p:nvPr/>
          </p:nvSpPr>
          <p:spPr bwMode="auto">
            <a:xfrm flipV="1">
              <a:off x="1595"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66" name="Rectangle 70"/>
            <p:cNvSpPr>
              <a:spLocks noChangeArrowheads="1"/>
            </p:cNvSpPr>
            <p:nvPr/>
          </p:nvSpPr>
          <p:spPr bwMode="auto">
            <a:xfrm>
              <a:off x="1595" y="1607"/>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67" name="Line 71"/>
            <p:cNvSpPr>
              <a:spLocks noChangeShapeType="1"/>
            </p:cNvSpPr>
            <p:nvPr/>
          </p:nvSpPr>
          <p:spPr bwMode="auto">
            <a:xfrm flipV="1">
              <a:off x="2126"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68" name="Rectangle 72"/>
            <p:cNvSpPr>
              <a:spLocks noChangeArrowheads="1"/>
            </p:cNvSpPr>
            <p:nvPr/>
          </p:nvSpPr>
          <p:spPr bwMode="auto">
            <a:xfrm>
              <a:off x="2126" y="1607"/>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69" name="Line 73"/>
            <p:cNvSpPr>
              <a:spLocks noChangeShapeType="1"/>
            </p:cNvSpPr>
            <p:nvPr/>
          </p:nvSpPr>
          <p:spPr bwMode="auto">
            <a:xfrm flipV="1">
              <a:off x="3403"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70" name="Rectangle 74"/>
            <p:cNvSpPr>
              <a:spLocks noChangeArrowheads="1"/>
            </p:cNvSpPr>
            <p:nvPr/>
          </p:nvSpPr>
          <p:spPr bwMode="auto">
            <a:xfrm>
              <a:off x="3403" y="1607"/>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71" name="Line 75"/>
            <p:cNvSpPr>
              <a:spLocks noChangeShapeType="1"/>
            </p:cNvSpPr>
            <p:nvPr/>
          </p:nvSpPr>
          <p:spPr bwMode="auto">
            <a:xfrm flipV="1">
              <a:off x="4880" y="1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dirty="0"/>
            </a:p>
          </p:txBody>
        </p:sp>
        <p:sp>
          <p:nvSpPr>
            <p:cNvPr id="1072" name="Rectangle 76"/>
            <p:cNvSpPr>
              <a:spLocks noChangeArrowheads="1"/>
            </p:cNvSpPr>
            <p:nvPr/>
          </p:nvSpPr>
          <p:spPr bwMode="auto">
            <a:xfrm>
              <a:off x="4880" y="1607"/>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73" name="Rectangle 77"/>
            <p:cNvSpPr>
              <a:spLocks noChangeArrowheads="1"/>
            </p:cNvSpPr>
            <p:nvPr/>
          </p:nvSpPr>
          <p:spPr bwMode="auto">
            <a:xfrm>
              <a:off x="139" y="1607"/>
              <a:ext cx="16" cy="137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74" name="Rectangle 78"/>
            <p:cNvSpPr>
              <a:spLocks noChangeArrowheads="1"/>
            </p:cNvSpPr>
            <p:nvPr/>
          </p:nvSpPr>
          <p:spPr bwMode="auto">
            <a:xfrm flipH="1">
              <a:off x="1059" y="1623"/>
              <a:ext cx="29" cy="135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75" name="Rectangle 79"/>
            <p:cNvSpPr>
              <a:spLocks noChangeArrowheads="1"/>
            </p:cNvSpPr>
            <p:nvPr/>
          </p:nvSpPr>
          <p:spPr bwMode="auto">
            <a:xfrm>
              <a:off x="1779" y="1759"/>
              <a:ext cx="29" cy="121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77" name="Rectangle 81"/>
            <p:cNvSpPr>
              <a:spLocks noChangeArrowheads="1"/>
            </p:cNvSpPr>
            <p:nvPr/>
          </p:nvSpPr>
          <p:spPr bwMode="auto">
            <a:xfrm>
              <a:off x="2576" y="1623"/>
              <a:ext cx="29" cy="135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78" name="Rectangle 82"/>
            <p:cNvSpPr>
              <a:spLocks noChangeArrowheads="1"/>
            </p:cNvSpPr>
            <p:nvPr/>
          </p:nvSpPr>
          <p:spPr bwMode="auto">
            <a:xfrm>
              <a:off x="3398" y="1759"/>
              <a:ext cx="16" cy="121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79" name="Rectangle 83"/>
            <p:cNvSpPr>
              <a:spLocks noChangeArrowheads="1"/>
            </p:cNvSpPr>
            <p:nvPr/>
          </p:nvSpPr>
          <p:spPr bwMode="auto">
            <a:xfrm>
              <a:off x="4171" y="1623"/>
              <a:ext cx="15" cy="135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80" name="Rectangle 84"/>
            <p:cNvSpPr>
              <a:spLocks noChangeArrowheads="1"/>
            </p:cNvSpPr>
            <p:nvPr/>
          </p:nvSpPr>
          <p:spPr bwMode="auto">
            <a:xfrm>
              <a:off x="4875" y="1759"/>
              <a:ext cx="16" cy="121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81" name="Rectangle 85"/>
            <p:cNvSpPr>
              <a:spLocks noChangeArrowheads="1"/>
            </p:cNvSpPr>
            <p:nvPr/>
          </p:nvSpPr>
          <p:spPr bwMode="auto">
            <a:xfrm>
              <a:off x="5606" y="1623"/>
              <a:ext cx="15" cy="135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82" name="Rectangle 86"/>
            <p:cNvSpPr>
              <a:spLocks noChangeArrowheads="1"/>
            </p:cNvSpPr>
            <p:nvPr/>
          </p:nvSpPr>
          <p:spPr bwMode="auto">
            <a:xfrm>
              <a:off x="155" y="1607"/>
              <a:ext cx="5466" cy="1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83" name="Rectangle 87"/>
            <p:cNvSpPr>
              <a:spLocks noChangeArrowheads="1"/>
            </p:cNvSpPr>
            <p:nvPr/>
          </p:nvSpPr>
          <p:spPr bwMode="auto">
            <a:xfrm>
              <a:off x="155" y="1743"/>
              <a:ext cx="5466" cy="1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84" name="Rectangle 88"/>
            <p:cNvSpPr>
              <a:spLocks noChangeArrowheads="1"/>
            </p:cNvSpPr>
            <p:nvPr/>
          </p:nvSpPr>
          <p:spPr bwMode="auto">
            <a:xfrm>
              <a:off x="155" y="2637"/>
              <a:ext cx="5466" cy="1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1085" name="Rectangle 89"/>
            <p:cNvSpPr>
              <a:spLocks noChangeArrowheads="1"/>
            </p:cNvSpPr>
            <p:nvPr/>
          </p:nvSpPr>
          <p:spPr bwMode="auto">
            <a:xfrm>
              <a:off x="155" y="2962"/>
              <a:ext cx="5466" cy="1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pic>
          <p:nvPicPr>
            <p:cNvPr id="1114"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2705"/>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 y="2721"/>
              <a:ext cx="20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7" name="Oval 95"/>
            <p:cNvSpPr>
              <a:spLocks noChangeArrowheads="1"/>
            </p:cNvSpPr>
            <p:nvPr/>
          </p:nvSpPr>
          <p:spPr bwMode="auto">
            <a:xfrm>
              <a:off x="1248" y="2704"/>
              <a:ext cx="153" cy="204"/>
            </a:xfrm>
            <a:prstGeom prst="ellipse">
              <a:avLst/>
            </a:pr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h-TH" dirty="0"/>
            </a:p>
          </p:txBody>
        </p:sp>
        <p:pic>
          <p:nvPicPr>
            <p:cNvPr id="112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9" y="2710"/>
              <a:ext cx="20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2" name="Oval 98"/>
            <p:cNvSpPr>
              <a:spLocks noChangeArrowheads="1"/>
            </p:cNvSpPr>
            <p:nvPr/>
          </p:nvSpPr>
          <p:spPr bwMode="auto">
            <a:xfrm>
              <a:off x="2162" y="2704"/>
              <a:ext cx="153" cy="204"/>
            </a:xfrm>
            <a:prstGeom prst="ellipse">
              <a:avLst/>
            </a:pr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h-TH" dirty="0"/>
            </a:p>
          </p:txBody>
        </p:sp>
        <p:pic>
          <p:nvPicPr>
            <p:cNvPr id="1123" name="Picture 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 y="2731"/>
              <a:ext cx="20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5" name="Oval 101"/>
            <p:cNvSpPr>
              <a:spLocks noChangeArrowheads="1"/>
            </p:cNvSpPr>
            <p:nvPr/>
          </p:nvSpPr>
          <p:spPr bwMode="auto">
            <a:xfrm>
              <a:off x="549" y="2704"/>
              <a:ext cx="153" cy="204"/>
            </a:xfrm>
            <a:prstGeom prst="ellipse">
              <a:avLst/>
            </a:pr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h-TH" dirty="0"/>
            </a:p>
          </p:txBody>
        </p:sp>
      </p:grpSp>
      <p:sp>
        <p:nvSpPr>
          <p:cNvPr id="106" name="Oval 98"/>
          <p:cNvSpPr>
            <a:spLocks noChangeArrowheads="1"/>
          </p:cNvSpPr>
          <p:nvPr/>
        </p:nvSpPr>
        <p:spPr bwMode="auto">
          <a:xfrm>
            <a:off x="6099449" y="4267994"/>
            <a:ext cx="324000" cy="324000"/>
          </a:xfrm>
          <a:prstGeom prst="ellipse">
            <a:avLst/>
          </a:prstGeom>
          <a:solidFill>
            <a:srgbClr val="92D050"/>
          </a:solidFill>
          <a:ln w="0">
            <a:noFill/>
            <a:prstDash val="solid"/>
            <a:round/>
            <a:headEnd/>
            <a:tailEnd/>
          </a:ln>
        </p:spPr>
        <p:txBody>
          <a:bodyPr vert="horz" wrap="square" lIns="108850" tIns="54425" rIns="108850" bIns="54425" numCol="1" anchor="t" anchorCtr="0" compatLnSpc="1">
            <a:prstTxWarp prst="textNoShape">
              <a:avLst/>
            </a:prstTxWarp>
          </a:bodyPr>
          <a:lstStyle/>
          <a:p>
            <a:endParaRPr lang="th-TH" dirty="0"/>
          </a:p>
        </p:txBody>
      </p:sp>
      <p:sp>
        <p:nvSpPr>
          <p:cNvPr id="107" name="Oval 95"/>
          <p:cNvSpPr>
            <a:spLocks noChangeArrowheads="1"/>
          </p:cNvSpPr>
          <p:nvPr/>
        </p:nvSpPr>
        <p:spPr bwMode="auto">
          <a:xfrm>
            <a:off x="7826432" y="4248794"/>
            <a:ext cx="324000" cy="324000"/>
          </a:xfrm>
          <a:prstGeom prst="ellipse">
            <a:avLst/>
          </a:prstGeom>
          <a:solidFill>
            <a:srgbClr val="92D050"/>
          </a:solidFill>
          <a:ln w="0">
            <a:noFill/>
            <a:prstDash val="solid"/>
            <a:round/>
            <a:headEnd/>
            <a:tailEnd/>
          </a:ln>
        </p:spPr>
        <p:txBody>
          <a:bodyPr vert="horz" wrap="square" lIns="108850" tIns="54425" rIns="108850" bIns="54425" numCol="1" anchor="t" anchorCtr="0" compatLnSpc="1">
            <a:prstTxWarp prst="textNoShape">
              <a:avLst/>
            </a:prstTxWarp>
          </a:bodyPr>
          <a:lstStyle/>
          <a:p>
            <a:endParaRPr lang="th-TH" dirty="0"/>
          </a:p>
        </p:txBody>
      </p:sp>
    </p:spTree>
    <p:extLst>
      <p:ext uri="{BB962C8B-B14F-4D97-AF65-F5344CB8AC3E}">
        <p14:creationId xmlns:p14="http://schemas.microsoft.com/office/powerpoint/2010/main" val="3924645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11EF-DF58-4399-8E3C-88279331F7BB}" type="slidenum">
              <a:rPr lang="th-TH" smtClean="0"/>
              <a:pPr>
                <a:defRPr/>
              </a:pPr>
              <a:t>41</a:t>
            </a:fld>
            <a:endParaRPr lang="th-TH" dirty="0"/>
          </a:p>
        </p:txBody>
      </p:sp>
      <p:sp>
        <p:nvSpPr>
          <p:cNvPr id="65539" name="Rectangle 2"/>
          <p:cNvSpPr txBox="1">
            <a:spLocks noChangeArrowheads="1"/>
          </p:cNvSpPr>
          <p:nvPr/>
        </p:nvSpPr>
        <p:spPr bwMode="auto">
          <a:xfrm>
            <a:off x="609521" y="1813345"/>
            <a:ext cx="10971372" cy="449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800" dirty="0">
                <a:solidFill>
                  <a:srgbClr val="C00000"/>
                </a:solidFill>
              </a:rPr>
              <a:t>THANK YOU</a:t>
            </a:r>
          </a:p>
          <a:p>
            <a:pPr algn="ctr" eaLnBrk="1" hangingPunct="1">
              <a:spcBef>
                <a:spcPct val="20000"/>
              </a:spcBef>
            </a:pPr>
            <a:endParaRPr lang="en-US" sz="4800" dirty="0">
              <a:solidFill>
                <a:srgbClr val="C00000"/>
              </a:solidFill>
            </a:endParaRPr>
          </a:p>
          <a:p>
            <a:pPr algn="ctr" eaLnBrk="1" hangingPunct="1">
              <a:spcBef>
                <a:spcPct val="20000"/>
              </a:spcBef>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hangingPunct="1">
              <a:spcBef>
                <a:spcPct val="20000"/>
              </a:spcBef>
            </a:pPr>
            <a:endParaRPr lang="en-US" u="sng" dirty="0">
              <a:solidFill>
                <a:srgbClr val="C00000"/>
              </a:solidFill>
            </a:endParaRPr>
          </a:p>
          <a:p>
            <a:pPr algn="ctr" eaLnBrk="1" hangingPunct="1">
              <a:spcBef>
                <a:spcPct val="20000"/>
              </a:spcBef>
            </a:pPr>
            <a:endParaRPr lang="en-US" sz="1700" i="1" dirty="0">
              <a:solidFill>
                <a:srgbClr val="C00000"/>
              </a:solidFill>
            </a:endParaRPr>
          </a:p>
          <a:p>
            <a:pPr algn="ctr" eaLnBrk="1" hangingPunct="1">
              <a:spcBef>
                <a:spcPct val="20000"/>
              </a:spcBef>
            </a:pPr>
            <a:endParaRPr lang="en-US" sz="1700" i="1" dirty="0">
              <a:solidFill>
                <a:srgbClr val="C00000"/>
              </a:solidFill>
            </a:endParaRPr>
          </a:p>
          <a:p>
            <a:pPr algn="ctr" eaLnBrk="1" hangingPunct="1">
              <a:spcBef>
                <a:spcPct val="20000"/>
              </a:spcBef>
            </a:pPr>
            <a:r>
              <a:rPr lang="en-US" sz="17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700" i="1" dirty="0">
                <a:solidFill>
                  <a:srgbClr val="C00000"/>
                </a:solidFill>
              </a:rPr>
              <a:t>Please acknowledge </a:t>
            </a:r>
            <a:r>
              <a:rPr lang="en-US" sz="1700" i="1" dirty="0">
                <a:solidFill>
                  <a:srgbClr val="C00000"/>
                </a:solidFill>
                <a:hlinkClick r:id="rId2"/>
              </a:rPr>
              <a:t>www.aidsdatahub.org</a:t>
            </a:r>
            <a:r>
              <a:rPr lang="en-US" sz="1700" i="1" dirty="0">
                <a:solidFill>
                  <a:srgbClr val="C00000"/>
                </a:solidFill>
              </a:rPr>
              <a:t> if slides are lifted directly from this site.</a:t>
            </a:r>
          </a:p>
          <a:p>
            <a:pPr algn="ctr" eaLnBrk="1" hangingPunct="1">
              <a:spcBef>
                <a:spcPct val="20000"/>
              </a:spcBef>
            </a:pPr>
            <a:endParaRPr lang="en-US" sz="1700" dirty="0">
              <a:solidFill>
                <a:srgbClr val="C00000"/>
              </a:solidFill>
            </a:endParaRPr>
          </a:p>
        </p:txBody>
      </p:sp>
    </p:spTree>
    <p:extLst>
      <p:ext uri="{BB962C8B-B14F-4D97-AF65-F5344CB8AC3E}">
        <p14:creationId xmlns:p14="http://schemas.microsoft.com/office/powerpoint/2010/main" val="51456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Key population size estimates</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27946587"/>
              </p:ext>
            </p:extLst>
          </p:nvPr>
        </p:nvGraphicFramePr>
        <p:xfrm>
          <a:off x="609521" y="2515183"/>
          <a:ext cx="10727564" cy="3212030"/>
        </p:xfrm>
        <a:graphic>
          <a:graphicData uri="http://schemas.openxmlformats.org/drawingml/2006/table">
            <a:tbl>
              <a:tblPr/>
              <a:tblGrid>
                <a:gridCol w="2550808">
                  <a:extLst>
                    <a:ext uri="{9D8B030D-6E8A-4147-A177-3AD203B41FA5}">
                      <a16:colId xmlns:a16="http://schemas.microsoft.com/office/drawing/2014/main" val="20000"/>
                    </a:ext>
                  </a:extLst>
                </a:gridCol>
                <a:gridCol w="2044189">
                  <a:extLst>
                    <a:ext uri="{9D8B030D-6E8A-4147-A177-3AD203B41FA5}">
                      <a16:colId xmlns:a16="http://schemas.microsoft.com/office/drawing/2014/main" val="20001"/>
                    </a:ext>
                  </a:extLst>
                </a:gridCol>
                <a:gridCol w="2044189">
                  <a:extLst>
                    <a:ext uri="{9D8B030D-6E8A-4147-A177-3AD203B41FA5}">
                      <a16:colId xmlns:a16="http://schemas.microsoft.com/office/drawing/2014/main" val="20002"/>
                    </a:ext>
                  </a:extLst>
                </a:gridCol>
                <a:gridCol w="2044189">
                  <a:extLst>
                    <a:ext uri="{9D8B030D-6E8A-4147-A177-3AD203B41FA5}">
                      <a16:colId xmlns:a16="http://schemas.microsoft.com/office/drawing/2014/main" val="20003"/>
                    </a:ext>
                  </a:extLst>
                </a:gridCol>
                <a:gridCol w="2044189">
                  <a:extLst>
                    <a:ext uri="{9D8B030D-6E8A-4147-A177-3AD203B41FA5}">
                      <a16:colId xmlns:a16="http://schemas.microsoft.com/office/drawing/2014/main" val="20004"/>
                    </a:ext>
                  </a:extLst>
                </a:gridCol>
              </a:tblGrid>
              <a:tr h="453676">
                <a:tc gridSpan="5">
                  <a:txBody>
                    <a:bodyPr/>
                    <a:lstStyle/>
                    <a:p>
                      <a:pPr algn="ctr" fontAlgn="ctr"/>
                      <a:r>
                        <a:rPr lang="en-GB" sz="1800" b="1" i="0" u="none" strike="noStrike" dirty="0">
                          <a:solidFill>
                            <a:srgbClr val="FFFFFF"/>
                          </a:solidFill>
                          <a:effectLst/>
                          <a:latin typeface="Arial"/>
                        </a:rPr>
                        <a:t>Key population size estimates  </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6350" cap="flat" cmpd="sng" algn="ctr">
                      <a:solidFill>
                        <a:srgbClr val="98B954"/>
                      </a:solidFill>
                      <a:prstDash val="solid"/>
                      <a:round/>
                      <a:headEnd type="none" w="med" len="med"/>
                      <a:tailEnd type="none" w="med" len="med"/>
                    </a:lnB>
                    <a:solidFill>
                      <a:srgbClr val="963634"/>
                    </a:solidFill>
                  </a:tcPr>
                </a:tc>
                <a:tc hMerge="1">
                  <a:txBody>
                    <a:bodyPr/>
                    <a:lstStyle/>
                    <a:p>
                      <a:endParaRPr lang="en-GB"/>
                    </a:p>
                  </a:txBody>
                  <a:tcPr/>
                </a:tc>
                <a:tc hMerge="1">
                  <a:txBody>
                    <a:bodyPr/>
                    <a:lstStyle/>
                    <a:p>
                      <a:endParaRPr lang="th-TH"/>
                    </a:p>
                  </a:txBody>
                  <a:tcPr/>
                </a:tc>
                <a:tc hMerge="1">
                  <a:txBody>
                    <a:bodyPr/>
                    <a:lstStyle/>
                    <a:p>
                      <a:endParaRPr lang="th-TH"/>
                    </a:p>
                  </a:txBody>
                  <a:tcPr/>
                </a:tc>
                <a:tc hMerge="1">
                  <a:txBody>
                    <a:bodyPr/>
                    <a:lstStyle/>
                    <a:p>
                      <a:endParaRPr lang="en-GB"/>
                    </a:p>
                  </a:txBody>
                  <a:tcPr/>
                </a:tc>
                <a:extLst>
                  <a:ext uri="{0D108BD9-81ED-4DB2-BD59-A6C34878D82A}">
                    <a16:rowId xmlns:a16="http://schemas.microsoft.com/office/drawing/2014/main" val="10000"/>
                  </a:ext>
                </a:extLst>
              </a:tr>
              <a:tr h="526746">
                <a:tc>
                  <a:txBody>
                    <a:bodyPr/>
                    <a:lstStyle/>
                    <a:p>
                      <a:pPr algn="ctr" rtl="0" fontAlgn="ctr"/>
                      <a:r>
                        <a:rPr lang="en-GB" sz="1400" b="1" i="0" u="none" strike="noStrike" dirty="0">
                          <a:solidFill>
                            <a:srgbClr val="FFFFFF"/>
                          </a:solidFill>
                          <a:effectLst/>
                          <a:latin typeface="Arial"/>
                        </a:rPr>
                        <a:t>Populations</a:t>
                      </a:r>
                    </a:p>
                  </a:txBody>
                  <a:tcPr marL="0" marR="0" marT="0" marB="0" anchor="ctr">
                    <a:lnL w="12700" cap="flat" cmpd="sng" algn="ctr">
                      <a:solidFill>
                        <a:srgbClr val="88C540"/>
                      </a:solidFill>
                      <a:prstDash val="solid"/>
                      <a:round/>
                      <a:headEnd type="none" w="med" len="med"/>
                      <a:tailEnd type="none" w="med" len="med"/>
                    </a:lnL>
                    <a:lnR>
                      <a:noFill/>
                    </a:lnR>
                    <a:lnT w="6350" cap="flat" cmpd="sng" algn="ctr">
                      <a:solidFill>
                        <a:srgbClr val="98B954"/>
                      </a:solidFill>
                      <a:prstDash val="solid"/>
                      <a:round/>
                      <a:headEnd type="none" w="med" len="med"/>
                      <a:tailEnd type="none" w="med" len="med"/>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a:solidFill>
                            <a:srgbClr val="FFFFFF"/>
                          </a:solidFill>
                          <a:effectLst/>
                          <a:latin typeface="Arial"/>
                        </a:rPr>
                        <a:t>Estimate</a:t>
                      </a:r>
                    </a:p>
                  </a:txBody>
                  <a:tcPr marL="0" marR="0" marT="0" marB="0" anchor="ctr">
                    <a:lnL>
                      <a:noFill/>
                    </a:lnL>
                    <a:lnR>
                      <a:noFill/>
                    </a:lnR>
                    <a:lnT w="6350" cap="flat" cmpd="sng" algn="ctr">
                      <a:solidFill>
                        <a:srgbClr val="98B954"/>
                      </a:solidFill>
                      <a:prstDash val="solid"/>
                      <a:round/>
                      <a:headEnd type="none" w="med" len="med"/>
                      <a:tailEnd type="none" w="med" len="med"/>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dirty="0">
                          <a:solidFill>
                            <a:srgbClr val="FFFFFF"/>
                          </a:solidFill>
                          <a:effectLst/>
                          <a:latin typeface="Arial"/>
                        </a:rPr>
                        <a:t>Lower estimate</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dirty="0">
                          <a:solidFill>
                            <a:srgbClr val="FFFFFF"/>
                          </a:solidFill>
                          <a:effectLst/>
                          <a:latin typeface="Arial"/>
                        </a:rPr>
                        <a:t>Upper estimate</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a:solidFill>
                            <a:srgbClr val="FFFFFF"/>
                          </a:solidFill>
                          <a:effectLst/>
                          <a:latin typeface="Arial"/>
                        </a:rPr>
                        <a:t>Year of estimate</a:t>
                      </a:r>
                    </a:p>
                  </a:txBody>
                  <a:tcPr marL="0" marR="0" marT="0" marB="0" anchor="ctr">
                    <a:lnL w="6350" cap="flat" cmpd="sng" algn="ctr">
                      <a:noFill/>
                      <a:prstDash val="solid"/>
                      <a:round/>
                      <a:headEnd type="none" w="med" len="med"/>
                      <a:tailEnd type="none" w="med" len="med"/>
                    </a:lnL>
                    <a:lnR w="12700" cap="flat" cmpd="sng" algn="ctr">
                      <a:solidFill>
                        <a:srgbClr val="88C540"/>
                      </a:solid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extLst>
                  <a:ext uri="{0D108BD9-81ED-4DB2-BD59-A6C34878D82A}">
                    <a16:rowId xmlns:a16="http://schemas.microsoft.com/office/drawing/2014/main" val="10001"/>
                  </a:ext>
                </a:extLst>
              </a:tr>
              <a:tr h="562079">
                <a:tc>
                  <a:txBody>
                    <a:bodyPr/>
                    <a:lstStyle/>
                    <a:p>
                      <a:pPr algn="l" rtl="0" fontAlgn="ctr"/>
                      <a:r>
                        <a:rPr lang="en-GB" sz="1600" b="1" i="0" u="none" strike="noStrike" dirty="0">
                          <a:solidFill>
                            <a:srgbClr val="000000"/>
                          </a:solidFill>
                          <a:effectLst/>
                          <a:latin typeface="Arial"/>
                        </a:rPr>
                        <a:t>People who inject drugs</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53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10</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127</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2"/>
                  </a:ext>
                </a:extLst>
              </a:tr>
              <a:tr h="544412">
                <a:tc>
                  <a:txBody>
                    <a:bodyPr/>
                    <a:lstStyle/>
                    <a:p>
                      <a:pPr algn="l" rtl="0" fontAlgn="ctr"/>
                      <a:r>
                        <a:rPr lang="en-GB" sz="1600" b="1" i="0" u="none" strike="noStrike" dirty="0">
                          <a:solidFill>
                            <a:srgbClr val="000000"/>
                          </a:solidFill>
                          <a:effectLst/>
                          <a:latin typeface="Arial"/>
                        </a:rPr>
                        <a:t>People</a:t>
                      </a:r>
                      <a:r>
                        <a:rPr lang="en-GB" sz="1600" b="1" i="0" u="none" strike="noStrike" baseline="0" dirty="0">
                          <a:solidFill>
                            <a:srgbClr val="000000"/>
                          </a:solidFill>
                          <a:effectLst/>
                          <a:latin typeface="Arial"/>
                        </a:rPr>
                        <a:t> who use drugs</a:t>
                      </a:r>
                      <a:endParaRPr lang="en-GB" sz="1600" b="1" i="0" u="none" strike="noStrike" dirty="0">
                        <a:solidFill>
                          <a:srgbClr val="000000"/>
                        </a:solidFill>
                        <a:effectLst/>
                        <a:latin typeface="Arial"/>
                      </a:endParaRP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388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787</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3"/>
                  </a:ext>
                </a:extLst>
              </a:tr>
              <a:tr h="544412">
                <a:tc>
                  <a:txBody>
                    <a:bodyPr/>
                    <a:lstStyle/>
                    <a:p>
                      <a:pPr algn="l" rtl="0" fontAlgn="ctr"/>
                      <a:r>
                        <a:rPr lang="en-GB" sz="1600" b="1" i="0" u="none" strike="noStrike" dirty="0">
                          <a:solidFill>
                            <a:srgbClr val="000000"/>
                          </a:solidFill>
                          <a:effectLst/>
                          <a:latin typeface="Arial"/>
                        </a:rPr>
                        <a:t>Female sex workers </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1,688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1,333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2,044</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4"/>
                  </a:ext>
                </a:extLst>
              </a:tr>
              <a:tr h="580705">
                <a:tc>
                  <a:txBody>
                    <a:bodyPr/>
                    <a:lstStyle/>
                    <a:p>
                      <a:pPr algn="l" rtl="0" fontAlgn="ctr"/>
                      <a:r>
                        <a:rPr lang="en-US" sz="1600" b="1" i="0" u="none" strike="noStrike" dirty="0">
                          <a:solidFill>
                            <a:srgbClr val="000000"/>
                          </a:solidFill>
                          <a:effectLst/>
                          <a:latin typeface="Arial"/>
                        </a:rPr>
                        <a:t>Men who have sex with men </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8,703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7,821</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9,585</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0" y="6173629"/>
            <a:ext cx="11784066" cy="448467"/>
          </a:xfrm>
          <a:prstGeom prst="rect">
            <a:avLst/>
          </a:prstGeom>
        </p:spPr>
        <p:txBody>
          <a:bodyPr wrap="square" lIns="108850" tIns="54425" rIns="108850" bIns="54425">
            <a:spAutoFit/>
          </a:bodyPr>
          <a:lstStyle/>
          <a:p>
            <a:r>
              <a:rPr lang="en-US" sz="1100" dirty="0">
                <a:latin typeface="Arial" pitchFamily="34" charset="0"/>
                <a:cs typeface="Arial" pitchFamily="34" charset="0"/>
              </a:rPr>
              <a:t>Sources: Prepared by </a:t>
            </a:r>
            <a:r>
              <a:rPr lang="en-US" sz="1100" dirty="0">
                <a:latin typeface="Arial" pitchFamily="34" charset="0"/>
                <a:cs typeface="Arial" pitchFamily="34" charset="0"/>
                <a:hlinkClick r:id="rId3"/>
              </a:rPr>
              <a:t>www.aidsdatahub.org</a:t>
            </a:r>
            <a:r>
              <a:rPr lang="en-US" sz="1100" dirty="0">
                <a:latin typeface="Arial" pitchFamily="34" charset="0"/>
                <a:cs typeface="Arial" pitchFamily="34" charset="0"/>
              </a:rPr>
              <a:t> based  on </a:t>
            </a:r>
            <a:r>
              <a:rPr lang="en-US" sz="1100" kern="0" dirty="0"/>
              <a:t>Jose, H., </a:t>
            </a:r>
            <a:r>
              <a:rPr lang="en-US" sz="1100" kern="0" dirty="0" err="1"/>
              <a:t>Rahman</a:t>
            </a:r>
            <a:r>
              <a:rPr lang="en-US" sz="1100" kern="0" dirty="0"/>
              <a:t>, B., &amp; </a:t>
            </a:r>
            <a:r>
              <a:rPr lang="en-US" sz="1100" kern="0" dirty="0" err="1"/>
              <a:t>Rawstorne</a:t>
            </a:r>
            <a:r>
              <a:rPr lang="en-US" sz="1100" kern="0" dirty="0"/>
              <a:t>, P. (2015). Population size estimation of female sex workers, men who have sex with men and people who use and inject drugs in Timor-Leste. National HIV/AIDS &amp; STIs Control Programme of the Ministry of Health Timor-Leste. </a:t>
            </a:r>
            <a:r>
              <a:rPr lang="en-US" sz="1100" kern="0" dirty="0" err="1"/>
              <a:t>Dili</a:t>
            </a:r>
            <a:r>
              <a:rPr lang="en-US" sz="1100" kern="0" dirty="0"/>
              <a:t>, Timor-Leste.</a:t>
            </a:r>
          </a:p>
        </p:txBody>
      </p:sp>
    </p:spTree>
    <p:extLst>
      <p:ext uri="{BB962C8B-B14F-4D97-AF65-F5344CB8AC3E}">
        <p14:creationId xmlns:p14="http://schemas.microsoft.com/office/powerpoint/2010/main" val="283735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2" y="1355484"/>
            <a:ext cx="11444663" cy="504117"/>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43" y="6505564"/>
            <a:ext cx="11062989" cy="263801"/>
          </a:xfrm>
          <a:prstGeom prst="rect">
            <a:avLst/>
          </a:prstGeom>
        </p:spPr>
        <p:txBody>
          <a:bodyPr wrap="square" lIns="108850" tIns="54425" rIns="108850" bIns="54425">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2711206717"/>
              </p:ext>
            </p:extLst>
          </p:nvPr>
        </p:nvGraphicFramePr>
        <p:xfrm>
          <a:off x="947498" y="2306209"/>
          <a:ext cx="10295417" cy="4199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317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2" y="1355484"/>
            <a:ext cx="11641527" cy="504117"/>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43" y="6505564"/>
            <a:ext cx="11062989" cy="263801"/>
          </a:xfrm>
          <a:prstGeom prst="rect">
            <a:avLst/>
          </a:prstGeom>
        </p:spPr>
        <p:txBody>
          <a:bodyPr wrap="square" lIns="108850" tIns="54425" rIns="108850" bIns="54425">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172449975"/>
              </p:ext>
            </p:extLst>
          </p:nvPr>
        </p:nvGraphicFramePr>
        <p:xfrm>
          <a:off x="334390" y="2306670"/>
          <a:ext cx="3839500" cy="4148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671818578"/>
              </p:ext>
            </p:extLst>
          </p:nvPr>
        </p:nvGraphicFramePr>
        <p:xfrm>
          <a:off x="4175457" y="2306670"/>
          <a:ext cx="3839500" cy="41481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4136316038"/>
              </p:ext>
            </p:extLst>
          </p:nvPr>
        </p:nvGraphicFramePr>
        <p:xfrm>
          <a:off x="8015170" y="2306670"/>
          <a:ext cx="3839500" cy="41481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680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355484"/>
            <a:ext cx="11367750" cy="504117"/>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8</a:t>
            </a:fld>
            <a:endParaRPr lang="th-TH" dirty="0">
              <a:solidFill>
                <a:prstClr val="black">
                  <a:tint val="75000"/>
                </a:prstClr>
              </a:solidFill>
            </a:endParaRPr>
          </a:p>
        </p:txBody>
      </p:sp>
      <p:sp>
        <p:nvSpPr>
          <p:cNvPr id="5" name="Rectangle 4"/>
          <p:cNvSpPr/>
          <p:nvPr/>
        </p:nvSpPr>
        <p:spPr>
          <a:xfrm>
            <a:off x="213143" y="6505564"/>
            <a:ext cx="11062989" cy="263801"/>
          </a:xfrm>
          <a:prstGeom prst="rect">
            <a:avLst/>
          </a:prstGeom>
        </p:spPr>
        <p:txBody>
          <a:bodyPr wrap="square" lIns="108850" tIns="54425" rIns="108850" bIns="54425">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068524262"/>
              </p:ext>
            </p:extLst>
          </p:nvPr>
        </p:nvGraphicFramePr>
        <p:xfrm>
          <a:off x="565957" y="2306209"/>
          <a:ext cx="11058499" cy="4199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543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71976"/>
            <a:ext cx="11760794" cy="504117"/>
          </a:xfrm>
        </p:spPr>
        <p:txBody>
          <a:bodyPr/>
          <a:lstStyle/>
          <a:p>
            <a:r>
              <a:rPr lang="en-US" sz="2400" dirty="0"/>
              <a:t>HIV prevalence among surveyed populations, 2011-2013</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www.aidsdatahub.org based on Ministry of Health, HIV/STI Unit. (2012). Results from the HIV/STI Integrated Biological &amp; Behavioral Surveillance Survey Democratic Republic of Timor -Leste 2011. (Draft); and World Health Organization. (2015). Fact Sheet on HIV/AIDS, Timor-Leste.</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826528841"/>
              </p:ext>
            </p:extLst>
          </p:nvPr>
        </p:nvGraphicFramePr>
        <p:xfrm>
          <a:off x="711107" y="2018575"/>
          <a:ext cx="9955504" cy="4307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564520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3269</TotalTime>
  <Words>2457</Words>
  <Application>Microsoft Office PowerPoint</Application>
  <PresentationFormat>Custom</PresentationFormat>
  <Paragraphs>294</Paragraphs>
  <Slides>41</Slides>
  <Notes>15</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41</vt:i4>
      </vt:variant>
    </vt:vector>
  </HeadingPairs>
  <TitlesOfParts>
    <vt:vector size="57" baseType="lpstr">
      <vt:lpstr>Arial</vt:lpstr>
      <vt:lpstr>Calibri</vt:lpstr>
      <vt:lpstr>Times New Roman</vt:lpstr>
      <vt:lpstr>1_Cover Design</vt:lpstr>
      <vt:lpstr>Layout with Latest!</vt:lpstr>
      <vt:lpstr>Layout</vt:lpstr>
      <vt:lpstr>1_Layout</vt:lpstr>
      <vt:lpstr>1_Layout with Latest!</vt:lpstr>
      <vt:lpstr>2_Layout</vt:lpstr>
      <vt:lpstr>2_Layout with Latest!</vt:lpstr>
      <vt:lpstr>3_Layout</vt:lpstr>
      <vt:lpstr>4_Layout with Latest!</vt:lpstr>
      <vt:lpstr>5_Layout with Latest!</vt:lpstr>
      <vt:lpstr>6_Layout with Latest!</vt:lpstr>
      <vt:lpstr>7_Layout with Latest!</vt:lpstr>
      <vt:lpstr>8_Layout with Latest!</vt:lpstr>
      <vt:lpstr>Timor-Leste</vt:lpstr>
      <vt:lpstr>CONTENT</vt:lpstr>
      <vt:lpstr>BASIC SOCIO-DEMOGRAPHIC INDICATORS</vt:lpstr>
      <vt:lpstr>HIV prevalence and  epidemiology</vt:lpstr>
      <vt:lpstr>Key population size estimates</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HIV prevalence among surveyed populations, 2011-2013</vt:lpstr>
      <vt:lpstr>STI prevalence among MSM by district, 2011</vt:lpstr>
      <vt:lpstr>STI prevalence among FSW by district, 2011</vt:lpstr>
      <vt:lpstr>STI prevalence among clients of sex workers by district, 2011</vt:lpstr>
      <vt:lpstr>STI prevalence among uniformed personnel by district, 2011</vt:lpstr>
      <vt:lpstr>Reported number of  new HIV infections and cumulative HIV infections, 2003-2014</vt:lpstr>
      <vt:lpstr>Risk behaviours </vt:lpstr>
      <vt:lpstr>Proportion of key populations reported condom use at last sex, 2008 and 2011 </vt:lpstr>
      <vt:lpstr>Proportion of FSW reported condom use at last sex with client by district, 2011</vt:lpstr>
      <vt:lpstr>Frequency of buying and selling sex among female sex workers and clients, 2011</vt:lpstr>
      <vt:lpstr>Proportion of MSM reported condom use at last sex by partner type, 2011 </vt:lpstr>
      <vt:lpstr>Proportion of MSM with reported transactional sex and bi-sexual behaviour, 2011</vt:lpstr>
      <vt:lpstr>Proportion of MSM who reported consistent condom use in the past 12 months by type of partner, 2008 </vt:lpstr>
      <vt:lpstr>Young people (15-24) who reported sex before the age of 15 by gender and district, 2009-2010 </vt:lpstr>
      <vt:lpstr>Vulnerability and  HIV knowledge</vt:lpstr>
      <vt:lpstr>Percentage of FSW with correct knowledge of HIV, 2008 </vt:lpstr>
      <vt:lpstr>Percentage of MSM with correct knowledge of HIV, 2008 </vt:lpstr>
      <vt:lpstr>Proportion of population with comprehensive knowledge of HIV by age group, gender and residence, 2009-2010 </vt:lpstr>
      <vt:lpstr>HIV Expenditure </vt:lpstr>
      <vt:lpstr>AIDS spending by financing source, 2008-2009 </vt:lpstr>
      <vt:lpstr>AIDS spending by financing source, 2008-2009 </vt:lpstr>
      <vt:lpstr>AIDS spending by category, 2008-2009</vt:lpstr>
      <vt:lpstr>National response </vt:lpstr>
      <vt:lpstr>HIV testing coverage among key populations, 2008 and 2011</vt:lpstr>
      <vt:lpstr>Number of ART sites and number of people on ART, 2005-2019</vt:lpstr>
      <vt:lpstr>ART scale up, 2005-2019</vt:lpstr>
      <vt:lpstr>ART coverage trends among children, adult males and females and all ages, 2005 - 2019</vt:lpstr>
      <vt:lpstr>Estimated adults living with HIV, adults receiving ARVs, and adult ART coverage, 2019</vt:lpstr>
      <vt:lpstr>Treatment cascade, 2019</vt:lpstr>
      <vt:lpstr>HIV testing and treatment cascade, 2019</vt:lpstr>
      <vt:lpstr>Distribution of PLHIV on ART by age and sex, September 2015</vt:lpstr>
      <vt:lpstr>Punitive laws hindering the HIV response in Timor-Leste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UNAIDS</dc:creator>
  <cp:lastModifiedBy>BOONYATHAROKUL, Earn</cp:lastModifiedBy>
  <cp:revision>381</cp:revision>
  <dcterms:created xsi:type="dcterms:W3CDTF">2013-01-31T02:09:13Z</dcterms:created>
  <dcterms:modified xsi:type="dcterms:W3CDTF">2020-09-14T01:56:54Z</dcterms:modified>
</cp:coreProperties>
</file>