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theme/themeOverride4.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theme/themeOverride5.xml" ContentType="application/vnd.openxmlformats-officedocument.themeOverride+xml"/>
  <Override PartName="/ppt/notesSlides/notesSlide9.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6.xml" ContentType="application/vnd.openxmlformats-officedocument.themeOverride+xml"/>
  <Override PartName="/ppt/charts/chart6.xml" ContentType="application/vnd.openxmlformats-officedocument.drawingml.chart+xml"/>
  <Override PartName="/ppt/theme/themeOverride7.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8.xml" ContentType="application/vnd.openxmlformats-officedocument.themeOverride+xml"/>
  <Override PartName="/ppt/charts/chart8.xml" ContentType="application/vnd.openxmlformats-officedocument.drawingml.chart+xml"/>
  <Override PartName="/ppt/theme/themeOverride9.xml" ContentType="application/vnd.openxmlformats-officedocument.themeOverride+xml"/>
  <Override PartName="/ppt/notesSlides/notesSlide10.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0.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1.xml" ContentType="application/vnd.openxmlformats-officedocument.themeOverrid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2.xml" ContentType="application/vnd.openxmlformats-officedocument.drawingml.chart+xml"/>
  <Override PartName="/ppt/theme/themeOverride13.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3.xml" ContentType="application/vnd.openxmlformats-officedocument.drawingml.chart+xml"/>
  <Override PartName="/ppt/theme/themeOverride14.xml" ContentType="application/vnd.openxmlformats-officedocument.themeOverride+xml"/>
  <Override PartName="/ppt/notesSlides/notesSlide16.xml" ContentType="application/vnd.openxmlformats-officedocument.presentationml.notesSlide+xml"/>
  <Override PartName="/ppt/charts/chart14.xml" ContentType="application/vnd.openxmlformats-officedocument.drawingml.chart+xml"/>
  <Override PartName="/ppt/theme/themeOverride15.xml" ContentType="application/vnd.openxmlformats-officedocument.themeOverride+xml"/>
  <Override PartName="/ppt/notesSlides/notesSlide17.xml" ContentType="application/vnd.openxmlformats-officedocument.presentationml.notesSlide+xml"/>
  <Override PartName="/ppt/charts/chart15.xml" ContentType="application/vnd.openxmlformats-officedocument.drawingml.chart+xml"/>
  <Override PartName="/ppt/theme/themeOverride16.xml" ContentType="application/vnd.openxmlformats-officedocument.themeOverride+xml"/>
  <Override PartName="/ppt/charts/chart1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7.xml" ContentType="application/vnd.openxmlformats-officedocument.themeOverride+xml"/>
  <Override PartName="/ppt/charts/chart17.xml" ContentType="application/vnd.openxmlformats-officedocument.drawingml.chart+xml"/>
  <Override PartName="/ppt/theme/themeOverride18.xml" ContentType="application/vnd.openxmlformats-officedocument.themeOverride+xml"/>
  <Override PartName="/ppt/notesSlides/notesSlide18.xml" ContentType="application/vnd.openxmlformats-officedocument.presentationml.notesSlide+xml"/>
  <Override PartName="/ppt/charts/chart18.xml" ContentType="application/vnd.openxmlformats-officedocument.drawingml.chart+xml"/>
  <Override PartName="/ppt/theme/themeOverride19.xml" ContentType="application/vnd.openxmlformats-officedocument.themeOverride+xml"/>
  <Override PartName="/ppt/notesSlides/notesSlide19.xml" ContentType="application/vnd.openxmlformats-officedocument.presentationml.notesSlide+xml"/>
  <Override PartName="/ppt/charts/chart19.xml" ContentType="application/vnd.openxmlformats-officedocument.drawingml.chart+xml"/>
  <Override PartName="/ppt/theme/themeOverride20.xml" ContentType="application/vnd.openxmlformats-officedocument.themeOverride+xml"/>
  <Override PartName="/ppt/charts/chart20.xml" ContentType="application/vnd.openxmlformats-officedocument.drawingml.chart+xml"/>
  <Override PartName="/ppt/theme/themeOverride21.xml" ContentType="application/vnd.openxmlformats-officedocument.themeOverride+xml"/>
  <Override PartName="/ppt/charts/chart21.xml" ContentType="application/vnd.openxmlformats-officedocument.drawingml.chart+xml"/>
  <Override PartName="/ppt/theme/themeOverride22.xml" ContentType="application/vnd.openxmlformats-officedocument.themeOverride+xml"/>
  <Override PartName="/ppt/theme/themeOverride23.xml" ContentType="application/vnd.openxmlformats-officedocument.themeOverride+xml"/>
  <Override PartName="/ppt/notesSlides/notesSlide20.xml" ContentType="application/vnd.openxmlformats-officedocument.presentationml.notesSlide+xml"/>
  <Override PartName="/ppt/charts/chart22.xml" ContentType="application/vnd.openxmlformats-officedocument.drawingml.chart+xml"/>
  <Override PartName="/ppt/theme/themeOverride24.xml" ContentType="application/vnd.openxmlformats-officedocument.themeOverride+xml"/>
  <Override PartName="/ppt/charts/chart23.xml" ContentType="application/vnd.openxmlformats-officedocument.drawingml.chart+xml"/>
  <Override PartName="/ppt/theme/themeOverride25.xml" ContentType="application/vnd.openxmlformats-officedocument.themeOverride+xml"/>
  <Override PartName="/ppt/charts/chart24.xml" ContentType="application/vnd.openxmlformats-officedocument.drawingml.chart+xml"/>
  <Override PartName="/ppt/theme/themeOverride26.xml" ContentType="application/vnd.openxmlformats-officedocument.themeOverride+xml"/>
  <Override PartName="/ppt/charts/chart25.xml" ContentType="application/vnd.openxmlformats-officedocument.drawingml.chart+xml"/>
  <Override PartName="/ppt/theme/themeOverride27.xml" ContentType="application/vnd.openxmlformats-officedocument.themeOverride+xml"/>
  <Override PartName="/ppt/charts/chart26.xml" ContentType="application/vnd.openxmlformats-officedocument.drawingml.chart+xml"/>
  <Override PartName="/ppt/theme/themeOverride28.xml" ContentType="application/vnd.openxmlformats-officedocument.themeOverride+xml"/>
  <Override PartName="/ppt/charts/chart27.xml" ContentType="application/vnd.openxmlformats-officedocument.drawingml.chart+xml"/>
  <Override PartName="/ppt/theme/themeOverride29.xml" ContentType="application/vnd.openxmlformats-officedocument.themeOverride+xml"/>
  <Override PartName="/ppt/charts/chart28.xml" ContentType="application/vnd.openxmlformats-officedocument.drawingml.chart+xml"/>
  <Override PartName="/ppt/theme/themeOverride30.xml" ContentType="application/vnd.openxmlformats-officedocument.themeOverride+xml"/>
  <Override PartName="/ppt/charts/chart29.xml" ContentType="application/vnd.openxmlformats-officedocument.drawingml.chart+xml"/>
  <Override PartName="/ppt/theme/themeOverride31.xml" ContentType="application/vnd.openxmlformats-officedocument.themeOverride+xml"/>
  <Override PartName="/ppt/charts/chart30.xml" ContentType="application/vnd.openxmlformats-officedocument.drawingml.chart+xml"/>
  <Override PartName="/ppt/theme/themeOverride32.xml" ContentType="application/vnd.openxmlformats-officedocument.themeOverride+xml"/>
  <Override PartName="/ppt/charts/chart31.xml" ContentType="application/vnd.openxmlformats-officedocument.drawingml.chart+xml"/>
  <Override PartName="/ppt/theme/themeOverride33.xml" ContentType="application/vnd.openxmlformats-officedocument.themeOverride+xml"/>
  <Override PartName="/ppt/charts/chart32.xml" ContentType="application/vnd.openxmlformats-officedocument.drawingml.chart+xml"/>
  <Override PartName="/ppt/theme/themeOverride34.xml" ContentType="application/vnd.openxmlformats-officedocument.themeOverride+xml"/>
  <Override PartName="/ppt/charts/chart33.xml" ContentType="application/vnd.openxmlformats-officedocument.drawingml.chart+xml"/>
  <Override PartName="/ppt/charts/chart34.xml" ContentType="application/vnd.openxmlformats-officedocument.drawingml.chart+xml"/>
  <Override PartName="/ppt/theme/themeOverride35.xml" ContentType="application/vnd.openxmlformats-officedocument.themeOverride+xml"/>
  <Override PartName="/ppt/charts/chart35.xml" ContentType="application/vnd.openxmlformats-officedocument.drawingml.chart+xml"/>
  <Override PartName="/ppt/charts/chart36.xml" ContentType="application/vnd.openxmlformats-officedocument.drawingml.chart+xml"/>
  <Override PartName="/ppt/theme/themeOverride36.xml" ContentType="application/vnd.openxmlformats-officedocument.themeOverride+xml"/>
  <Override PartName="/ppt/charts/chart37.xml" ContentType="application/vnd.openxmlformats-officedocument.drawingml.chart+xml"/>
  <Override PartName="/ppt/theme/themeOverride37.xml" ContentType="application/vnd.openxmlformats-officedocument.themeOverride+xml"/>
  <Override PartName="/ppt/charts/chart38.xml" ContentType="application/vnd.openxmlformats-officedocument.drawingml.chart+xml"/>
  <Override PartName="/ppt/theme/themeOverride38.xml" ContentType="application/vnd.openxmlformats-officedocument.themeOverride+xml"/>
  <Override PartName="/ppt/charts/chartEx1.xml" ContentType="application/vnd.ms-office.chartex+xml"/>
  <Override PartName="/ppt/charts/style7.xml" ContentType="application/vnd.ms-office.chartstyle+xml"/>
  <Override PartName="/ppt/charts/colors7.xml" ContentType="application/vnd.ms-office.chartcolorstyl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39.xml" ContentType="application/vnd.openxmlformats-officedocument.themeOverride+xml"/>
  <Override PartName="/ppt/charts/chart44.xml" ContentType="application/vnd.openxmlformats-officedocument.drawingml.chart+xml"/>
  <Override PartName="/ppt/charts/chart45.xml" ContentType="application/vnd.openxmlformats-officedocument.drawingml.chart+xml"/>
  <Override PartName="/ppt/theme/themeOverride40.xml" ContentType="application/vnd.openxmlformats-officedocument.themeOverride+xml"/>
  <Override PartName="/ppt/charts/chart46.xml" ContentType="application/vnd.openxmlformats-officedocument.drawingml.chart+xml"/>
  <Override PartName="/ppt/theme/themeOverride4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2" r:id="rId3"/>
    <p:sldMasterId id="2147483696" r:id="rId4"/>
    <p:sldMasterId id="2147483708" r:id="rId5"/>
  </p:sldMasterIdLst>
  <p:notesMasterIdLst>
    <p:notesMasterId r:id="rId58"/>
  </p:notesMasterIdLst>
  <p:sldIdLst>
    <p:sldId id="257" r:id="rId6"/>
    <p:sldId id="258" r:id="rId7"/>
    <p:sldId id="259" r:id="rId8"/>
    <p:sldId id="311" r:id="rId9"/>
    <p:sldId id="350" r:id="rId10"/>
    <p:sldId id="356" r:id="rId11"/>
    <p:sldId id="264" r:id="rId12"/>
    <p:sldId id="352" r:id="rId13"/>
    <p:sldId id="316" r:id="rId14"/>
    <p:sldId id="357" r:id="rId15"/>
    <p:sldId id="355" r:id="rId16"/>
    <p:sldId id="318" r:id="rId17"/>
    <p:sldId id="351" r:id="rId18"/>
    <p:sldId id="322" r:id="rId19"/>
    <p:sldId id="359" r:id="rId20"/>
    <p:sldId id="349" r:id="rId21"/>
    <p:sldId id="265" r:id="rId22"/>
    <p:sldId id="320" r:id="rId23"/>
    <p:sldId id="321" r:id="rId24"/>
    <p:sldId id="324" r:id="rId25"/>
    <p:sldId id="325" r:id="rId26"/>
    <p:sldId id="273" r:id="rId27"/>
    <p:sldId id="354" r:id="rId28"/>
    <p:sldId id="353" r:id="rId29"/>
    <p:sldId id="327" r:id="rId30"/>
    <p:sldId id="326" r:id="rId31"/>
    <p:sldId id="329" r:id="rId32"/>
    <p:sldId id="278" r:id="rId33"/>
    <p:sldId id="360" r:id="rId34"/>
    <p:sldId id="361" r:id="rId35"/>
    <p:sldId id="362" r:id="rId36"/>
    <p:sldId id="363" r:id="rId37"/>
    <p:sldId id="364" r:id="rId38"/>
    <p:sldId id="365" r:id="rId39"/>
    <p:sldId id="366" r:id="rId40"/>
    <p:sldId id="367" r:id="rId41"/>
    <p:sldId id="368" r:id="rId42"/>
    <p:sldId id="369" r:id="rId43"/>
    <p:sldId id="370" r:id="rId44"/>
    <p:sldId id="371" r:id="rId45"/>
    <p:sldId id="372" r:id="rId46"/>
    <p:sldId id="373" r:id="rId47"/>
    <p:sldId id="374" r:id="rId48"/>
    <p:sldId id="375" r:id="rId49"/>
    <p:sldId id="376" r:id="rId50"/>
    <p:sldId id="377" r:id="rId51"/>
    <p:sldId id="378" r:id="rId52"/>
    <p:sldId id="379" r:id="rId53"/>
    <p:sldId id="380" r:id="rId54"/>
    <p:sldId id="381" r:id="rId55"/>
    <p:sldId id="382" r:id="rId56"/>
    <p:sldId id="300" r:id="rId5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9999FF"/>
    <a:srgbClr val="FF9933"/>
    <a:srgbClr val="33CCCC"/>
    <a:srgbClr val="FF7C80"/>
    <a:srgbClr val="009999"/>
    <a:srgbClr val="0CBCC1"/>
    <a:srgbClr val="00CCFF"/>
    <a:srgbClr val="78A7B7"/>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1460" autoAdjust="0"/>
  </p:normalViewPr>
  <p:slideViewPr>
    <p:cSldViewPr>
      <p:cViewPr varScale="1">
        <p:scale>
          <a:sx n="97" d="100"/>
          <a:sy n="97" d="100"/>
        </p:scale>
        <p:origin x="1984" y="184"/>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2" Type="http://schemas.openxmlformats.org/officeDocument/2006/relationships/oleObject" Target="file:////F:\!%20My%20Data\!%20YEYU_WORKSHOP\@%20SESG\Patent_HIV%20Drug%20Price%20Trends.xlsx" TargetMode="External"/><Relationship Id="rId1" Type="http://schemas.openxmlformats.org/officeDocument/2006/relationships/themeOverride" Target="../theme/themeOverride13.xml"/></Relationships>
</file>

<file path=ppt/charts/_rels/chart13.xml.rels><?xml version="1.0" encoding="UTF-8" standalone="yes"?>
<Relationships xmlns="http://schemas.openxmlformats.org/package/2006/relationships"><Relationship Id="rId2" Type="http://schemas.openxmlformats.org/officeDocument/2006/relationships/oleObject" Target="file:////F:\!%20My%20Data\!%20YEYU_WORKSHOP\@%20SESG\Patent_HIV%20Drug%20Price%20Trends.xlsx" TargetMode="External"/><Relationship Id="rId1" Type="http://schemas.openxmlformats.org/officeDocument/2006/relationships/themeOverride" Target="../theme/themeOverride14.xml"/></Relationships>
</file>

<file path=ppt/charts/_rels/chart14.xml.rels><?xml version="1.0" encoding="UTF-8" standalone="yes"?>
<Relationships xmlns="http://schemas.openxmlformats.org/package/2006/relationships"><Relationship Id="rId2" Type="http://schemas.openxmlformats.org/officeDocument/2006/relationships/oleObject" Target="file:////F:\!%20My%20Data\!%20YEYU_WORKSHOP\@%20SESG\Patent_HIV%20Drug%20Price%20Trends.xlsx" TargetMode="External"/><Relationship Id="rId1" Type="http://schemas.openxmlformats.org/officeDocument/2006/relationships/themeOverride" Target="../theme/themeOverride15.xml"/></Relationships>
</file>

<file path=ppt/charts/_rels/chart15.xml.rels><?xml version="1.0" encoding="UTF-8" standalone="yes"?>
<Relationships xmlns="http://schemas.openxmlformats.org/package/2006/relationships"><Relationship Id="rId2" Type="http://schemas.openxmlformats.org/officeDocument/2006/relationships/oleObject" Target="file:////E:\!\GARP\2018\Useful%20data%20files\!!Testing%20and%20treatment%20slide%20update_Aug2018%20(version%201).xlsx" TargetMode="External"/><Relationship Id="rId1" Type="http://schemas.openxmlformats.org/officeDocument/2006/relationships/themeOverride" Target="../theme/themeOverride16.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9.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8.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9.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0.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21.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22.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24.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25.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6.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7.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30.xml"/></Relationships>
</file>

<file path=ppt/charts/_rels/chart29.xml.rels><?xml version="1.0" encoding="UTF-8" standalone="yes"?>
<Relationships xmlns="http://schemas.openxmlformats.org/package/2006/relationships"><Relationship Id="rId2" Type="http://schemas.openxmlformats.org/officeDocument/2006/relationships/oleObject" Target="file:////E:\!\!%20Data_Regional%20update\TB%20data\2018\Copy%20of%20TB%20data%20working%20file_Nov2018.xlsx" TargetMode="External"/><Relationship Id="rId1" Type="http://schemas.openxmlformats.org/officeDocument/2006/relationships/themeOverride" Target="../theme/themeOverride31.xml"/></Relationships>
</file>

<file path=ppt/charts/_rels/chart3.xml.rels><?xml version="1.0" encoding="UTF-8" standalone="yes"?>
<Relationships xmlns="http://schemas.openxmlformats.org/package/2006/relationships"><Relationship Id="rId2" Type="http://schemas.openxmlformats.org/officeDocument/2006/relationships/oleObject" Target="file:////E:\!\GARP\2018\Useful%20data%20files\!!Testing%20and%20treatment%20slide%20update_Aug2018%20(version%201).xlsx" TargetMode="External"/><Relationship Id="rId1" Type="http://schemas.openxmlformats.org/officeDocument/2006/relationships/themeOverride" Target="../theme/themeOverride4.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32.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33.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34.xml"/></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35.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5.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9.xml"/></Relationships>
</file>

<file path=ppt/charts/_rels/chart44.xml.rels><?xml version="1.0" encoding="UTF-8" standalone="yes"?>
<Relationships xmlns="http://schemas.openxmlformats.org/package/2006/relationships"><Relationship Id="rId1" Type="http://schemas.openxmlformats.org/officeDocument/2006/relationships/oleObject" Target="file:////E:\!\!%20Data_Regional%20update\TB%20data\2018\Copy%20of%20TB%20data%20working%20file_Nov2018.xlsx" TargetMode="Externa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40.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41.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7.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2" Type="http://schemas.openxmlformats.org/officeDocument/2006/relationships/oleObject" Target="file:////F:\!%20My%20Data\!%20YEYU_WORKSHOP\@%2017%20Apr%202017%20Regional%20chapter%20of%20the%20Global%20Report\AP%20Data%20and%20Graphs%20for%20Regional%20Chapter_26%20JUNE%202017_Re_HIV%20Testing_Discussed%20with%20KEITH_26%20JUNE%202017.xlsx" TargetMode="External"/><Relationship Id="rId1" Type="http://schemas.openxmlformats.org/officeDocument/2006/relationships/themeOverride" Target="../theme/themeOverride9.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Ex1.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file:////E:\!\!%20Data_Regional%20update\TB%20data\2018\Copy%20of%20TB%20data%20working%20file_Nov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8212748944016408"/>
          <c:y val="0.13377333552465914"/>
          <c:w val="0.68889485964756025"/>
          <c:h val="0.62376551161688143"/>
        </c:manualLayout>
      </c:layout>
      <c:scatterChart>
        <c:scatterStyle val="lineMarker"/>
        <c:varyColors val="0"/>
        <c:ser>
          <c:idx val="0"/>
          <c:order val="0"/>
          <c:tx>
            <c:strRef>
              <c:f>'KP testing_No MSW_2018 (2)'!$B$3</c:f>
              <c:strCache>
                <c:ptCount val="1"/>
                <c:pt idx="0">
                  <c:v>Afghanistan</c:v>
                </c:pt>
              </c:strCache>
            </c:strRef>
          </c:tx>
          <c:spPr>
            <a:ln w="28575">
              <a:noFill/>
            </a:ln>
          </c:spPr>
          <c:marker>
            <c:symbol val="circle"/>
            <c:size val="14"/>
            <c:spPr>
              <a:solidFill>
                <a:srgbClr val="F79646"/>
              </a:solidFill>
              <a:ln>
                <a:noFill/>
              </a:ln>
            </c:spPr>
          </c:marker>
          <c:dPt>
            <c:idx val="0"/>
            <c:marker>
              <c:spPr>
                <a:solidFill>
                  <a:srgbClr val="F26B73"/>
                </a:solidFill>
                <a:ln>
                  <a:noFill/>
                </a:ln>
              </c:spPr>
            </c:marker>
            <c:bubble3D val="0"/>
            <c:extLst>
              <c:ext xmlns:c16="http://schemas.microsoft.com/office/drawing/2014/chart" uri="{C3380CC4-5D6E-409C-BE32-E72D297353CC}">
                <c16:uniqueId val="{00000000-41D6-4295-869D-3A043665DD14}"/>
              </c:ext>
            </c:extLst>
          </c:dPt>
          <c:dPt>
            <c:idx val="4"/>
            <c:marker>
              <c:spPr>
                <a:solidFill>
                  <a:srgbClr val="CDC884"/>
                </a:solidFill>
                <a:ln>
                  <a:noFill/>
                </a:ln>
              </c:spPr>
            </c:marker>
            <c:bubble3D val="0"/>
            <c:extLst>
              <c:ext xmlns:c16="http://schemas.microsoft.com/office/drawing/2014/chart" uri="{C3380CC4-5D6E-409C-BE32-E72D297353CC}">
                <c16:uniqueId val="{00000001-41D6-4295-869D-3A043665DD14}"/>
              </c:ext>
            </c:extLst>
          </c:dPt>
          <c:dPt>
            <c:idx val="6"/>
            <c:marker>
              <c:spPr>
                <a:solidFill>
                  <a:srgbClr val="63CDF6"/>
                </a:solidFill>
                <a:ln>
                  <a:noFill/>
                </a:ln>
              </c:spPr>
            </c:marker>
            <c:bubble3D val="0"/>
            <c:extLst>
              <c:ext xmlns:c16="http://schemas.microsoft.com/office/drawing/2014/chart" uri="{C3380CC4-5D6E-409C-BE32-E72D297353CC}">
                <c16:uniqueId val="{00000002-41D6-4295-869D-3A043665DD14}"/>
              </c:ext>
            </c:extLst>
          </c:dPt>
          <c:xVal>
            <c:numRef>
              <c:f>'KP testing_No MSW_2018 (2)'!$B$4:$B$10</c:f>
              <c:numCache>
                <c:formatCode>General</c:formatCode>
                <c:ptCount val="7"/>
              </c:numCache>
            </c:numRef>
          </c:xVal>
          <c:yVal>
            <c:numRef>
              <c:f>'KP testing_No MSW_2018 (2)'!$Y$4:$Y$10</c:f>
              <c:numCache>
                <c:formatCode>General</c:formatCode>
                <c:ptCount val="7"/>
                <c:pt idx="0">
                  <c:v>1.5</c:v>
                </c:pt>
                <c:pt idx="2">
                  <c:v>1</c:v>
                </c:pt>
                <c:pt idx="4">
                  <c:v>0.5</c:v>
                </c:pt>
                <c:pt idx="6">
                  <c:v>0</c:v>
                </c:pt>
              </c:numCache>
            </c:numRef>
          </c:yVal>
          <c:smooth val="0"/>
          <c:extLst>
            <c:ext xmlns:c16="http://schemas.microsoft.com/office/drawing/2014/chart" uri="{C3380CC4-5D6E-409C-BE32-E72D297353CC}">
              <c16:uniqueId val="{00000003-41D6-4295-869D-3A043665DD14}"/>
            </c:ext>
          </c:extLst>
        </c:ser>
        <c:ser>
          <c:idx val="1"/>
          <c:order val="1"/>
          <c:tx>
            <c:strRef>
              <c:f>'KP testing_No MSW_2018 (2)'!$C$3</c:f>
              <c:strCache>
                <c:ptCount val="1"/>
                <c:pt idx="0">
                  <c:v>Australia</c:v>
                </c:pt>
              </c:strCache>
            </c:strRef>
          </c:tx>
          <c:spPr>
            <a:ln w="28575">
              <a:noFill/>
            </a:ln>
          </c:spPr>
          <c:marker>
            <c:symbol val="circle"/>
            <c:size val="13"/>
            <c:spPr>
              <a:solidFill>
                <a:srgbClr val="C86CD2"/>
              </a:solidFill>
              <a:ln>
                <a:noFill/>
              </a:ln>
            </c:spPr>
          </c:marker>
          <c:dPt>
            <c:idx val="4"/>
            <c:bubble3D val="0"/>
            <c:extLst>
              <c:ext xmlns:c16="http://schemas.microsoft.com/office/drawing/2014/chart" uri="{C3380CC4-5D6E-409C-BE32-E72D297353CC}">
                <c16:uniqueId val="{00000004-41D6-4295-869D-3A043665DD14}"/>
              </c:ext>
            </c:extLst>
          </c:dPt>
          <c:dPt>
            <c:idx val="6"/>
            <c:marker>
              <c:spPr>
                <a:solidFill>
                  <a:srgbClr val="00B0F0"/>
                </a:solidFill>
                <a:ln>
                  <a:noFill/>
                </a:ln>
              </c:spPr>
            </c:marker>
            <c:bubble3D val="0"/>
            <c:extLst>
              <c:ext xmlns:c16="http://schemas.microsoft.com/office/drawing/2014/chart" uri="{C3380CC4-5D6E-409C-BE32-E72D297353CC}">
                <c16:uniqueId val="{00000005-41D6-4295-869D-3A043665DD14}"/>
              </c:ext>
            </c:extLst>
          </c:dPt>
          <c:xVal>
            <c:numRef>
              <c:f>'KP testing_No MSW_2018 (2)'!$C$4:$C$10</c:f>
              <c:numCache>
                <c:formatCode>General</c:formatCode>
                <c:ptCount val="7"/>
                <c:pt idx="2" formatCode="0">
                  <c:v>62</c:v>
                </c:pt>
                <c:pt idx="6" formatCode="0">
                  <c:v>49</c:v>
                </c:pt>
              </c:numCache>
            </c:numRef>
          </c:xVal>
          <c:yVal>
            <c:numRef>
              <c:f>'KP testing_No MSW_2018 (2)'!$Y$4:$Y$10</c:f>
              <c:numCache>
                <c:formatCode>General</c:formatCode>
                <c:ptCount val="7"/>
                <c:pt idx="0">
                  <c:v>1.5</c:v>
                </c:pt>
                <c:pt idx="2">
                  <c:v>1</c:v>
                </c:pt>
                <c:pt idx="4">
                  <c:v>0.5</c:v>
                </c:pt>
                <c:pt idx="6">
                  <c:v>0</c:v>
                </c:pt>
              </c:numCache>
            </c:numRef>
          </c:yVal>
          <c:smooth val="0"/>
          <c:extLst>
            <c:ext xmlns:c16="http://schemas.microsoft.com/office/drawing/2014/chart" uri="{C3380CC4-5D6E-409C-BE32-E72D297353CC}">
              <c16:uniqueId val="{00000006-41D6-4295-869D-3A043665DD14}"/>
            </c:ext>
          </c:extLst>
        </c:ser>
        <c:ser>
          <c:idx val="2"/>
          <c:order val="2"/>
          <c:tx>
            <c:strRef>
              <c:f>'KP testing_No MSW_2018 (2)'!$D$3</c:f>
              <c:strCache>
                <c:ptCount val="1"/>
                <c:pt idx="0">
                  <c:v>Bangladesh</c:v>
                </c:pt>
              </c:strCache>
            </c:strRef>
          </c:tx>
          <c:spPr>
            <a:ln w="28575">
              <a:noFill/>
            </a:ln>
          </c:spPr>
          <c:marker>
            <c:symbol val="circle"/>
            <c:size val="14"/>
            <c:spPr>
              <a:solidFill>
                <a:srgbClr val="F26B73"/>
              </a:solidFill>
              <a:ln>
                <a:noFill/>
              </a:ln>
            </c:spPr>
          </c:marker>
          <c:dPt>
            <c:idx val="2"/>
            <c:marker>
              <c:spPr>
                <a:solidFill>
                  <a:srgbClr val="C86CD2"/>
                </a:solidFill>
                <a:ln>
                  <a:noFill/>
                </a:ln>
              </c:spPr>
            </c:marker>
            <c:bubble3D val="0"/>
            <c:extLst>
              <c:ext xmlns:c16="http://schemas.microsoft.com/office/drawing/2014/chart" uri="{C3380CC4-5D6E-409C-BE32-E72D297353CC}">
                <c16:uniqueId val="{00000007-41D6-4295-869D-3A043665DD14}"/>
              </c:ext>
            </c:extLst>
          </c:dPt>
          <c:dPt>
            <c:idx val="4"/>
            <c:marker>
              <c:spPr>
                <a:solidFill>
                  <a:srgbClr val="FFCC66"/>
                </a:solidFill>
                <a:ln>
                  <a:noFill/>
                </a:ln>
              </c:spPr>
            </c:marker>
            <c:bubble3D val="0"/>
            <c:extLst>
              <c:ext xmlns:c16="http://schemas.microsoft.com/office/drawing/2014/chart" uri="{C3380CC4-5D6E-409C-BE32-E72D297353CC}">
                <c16:uniqueId val="{00000008-41D6-4295-869D-3A043665DD14}"/>
              </c:ext>
            </c:extLst>
          </c:dPt>
          <c:dPt>
            <c:idx val="6"/>
            <c:marker>
              <c:spPr>
                <a:solidFill>
                  <a:srgbClr val="00B0F0"/>
                </a:solidFill>
                <a:ln>
                  <a:noFill/>
                </a:ln>
              </c:spPr>
            </c:marker>
            <c:bubble3D val="0"/>
            <c:extLst>
              <c:ext xmlns:c16="http://schemas.microsoft.com/office/drawing/2014/chart" uri="{C3380CC4-5D6E-409C-BE32-E72D297353CC}">
                <c16:uniqueId val="{00000009-41D6-4295-869D-3A043665DD14}"/>
              </c:ext>
            </c:extLst>
          </c:dPt>
          <c:xVal>
            <c:numRef>
              <c:f>'KP testing_No MSW_2018 (2)'!$D$4:$D$10</c:f>
              <c:numCache>
                <c:formatCode>General</c:formatCode>
                <c:ptCount val="7"/>
                <c:pt idx="0">
                  <c:v>29.5</c:v>
                </c:pt>
                <c:pt idx="2" formatCode="0">
                  <c:v>10.6</c:v>
                </c:pt>
                <c:pt idx="4" formatCode="0">
                  <c:v>35.1</c:v>
                </c:pt>
                <c:pt idx="6" formatCode="0">
                  <c:v>26.8</c:v>
                </c:pt>
              </c:numCache>
            </c:numRef>
          </c:xVal>
          <c:yVal>
            <c:numRef>
              <c:f>'KP testing_No MSW_2018 (2)'!$Y$4:$Y$10</c:f>
              <c:numCache>
                <c:formatCode>General</c:formatCode>
                <c:ptCount val="7"/>
                <c:pt idx="0">
                  <c:v>1.5</c:v>
                </c:pt>
                <c:pt idx="2">
                  <c:v>1</c:v>
                </c:pt>
                <c:pt idx="4">
                  <c:v>0.5</c:v>
                </c:pt>
                <c:pt idx="6">
                  <c:v>0</c:v>
                </c:pt>
              </c:numCache>
            </c:numRef>
          </c:yVal>
          <c:smooth val="0"/>
          <c:extLst>
            <c:ext xmlns:c16="http://schemas.microsoft.com/office/drawing/2014/chart" uri="{C3380CC4-5D6E-409C-BE32-E72D297353CC}">
              <c16:uniqueId val="{0000000A-41D6-4295-869D-3A043665DD14}"/>
            </c:ext>
          </c:extLst>
        </c:ser>
        <c:ser>
          <c:idx val="3"/>
          <c:order val="3"/>
          <c:tx>
            <c:strRef>
              <c:f>'KP testing_No MSW_2018 (2)'!$E$3</c:f>
              <c:strCache>
                <c:ptCount val="1"/>
                <c:pt idx="0">
                  <c:v>Cambodia</c:v>
                </c:pt>
              </c:strCache>
            </c:strRef>
          </c:tx>
          <c:spPr>
            <a:ln w="28575">
              <a:noFill/>
            </a:ln>
          </c:spPr>
          <c:marker>
            <c:symbol val="circle"/>
            <c:size val="14"/>
            <c:spPr>
              <a:solidFill>
                <a:srgbClr val="CDC884"/>
              </a:solidFill>
              <a:ln>
                <a:noFill/>
              </a:ln>
            </c:spPr>
          </c:marker>
          <c:dPt>
            <c:idx val="0"/>
            <c:marker>
              <c:spPr>
                <a:solidFill>
                  <a:srgbClr val="F26B73"/>
                </a:solidFill>
                <a:ln>
                  <a:noFill/>
                </a:ln>
              </c:spPr>
            </c:marker>
            <c:bubble3D val="0"/>
            <c:extLst>
              <c:ext xmlns:c16="http://schemas.microsoft.com/office/drawing/2014/chart" uri="{C3380CC4-5D6E-409C-BE32-E72D297353CC}">
                <c16:uniqueId val="{0000000B-41D6-4295-869D-3A043665DD14}"/>
              </c:ext>
            </c:extLst>
          </c:dPt>
          <c:dPt>
            <c:idx val="2"/>
            <c:marker>
              <c:spPr>
                <a:solidFill>
                  <a:srgbClr val="C86CD2"/>
                </a:solidFill>
                <a:ln>
                  <a:noFill/>
                </a:ln>
              </c:spPr>
            </c:marker>
            <c:bubble3D val="0"/>
            <c:extLst>
              <c:ext xmlns:c16="http://schemas.microsoft.com/office/drawing/2014/chart" uri="{C3380CC4-5D6E-409C-BE32-E72D297353CC}">
                <c16:uniqueId val="{0000000C-41D6-4295-869D-3A043665DD14}"/>
              </c:ext>
            </c:extLst>
          </c:dPt>
          <c:dPt>
            <c:idx val="4"/>
            <c:marker>
              <c:spPr>
                <a:solidFill>
                  <a:srgbClr val="FFCC66"/>
                </a:solidFill>
                <a:ln>
                  <a:noFill/>
                </a:ln>
              </c:spPr>
            </c:marker>
            <c:bubble3D val="0"/>
            <c:extLst>
              <c:ext xmlns:c16="http://schemas.microsoft.com/office/drawing/2014/chart" uri="{C3380CC4-5D6E-409C-BE32-E72D297353CC}">
                <c16:uniqueId val="{0000000D-41D6-4295-869D-3A043665DD14}"/>
              </c:ext>
            </c:extLst>
          </c:dPt>
          <c:dPt>
            <c:idx val="6"/>
            <c:marker>
              <c:spPr>
                <a:solidFill>
                  <a:srgbClr val="00CCFF"/>
                </a:solidFill>
                <a:ln>
                  <a:noFill/>
                </a:ln>
              </c:spPr>
            </c:marker>
            <c:bubble3D val="0"/>
            <c:extLst>
              <c:ext xmlns:c16="http://schemas.microsoft.com/office/drawing/2014/chart" uri="{C3380CC4-5D6E-409C-BE32-E72D297353CC}">
                <c16:uniqueId val="{0000000E-41D6-4295-869D-3A043665DD14}"/>
              </c:ext>
            </c:extLst>
          </c:dPt>
          <c:xVal>
            <c:numRef>
              <c:f>'KP testing_No MSW_2018 (2)'!$E$4:$E$10</c:f>
              <c:numCache>
                <c:formatCode>General</c:formatCode>
                <c:ptCount val="7"/>
                <c:pt idx="0" formatCode="0">
                  <c:v>72</c:v>
                </c:pt>
                <c:pt idx="2" formatCode="0">
                  <c:v>70.400000000000006</c:v>
                </c:pt>
                <c:pt idx="4" formatCode="0">
                  <c:v>70.900000000000006</c:v>
                </c:pt>
                <c:pt idx="6" formatCode="0">
                  <c:v>75.2</c:v>
                </c:pt>
              </c:numCache>
            </c:numRef>
          </c:xVal>
          <c:yVal>
            <c:numRef>
              <c:f>'KP testing_No MSW_2018 (2)'!$Y$4:$Y$10</c:f>
              <c:numCache>
                <c:formatCode>General</c:formatCode>
                <c:ptCount val="7"/>
                <c:pt idx="0">
                  <c:v>1.5</c:v>
                </c:pt>
                <c:pt idx="2">
                  <c:v>1</c:v>
                </c:pt>
                <c:pt idx="4">
                  <c:v>0.5</c:v>
                </c:pt>
                <c:pt idx="6">
                  <c:v>0</c:v>
                </c:pt>
              </c:numCache>
            </c:numRef>
          </c:yVal>
          <c:smooth val="0"/>
          <c:extLst>
            <c:ext xmlns:c16="http://schemas.microsoft.com/office/drawing/2014/chart" uri="{C3380CC4-5D6E-409C-BE32-E72D297353CC}">
              <c16:uniqueId val="{0000000F-41D6-4295-869D-3A043665DD14}"/>
            </c:ext>
          </c:extLst>
        </c:ser>
        <c:ser>
          <c:idx val="4"/>
          <c:order val="4"/>
          <c:tx>
            <c:strRef>
              <c:f>'KP testing_No MSW_2018 (2)'!$F$3</c:f>
              <c:strCache>
                <c:ptCount val="1"/>
                <c:pt idx="0">
                  <c:v>China</c:v>
                </c:pt>
              </c:strCache>
            </c:strRef>
          </c:tx>
          <c:spPr>
            <a:ln w="28575">
              <a:noFill/>
            </a:ln>
          </c:spPr>
          <c:marker>
            <c:symbol val="circle"/>
            <c:size val="14"/>
            <c:spPr>
              <a:solidFill>
                <a:srgbClr val="00B0F0"/>
              </a:solidFill>
              <a:ln>
                <a:noFill/>
              </a:ln>
            </c:spPr>
          </c:marker>
          <c:dPt>
            <c:idx val="0"/>
            <c:marker>
              <c:spPr>
                <a:solidFill>
                  <a:srgbClr val="F26B73"/>
                </a:solidFill>
                <a:ln>
                  <a:noFill/>
                </a:ln>
              </c:spPr>
            </c:marker>
            <c:bubble3D val="0"/>
            <c:extLst>
              <c:ext xmlns:c16="http://schemas.microsoft.com/office/drawing/2014/chart" uri="{C3380CC4-5D6E-409C-BE32-E72D297353CC}">
                <c16:uniqueId val="{00000010-41D6-4295-869D-3A043665DD14}"/>
              </c:ext>
            </c:extLst>
          </c:dPt>
          <c:dPt>
            <c:idx val="2"/>
            <c:marker>
              <c:spPr>
                <a:solidFill>
                  <a:srgbClr val="C86CD2"/>
                </a:solidFill>
                <a:ln>
                  <a:noFill/>
                </a:ln>
              </c:spPr>
            </c:marker>
            <c:bubble3D val="0"/>
            <c:extLst>
              <c:ext xmlns:c16="http://schemas.microsoft.com/office/drawing/2014/chart" uri="{C3380CC4-5D6E-409C-BE32-E72D297353CC}">
                <c16:uniqueId val="{00000011-41D6-4295-869D-3A043665DD14}"/>
              </c:ext>
            </c:extLst>
          </c:dPt>
          <c:dPt>
            <c:idx val="4"/>
            <c:bubble3D val="0"/>
            <c:extLst>
              <c:ext xmlns:c16="http://schemas.microsoft.com/office/drawing/2014/chart" uri="{C3380CC4-5D6E-409C-BE32-E72D297353CC}">
                <c16:uniqueId val="{00000012-41D6-4295-869D-3A043665DD14}"/>
              </c:ext>
            </c:extLst>
          </c:dPt>
          <c:dPt>
            <c:idx val="6"/>
            <c:marker>
              <c:spPr>
                <a:solidFill>
                  <a:srgbClr val="00CCFF"/>
                </a:solidFill>
                <a:ln>
                  <a:noFill/>
                </a:ln>
              </c:spPr>
            </c:marker>
            <c:bubble3D val="0"/>
            <c:extLst>
              <c:ext xmlns:c16="http://schemas.microsoft.com/office/drawing/2014/chart" uri="{C3380CC4-5D6E-409C-BE32-E72D297353CC}">
                <c16:uniqueId val="{00000013-41D6-4295-869D-3A043665DD14}"/>
              </c:ext>
            </c:extLst>
          </c:dPt>
          <c:xVal>
            <c:numRef>
              <c:f>'KP testing_No MSW_2018 (2)'!$F$4:$F$10</c:f>
              <c:numCache>
                <c:formatCode>General</c:formatCode>
                <c:ptCount val="7"/>
                <c:pt idx="0">
                  <c:v>68.5</c:v>
                </c:pt>
                <c:pt idx="2" formatCode="0">
                  <c:v>65</c:v>
                </c:pt>
                <c:pt idx="6" formatCode="0">
                  <c:v>73.3</c:v>
                </c:pt>
              </c:numCache>
            </c:numRef>
          </c:xVal>
          <c:yVal>
            <c:numRef>
              <c:f>'KP testing_No MSW_2018 (2)'!$Y$4:$Y$10</c:f>
              <c:numCache>
                <c:formatCode>General</c:formatCode>
                <c:ptCount val="7"/>
                <c:pt idx="0">
                  <c:v>1.5</c:v>
                </c:pt>
                <c:pt idx="2">
                  <c:v>1</c:v>
                </c:pt>
                <c:pt idx="4">
                  <c:v>0.5</c:v>
                </c:pt>
                <c:pt idx="6">
                  <c:v>0</c:v>
                </c:pt>
              </c:numCache>
            </c:numRef>
          </c:yVal>
          <c:smooth val="0"/>
          <c:extLst>
            <c:ext xmlns:c16="http://schemas.microsoft.com/office/drawing/2014/chart" uri="{C3380CC4-5D6E-409C-BE32-E72D297353CC}">
              <c16:uniqueId val="{00000014-41D6-4295-869D-3A043665DD14}"/>
            </c:ext>
          </c:extLst>
        </c:ser>
        <c:ser>
          <c:idx val="5"/>
          <c:order val="5"/>
          <c:tx>
            <c:strRef>
              <c:f>'KP testing_No MSW_2018 (2)'!$G$3</c:f>
              <c:strCache>
                <c:ptCount val="1"/>
                <c:pt idx="0">
                  <c:v>Fiji</c:v>
                </c:pt>
              </c:strCache>
            </c:strRef>
          </c:tx>
          <c:spPr>
            <a:ln w="28575">
              <a:noFill/>
            </a:ln>
          </c:spPr>
          <c:marker>
            <c:symbol val="circle"/>
            <c:size val="14"/>
          </c:marker>
          <c:dPt>
            <c:idx val="0"/>
            <c:marker>
              <c:spPr>
                <a:solidFill>
                  <a:srgbClr val="F26B73"/>
                </a:solidFill>
              </c:spPr>
            </c:marker>
            <c:bubble3D val="0"/>
            <c:extLst>
              <c:ext xmlns:c16="http://schemas.microsoft.com/office/drawing/2014/chart" uri="{C3380CC4-5D6E-409C-BE32-E72D297353CC}">
                <c16:uniqueId val="{00000015-41D6-4295-869D-3A043665DD14}"/>
              </c:ext>
            </c:extLst>
          </c:dPt>
          <c:xVal>
            <c:numRef>
              <c:f>'KP testing_No MSW_2018 (2)'!$G$4:$G$10</c:f>
              <c:numCache>
                <c:formatCode>General</c:formatCode>
                <c:ptCount val="7"/>
              </c:numCache>
            </c:numRef>
          </c:xVal>
          <c:yVal>
            <c:numRef>
              <c:f>'KP testing_No MSW_2018 (2)'!$Y$4:$Y$10</c:f>
              <c:numCache>
                <c:formatCode>General</c:formatCode>
                <c:ptCount val="7"/>
                <c:pt idx="0">
                  <c:v>1.5</c:v>
                </c:pt>
                <c:pt idx="2">
                  <c:v>1</c:v>
                </c:pt>
                <c:pt idx="4">
                  <c:v>0.5</c:v>
                </c:pt>
                <c:pt idx="6">
                  <c:v>0</c:v>
                </c:pt>
              </c:numCache>
            </c:numRef>
          </c:yVal>
          <c:smooth val="0"/>
          <c:extLst>
            <c:ext xmlns:c16="http://schemas.microsoft.com/office/drawing/2014/chart" uri="{C3380CC4-5D6E-409C-BE32-E72D297353CC}">
              <c16:uniqueId val="{00000016-41D6-4295-869D-3A043665DD14}"/>
            </c:ext>
          </c:extLst>
        </c:ser>
        <c:ser>
          <c:idx val="6"/>
          <c:order val="6"/>
          <c:tx>
            <c:strRef>
              <c:f>'KP testing_No MSW_2018 (2)'!$H$3</c:f>
              <c:strCache>
                <c:ptCount val="1"/>
                <c:pt idx="0">
                  <c:v>India</c:v>
                </c:pt>
              </c:strCache>
            </c:strRef>
          </c:tx>
          <c:spPr>
            <a:ln w="28575">
              <a:noFill/>
            </a:ln>
          </c:spPr>
          <c:marker>
            <c:symbol val="circle"/>
            <c:size val="14"/>
            <c:spPr>
              <a:solidFill>
                <a:srgbClr val="F26B73"/>
              </a:solidFill>
              <a:ln>
                <a:noFill/>
              </a:ln>
            </c:spPr>
          </c:marker>
          <c:dPt>
            <c:idx val="2"/>
            <c:marker>
              <c:spPr>
                <a:solidFill>
                  <a:srgbClr val="C86CD2"/>
                </a:solidFill>
                <a:ln>
                  <a:noFill/>
                </a:ln>
              </c:spPr>
            </c:marker>
            <c:bubble3D val="0"/>
            <c:extLst>
              <c:ext xmlns:c16="http://schemas.microsoft.com/office/drawing/2014/chart" uri="{C3380CC4-5D6E-409C-BE32-E72D297353CC}">
                <c16:uniqueId val="{00000017-41D6-4295-869D-3A043665DD14}"/>
              </c:ext>
            </c:extLst>
          </c:dPt>
          <c:dPt>
            <c:idx val="4"/>
            <c:marker>
              <c:spPr>
                <a:solidFill>
                  <a:srgbClr val="FFCC66"/>
                </a:solidFill>
                <a:ln>
                  <a:noFill/>
                </a:ln>
              </c:spPr>
            </c:marker>
            <c:bubble3D val="0"/>
            <c:extLst>
              <c:ext xmlns:c16="http://schemas.microsoft.com/office/drawing/2014/chart" uri="{C3380CC4-5D6E-409C-BE32-E72D297353CC}">
                <c16:uniqueId val="{00000018-41D6-4295-869D-3A043665DD14}"/>
              </c:ext>
            </c:extLst>
          </c:dPt>
          <c:dPt>
            <c:idx val="6"/>
            <c:marker>
              <c:spPr>
                <a:solidFill>
                  <a:srgbClr val="00CCFF"/>
                </a:solidFill>
                <a:ln>
                  <a:noFill/>
                </a:ln>
              </c:spPr>
            </c:marker>
            <c:bubble3D val="0"/>
            <c:extLst>
              <c:ext xmlns:c16="http://schemas.microsoft.com/office/drawing/2014/chart" uri="{C3380CC4-5D6E-409C-BE32-E72D297353CC}">
                <c16:uniqueId val="{00000019-41D6-4295-869D-3A043665DD14}"/>
              </c:ext>
            </c:extLst>
          </c:dPt>
          <c:xVal>
            <c:numRef>
              <c:f>'KP testing_No MSW_2018 (2)'!$H$4:$H$10</c:f>
              <c:numCache>
                <c:formatCode>General</c:formatCode>
                <c:ptCount val="7"/>
                <c:pt idx="0">
                  <c:v>68.599999999999994</c:v>
                </c:pt>
                <c:pt idx="2" formatCode="0">
                  <c:v>64.8</c:v>
                </c:pt>
                <c:pt idx="4" formatCode="0">
                  <c:v>67.599999999999994</c:v>
                </c:pt>
                <c:pt idx="6" formatCode="0.0">
                  <c:v>49.6</c:v>
                </c:pt>
              </c:numCache>
            </c:numRef>
          </c:xVal>
          <c:yVal>
            <c:numRef>
              <c:f>'KP testing_No MSW_2018 (2)'!$Y$4:$Y$10</c:f>
              <c:numCache>
                <c:formatCode>General</c:formatCode>
                <c:ptCount val="7"/>
                <c:pt idx="0">
                  <c:v>1.5</c:v>
                </c:pt>
                <c:pt idx="2">
                  <c:v>1</c:v>
                </c:pt>
                <c:pt idx="4">
                  <c:v>0.5</c:v>
                </c:pt>
                <c:pt idx="6">
                  <c:v>0</c:v>
                </c:pt>
              </c:numCache>
            </c:numRef>
          </c:yVal>
          <c:smooth val="0"/>
          <c:extLst>
            <c:ext xmlns:c16="http://schemas.microsoft.com/office/drawing/2014/chart" uri="{C3380CC4-5D6E-409C-BE32-E72D297353CC}">
              <c16:uniqueId val="{0000001A-41D6-4295-869D-3A043665DD14}"/>
            </c:ext>
          </c:extLst>
        </c:ser>
        <c:ser>
          <c:idx val="7"/>
          <c:order val="7"/>
          <c:tx>
            <c:strRef>
              <c:f>'KP testing_No MSW_2018 (2)'!$I$3</c:f>
              <c:strCache>
                <c:ptCount val="1"/>
                <c:pt idx="0">
                  <c:v>Indonesia</c:v>
                </c:pt>
              </c:strCache>
            </c:strRef>
          </c:tx>
          <c:spPr>
            <a:ln w="28575">
              <a:noFill/>
            </a:ln>
          </c:spPr>
          <c:marker>
            <c:symbol val="circle"/>
            <c:size val="14"/>
            <c:spPr>
              <a:ln>
                <a:noFill/>
              </a:ln>
            </c:spPr>
          </c:marker>
          <c:dPt>
            <c:idx val="0"/>
            <c:marker>
              <c:spPr>
                <a:solidFill>
                  <a:srgbClr val="F15B40"/>
                </a:solidFill>
                <a:ln>
                  <a:noFill/>
                </a:ln>
              </c:spPr>
            </c:marker>
            <c:bubble3D val="0"/>
            <c:extLst>
              <c:ext xmlns:c16="http://schemas.microsoft.com/office/drawing/2014/chart" uri="{C3380CC4-5D6E-409C-BE32-E72D297353CC}">
                <c16:uniqueId val="{0000001B-41D6-4295-869D-3A043665DD14}"/>
              </c:ext>
            </c:extLst>
          </c:dPt>
          <c:dPt>
            <c:idx val="2"/>
            <c:marker>
              <c:spPr>
                <a:solidFill>
                  <a:srgbClr val="C86CD2"/>
                </a:solidFill>
                <a:ln>
                  <a:noFill/>
                </a:ln>
              </c:spPr>
            </c:marker>
            <c:bubble3D val="0"/>
            <c:extLst>
              <c:ext xmlns:c16="http://schemas.microsoft.com/office/drawing/2014/chart" uri="{C3380CC4-5D6E-409C-BE32-E72D297353CC}">
                <c16:uniqueId val="{0000001C-41D6-4295-869D-3A043665DD14}"/>
              </c:ext>
            </c:extLst>
          </c:dPt>
          <c:dPt>
            <c:idx val="4"/>
            <c:marker>
              <c:spPr>
                <a:solidFill>
                  <a:srgbClr val="CDC884"/>
                </a:solidFill>
                <a:ln>
                  <a:noFill/>
                </a:ln>
              </c:spPr>
            </c:marker>
            <c:bubble3D val="0"/>
            <c:extLst>
              <c:ext xmlns:c16="http://schemas.microsoft.com/office/drawing/2014/chart" uri="{C3380CC4-5D6E-409C-BE32-E72D297353CC}">
                <c16:uniqueId val="{0000001D-41D6-4295-869D-3A043665DD14}"/>
              </c:ext>
            </c:extLst>
          </c:dPt>
          <c:dPt>
            <c:idx val="6"/>
            <c:marker>
              <c:spPr>
                <a:solidFill>
                  <a:srgbClr val="63CDF6"/>
                </a:solidFill>
                <a:ln>
                  <a:noFill/>
                </a:ln>
              </c:spPr>
            </c:marker>
            <c:bubble3D val="0"/>
            <c:extLst>
              <c:ext xmlns:c16="http://schemas.microsoft.com/office/drawing/2014/chart" uri="{C3380CC4-5D6E-409C-BE32-E72D297353CC}">
                <c16:uniqueId val="{0000001E-41D6-4295-869D-3A043665DD14}"/>
              </c:ext>
            </c:extLst>
          </c:dPt>
          <c:xVal>
            <c:numRef>
              <c:f>'KP testing_No MSW_2018 (2)'!$I$4:$I$10</c:f>
              <c:numCache>
                <c:formatCode>General</c:formatCode>
                <c:ptCount val="7"/>
                <c:pt idx="0">
                  <c:v>37.700000000000003</c:v>
                </c:pt>
                <c:pt idx="2" formatCode="0">
                  <c:v>54</c:v>
                </c:pt>
                <c:pt idx="6" formatCode="0">
                  <c:v>38.83</c:v>
                </c:pt>
              </c:numCache>
            </c:numRef>
          </c:xVal>
          <c:yVal>
            <c:numRef>
              <c:f>'KP testing_No MSW_2018 (2)'!$Y$4:$Y$10</c:f>
              <c:numCache>
                <c:formatCode>General</c:formatCode>
                <c:ptCount val="7"/>
                <c:pt idx="0">
                  <c:v>1.5</c:v>
                </c:pt>
                <c:pt idx="2">
                  <c:v>1</c:v>
                </c:pt>
                <c:pt idx="4">
                  <c:v>0.5</c:v>
                </c:pt>
                <c:pt idx="6">
                  <c:v>0</c:v>
                </c:pt>
              </c:numCache>
            </c:numRef>
          </c:yVal>
          <c:smooth val="0"/>
          <c:extLst>
            <c:ext xmlns:c16="http://schemas.microsoft.com/office/drawing/2014/chart" uri="{C3380CC4-5D6E-409C-BE32-E72D297353CC}">
              <c16:uniqueId val="{0000001F-41D6-4295-869D-3A043665DD14}"/>
            </c:ext>
          </c:extLst>
        </c:ser>
        <c:ser>
          <c:idx val="8"/>
          <c:order val="8"/>
          <c:tx>
            <c:strRef>
              <c:f>'KP testing_No MSW_2018 (2)'!$J$3</c:f>
              <c:strCache>
                <c:ptCount val="1"/>
                <c:pt idx="0">
                  <c:v>Lao</c:v>
                </c:pt>
              </c:strCache>
            </c:strRef>
          </c:tx>
          <c:spPr>
            <a:ln w="28575">
              <a:noFill/>
            </a:ln>
          </c:spPr>
          <c:marker>
            <c:symbol val="circle"/>
            <c:size val="14"/>
            <c:spPr>
              <a:solidFill>
                <a:srgbClr val="617FDD"/>
              </a:solidFill>
              <a:ln>
                <a:noFill/>
              </a:ln>
            </c:spPr>
          </c:marker>
          <c:dPt>
            <c:idx val="0"/>
            <c:marker>
              <c:spPr>
                <a:solidFill>
                  <a:srgbClr val="F26B73"/>
                </a:solidFill>
                <a:ln>
                  <a:noFill/>
                </a:ln>
              </c:spPr>
            </c:marker>
            <c:bubble3D val="0"/>
            <c:extLst>
              <c:ext xmlns:c16="http://schemas.microsoft.com/office/drawing/2014/chart" uri="{C3380CC4-5D6E-409C-BE32-E72D297353CC}">
                <c16:uniqueId val="{00000020-41D6-4295-869D-3A043665DD14}"/>
              </c:ext>
            </c:extLst>
          </c:dPt>
          <c:dPt>
            <c:idx val="2"/>
            <c:marker>
              <c:spPr>
                <a:solidFill>
                  <a:srgbClr val="C86CD2"/>
                </a:solidFill>
                <a:ln>
                  <a:noFill/>
                </a:ln>
              </c:spPr>
            </c:marker>
            <c:bubble3D val="0"/>
            <c:extLst>
              <c:ext xmlns:c16="http://schemas.microsoft.com/office/drawing/2014/chart" uri="{C3380CC4-5D6E-409C-BE32-E72D297353CC}">
                <c16:uniqueId val="{00000021-41D6-4295-869D-3A043665DD14}"/>
              </c:ext>
            </c:extLst>
          </c:dPt>
          <c:dPt>
            <c:idx val="4"/>
            <c:marker>
              <c:spPr>
                <a:solidFill>
                  <a:srgbClr val="CDC884"/>
                </a:solidFill>
                <a:ln>
                  <a:noFill/>
                </a:ln>
              </c:spPr>
            </c:marker>
            <c:bubble3D val="0"/>
            <c:extLst>
              <c:ext xmlns:c16="http://schemas.microsoft.com/office/drawing/2014/chart" uri="{C3380CC4-5D6E-409C-BE32-E72D297353CC}">
                <c16:uniqueId val="{00000022-41D6-4295-869D-3A043665DD14}"/>
              </c:ext>
            </c:extLst>
          </c:dPt>
          <c:xVal>
            <c:numRef>
              <c:f>'KP testing_No MSW_2018 (2)'!$J$4:$J$10</c:f>
              <c:numCache>
                <c:formatCode>General</c:formatCode>
                <c:ptCount val="7"/>
                <c:pt idx="0">
                  <c:v>38</c:v>
                </c:pt>
                <c:pt idx="2" formatCode="0">
                  <c:v>10.199999999999999</c:v>
                </c:pt>
              </c:numCache>
            </c:numRef>
          </c:xVal>
          <c:yVal>
            <c:numRef>
              <c:f>'KP testing_No MSW_2018 (2)'!$Y$4:$Y$10</c:f>
              <c:numCache>
                <c:formatCode>General</c:formatCode>
                <c:ptCount val="7"/>
                <c:pt idx="0">
                  <c:v>1.5</c:v>
                </c:pt>
                <c:pt idx="2">
                  <c:v>1</c:v>
                </c:pt>
                <c:pt idx="4">
                  <c:v>0.5</c:v>
                </c:pt>
                <c:pt idx="6">
                  <c:v>0</c:v>
                </c:pt>
              </c:numCache>
            </c:numRef>
          </c:yVal>
          <c:smooth val="0"/>
          <c:extLst>
            <c:ext xmlns:c16="http://schemas.microsoft.com/office/drawing/2014/chart" uri="{C3380CC4-5D6E-409C-BE32-E72D297353CC}">
              <c16:uniqueId val="{00000023-41D6-4295-869D-3A043665DD14}"/>
            </c:ext>
          </c:extLst>
        </c:ser>
        <c:ser>
          <c:idx val="9"/>
          <c:order val="9"/>
          <c:tx>
            <c:strRef>
              <c:f>'KP testing_No MSW_2018 (2)'!$K$3</c:f>
              <c:strCache>
                <c:ptCount val="1"/>
                <c:pt idx="0">
                  <c:v>Malaysia</c:v>
                </c:pt>
              </c:strCache>
            </c:strRef>
          </c:tx>
          <c:spPr>
            <a:ln w="28575">
              <a:noFill/>
            </a:ln>
          </c:spPr>
          <c:marker>
            <c:symbol val="circle"/>
            <c:size val="14"/>
            <c:spPr>
              <a:ln>
                <a:noFill/>
              </a:ln>
            </c:spPr>
          </c:marker>
          <c:dPt>
            <c:idx val="0"/>
            <c:marker>
              <c:spPr>
                <a:solidFill>
                  <a:srgbClr val="F26B73"/>
                </a:solidFill>
                <a:ln>
                  <a:noFill/>
                </a:ln>
              </c:spPr>
            </c:marker>
            <c:bubble3D val="0"/>
            <c:extLst>
              <c:ext xmlns:c16="http://schemas.microsoft.com/office/drawing/2014/chart" uri="{C3380CC4-5D6E-409C-BE32-E72D297353CC}">
                <c16:uniqueId val="{00000024-41D6-4295-869D-3A043665DD14}"/>
              </c:ext>
            </c:extLst>
          </c:dPt>
          <c:dPt>
            <c:idx val="2"/>
            <c:marker>
              <c:spPr>
                <a:solidFill>
                  <a:srgbClr val="C86CD2"/>
                </a:solidFill>
                <a:ln>
                  <a:noFill/>
                </a:ln>
              </c:spPr>
            </c:marker>
            <c:bubble3D val="0"/>
            <c:extLst>
              <c:ext xmlns:c16="http://schemas.microsoft.com/office/drawing/2014/chart" uri="{C3380CC4-5D6E-409C-BE32-E72D297353CC}">
                <c16:uniqueId val="{00000025-41D6-4295-869D-3A043665DD14}"/>
              </c:ext>
            </c:extLst>
          </c:dPt>
          <c:dPt>
            <c:idx val="4"/>
            <c:marker>
              <c:spPr>
                <a:solidFill>
                  <a:srgbClr val="FFCC66"/>
                </a:solidFill>
                <a:ln>
                  <a:noFill/>
                </a:ln>
              </c:spPr>
            </c:marker>
            <c:bubble3D val="0"/>
            <c:extLst>
              <c:ext xmlns:c16="http://schemas.microsoft.com/office/drawing/2014/chart" uri="{C3380CC4-5D6E-409C-BE32-E72D297353CC}">
                <c16:uniqueId val="{00000026-41D6-4295-869D-3A043665DD14}"/>
              </c:ext>
            </c:extLst>
          </c:dPt>
          <c:dPt>
            <c:idx val="6"/>
            <c:marker>
              <c:spPr>
                <a:solidFill>
                  <a:srgbClr val="00CCFF"/>
                </a:solidFill>
                <a:ln>
                  <a:noFill/>
                </a:ln>
              </c:spPr>
            </c:marker>
            <c:bubble3D val="0"/>
            <c:extLst>
              <c:ext xmlns:c16="http://schemas.microsoft.com/office/drawing/2014/chart" uri="{C3380CC4-5D6E-409C-BE32-E72D297353CC}">
                <c16:uniqueId val="{00000027-41D6-4295-869D-3A043665DD14}"/>
              </c:ext>
            </c:extLst>
          </c:dPt>
          <c:xVal>
            <c:numRef>
              <c:f>'KP testing_No MSW_2018 (2)'!$K$4:$K$10</c:f>
              <c:numCache>
                <c:formatCode>General</c:formatCode>
                <c:ptCount val="7"/>
                <c:pt idx="0">
                  <c:v>35.1</c:v>
                </c:pt>
                <c:pt idx="2" formatCode="0">
                  <c:v>43.3</c:v>
                </c:pt>
                <c:pt idx="4" formatCode="0">
                  <c:v>43</c:v>
                </c:pt>
                <c:pt idx="6" formatCode="0">
                  <c:v>38.9</c:v>
                </c:pt>
              </c:numCache>
            </c:numRef>
          </c:xVal>
          <c:yVal>
            <c:numRef>
              <c:f>'KP testing_No MSW_2018 (2)'!$Y$4:$Y$10</c:f>
              <c:numCache>
                <c:formatCode>General</c:formatCode>
                <c:ptCount val="7"/>
                <c:pt idx="0">
                  <c:v>1.5</c:v>
                </c:pt>
                <c:pt idx="2">
                  <c:v>1</c:v>
                </c:pt>
                <c:pt idx="4">
                  <c:v>0.5</c:v>
                </c:pt>
                <c:pt idx="6">
                  <c:v>0</c:v>
                </c:pt>
              </c:numCache>
            </c:numRef>
          </c:yVal>
          <c:smooth val="0"/>
          <c:extLst>
            <c:ext xmlns:c16="http://schemas.microsoft.com/office/drawing/2014/chart" uri="{C3380CC4-5D6E-409C-BE32-E72D297353CC}">
              <c16:uniqueId val="{00000028-41D6-4295-869D-3A043665DD14}"/>
            </c:ext>
          </c:extLst>
        </c:ser>
        <c:ser>
          <c:idx val="10"/>
          <c:order val="10"/>
          <c:tx>
            <c:strRef>
              <c:f>'KP testing_No MSW_2018 (2)'!$L$3</c:f>
              <c:strCache>
                <c:ptCount val="1"/>
                <c:pt idx="0">
                  <c:v>Mongolia</c:v>
                </c:pt>
              </c:strCache>
            </c:strRef>
          </c:tx>
          <c:spPr>
            <a:ln w="28575">
              <a:noFill/>
            </a:ln>
          </c:spPr>
          <c:marker>
            <c:symbol val="circle"/>
            <c:size val="14"/>
            <c:spPr>
              <a:solidFill>
                <a:srgbClr val="F26B73"/>
              </a:solidFill>
              <a:ln>
                <a:noFill/>
              </a:ln>
            </c:spPr>
          </c:marker>
          <c:dPt>
            <c:idx val="2"/>
            <c:marker>
              <c:spPr>
                <a:solidFill>
                  <a:srgbClr val="C86CD2"/>
                </a:solidFill>
                <a:ln>
                  <a:noFill/>
                </a:ln>
              </c:spPr>
            </c:marker>
            <c:bubble3D val="0"/>
            <c:extLst>
              <c:ext xmlns:c16="http://schemas.microsoft.com/office/drawing/2014/chart" uri="{C3380CC4-5D6E-409C-BE32-E72D297353CC}">
                <c16:uniqueId val="{00000029-41D6-4295-869D-3A043665DD14}"/>
              </c:ext>
            </c:extLst>
          </c:dPt>
          <c:xVal>
            <c:numRef>
              <c:f>'KP testing_No MSW_2018 (2)'!$L$4:$L$10</c:f>
              <c:numCache>
                <c:formatCode>General</c:formatCode>
                <c:ptCount val="7"/>
                <c:pt idx="0" formatCode="0">
                  <c:v>76.400000000000006</c:v>
                </c:pt>
                <c:pt idx="2" formatCode="0">
                  <c:v>87.7</c:v>
                </c:pt>
              </c:numCache>
            </c:numRef>
          </c:xVal>
          <c:yVal>
            <c:numRef>
              <c:f>'KP testing_No MSW_2018 (2)'!$Y$4:$Y$10</c:f>
              <c:numCache>
                <c:formatCode>General</c:formatCode>
                <c:ptCount val="7"/>
                <c:pt idx="0">
                  <c:v>1.5</c:v>
                </c:pt>
                <c:pt idx="2">
                  <c:v>1</c:v>
                </c:pt>
                <c:pt idx="4">
                  <c:v>0.5</c:v>
                </c:pt>
                <c:pt idx="6">
                  <c:v>0</c:v>
                </c:pt>
              </c:numCache>
            </c:numRef>
          </c:yVal>
          <c:smooth val="0"/>
          <c:extLst>
            <c:ext xmlns:c16="http://schemas.microsoft.com/office/drawing/2014/chart" uri="{C3380CC4-5D6E-409C-BE32-E72D297353CC}">
              <c16:uniqueId val="{0000002A-41D6-4295-869D-3A043665DD14}"/>
            </c:ext>
          </c:extLst>
        </c:ser>
        <c:ser>
          <c:idx val="11"/>
          <c:order val="11"/>
          <c:tx>
            <c:strRef>
              <c:f>'KP testing_No MSW_2018 (2)'!$M$3</c:f>
              <c:strCache>
                <c:ptCount val="1"/>
                <c:pt idx="0">
                  <c:v>Myanmar</c:v>
                </c:pt>
              </c:strCache>
            </c:strRef>
          </c:tx>
          <c:spPr>
            <a:ln w="28575">
              <a:noFill/>
            </a:ln>
          </c:spPr>
          <c:marker>
            <c:symbol val="circle"/>
            <c:size val="14"/>
            <c:spPr>
              <a:solidFill>
                <a:srgbClr val="C86CD2"/>
              </a:solidFill>
              <a:ln>
                <a:noFill/>
              </a:ln>
            </c:spPr>
          </c:marker>
          <c:dPt>
            <c:idx val="0"/>
            <c:marker>
              <c:spPr>
                <a:solidFill>
                  <a:srgbClr val="F26B73"/>
                </a:solidFill>
                <a:ln>
                  <a:noFill/>
                </a:ln>
              </c:spPr>
            </c:marker>
            <c:bubble3D val="0"/>
            <c:extLst>
              <c:ext xmlns:c16="http://schemas.microsoft.com/office/drawing/2014/chart" uri="{C3380CC4-5D6E-409C-BE32-E72D297353CC}">
                <c16:uniqueId val="{0000002B-41D6-4295-869D-3A043665DD14}"/>
              </c:ext>
            </c:extLst>
          </c:dPt>
          <c:dPt>
            <c:idx val="4"/>
            <c:marker>
              <c:spPr>
                <a:solidFill>
                  <a:srgbClr val="CDC884"/>
                </a:solidFill>
                <a:ln>
                  <a:noFill/>
                </a:ln>
              </c:spPr>
            </c:marker>
            <c:bubble3D val="0"/>
            <c:extLst>
              <c:ext xmlns:c16="http://schemas.microsoft.com/office/drawing/2014/chart" uri="{C3380CC4-5D6E-409C-BE32-E72D297353CC}">
                <c16:uniqueId val="{0000002C-41D6-4295-869D-3A043665DD14}"/>
              </c:ext>
            </c:extLst>
          </c:dPt>
          <c:dPt>
            <c:idx val="6"/>
            <c:marker>
              <c:spPr>
                <a:solidFill>
                  <a:srgbClr val="00CCFF"/>
                </a:solidFill>
                <a:ln>
                  <a:noFill/>
                </a:ln>
              </c:spPr>
            </c:marker>
            <c:bubble3D val="0"/>
            <c:extLst>
              <c:ext xmlns:c16="http://schemas.microsoft.com/office/drawing/2014/chart" uri="{C3380CC4-5D6E-409C-BE32-E72D297353CC}">
                <c16:uniqueId val="{0000002D-41D6-4295-869D-3A043665DD14}"/>
              </c:ext>
            </c:extLst>
          </c:dPt>
          <c:xVal>
            <c:numRef>
              <c:f>'KP testing_No MSW_2018 (2)'!$M$4:$M$10</c:f>
              <c:numCache>
                <c:formatCode>General</c:formatCode>
                <c:ptCount val="7"/>
                <c:pt idx="0">
                  <c:v>44.6</c:v>
                </c:pt>
                <c:pt idx="2" formatCode="0">
                  <c:v>52.4</c:v>
                </c:pt>
                <c:pt idx="6" formatCode="0">
                  <c:v>27.9</c:v>
                </c:pt>
              </c:numCache>
            </c:numRef>
          </c:xVal>
          <c:yVal>
            <c:numRef>
              <c:f>'KP testing_No MSW_2018 (2)'!$Y$4:$Y$10</c:f>
              <c:numCache>
                <c:formatCode>General</c:formatCode>
                <c:ptCount val="7"/>
                <c:pt idx="0">
                  <c:v>1.5</c:v>
                </c:pt>
                <c:pt idx="2">
                  <c:v>1</c:v>
                </c:pt>
                <c:pt idx="4">
                  <c:v>0.5</c:v>
                </c:pt>
                <c:pt idx="6">
                  <c:v>0</c:v>
                </c:pt>
              </c:numCache>
            </c:numRef>
          </c:yVal>
          <c:smooth val="0"/>
          <c:extLst>
            <c:ext xmlns:c16="http://schemas.microsoft.com/office/drawing/2014/chart" uri="{C3380CC4-5D6E-409C-BE32-E72D297353CC}">
              <c16:uniqueId val="{0000002E-41D6-4295-869D-3A043665DD14}"/>
            </c:ext>
          </c:extLst>
        </c:ser>
        <c:ser>
          <c:idx val="12"/>
          <c:order val="12"/>
          <c:tx>
            <c:strRef>
              <c:f>'KP testing_No MSW_2018 (2)'!$N$3</c:f>
              <c:strCache>
                <c:ptCount val="1"/>
                <c:pt idx="0">
                  <c:v>Nepal</c:v>
                </c:pt>
              </c:strCache>
            </c:strRef>
          </c:tx>
          <c:spPr>
            <a:ln w="28575">
              <a:noFill/>
            </a:ln>
          </c:spPr>
          <c:marker>
            <c:symbol val="circle"/>
            <c:size val="14"/>
            <c:spPr>
              <a:solidFill>
                <a:srgbClr val="33CCFF"/>
              </a:solidFill>
              <a:ln>
                <a:noFill/>
              </a:ln>
            </c:spPr>
          </c:marker>
          <c:dPt>
            <c:idx val="0"/>
            <c:marker>
              <c:spPr>
                <a:solidFill>
                  <a:srgbClr val="F26B73"/>
                </a:solidFill>
                <a:ln>
                  <a:noFill/>
                </a:ln>
              </c:spPr>
            </c:marker>
            <c:bubble3D val="0"/>
            <c:extLst>
              <c:ext xmlns:c16="http://schemas.microsoft.com/office/drawing/2014/chart" uri="{C3380CC4-5D6E-409C-BE32-E72D297353CC}">
                <c16:uniqueId val="{0000002F-41D6-4295-869D-3A043665DD14}"/>
              </c:ext>
            </c:extLst>
          </c:dPt>
          <c:dPt>
            <c:idx val="2"/>
            <c:marker>
              <c:spPr>
                <a:solidFill>
                  <a:srgbClr val="C86CD2"/>
                </a:solidFill>
                <a:ln>
                  <a:noFill/>
                </a:ln>
              </c:spPr>
            </c:marker>
            <c:bubble3D val="0"/>
            <c:extLst>
              <c:ext xmlns:c16="http://schemas.microsoft.com/office/drawing/2014/chart" uri="{C3380CC4-5D6E-409C-BE32-E72D297353CC}">
                <c16:uniqueId val="{00000030-41D6-4295-869D-3A043665DD14}"/>
              </c:ext>
            </c:extLst>
          </c:dPt>
          <c:dPt>
            <c:idx val="4"/>
            <c:marker>
              <c:spPr>
                <a:solidFill>
                  <a:srgbClr val="FFCC66"/>
                </a:solidFill>
                <a:ln>
                  <a:noFill/>
                </a:ln>
              </c:spPr>
            </c:marker>
            <c:bubble3D val="0"/>
            <c:extLst>
              <c:ext xmlns:c16="http://schemas.microsoft.com/office/drawing/2014/chart" uri="{C3380CC4-5D6E-409C-BE32-E72D297353CC}">
                <c16:uniqueId val="{00000031-41D6-4295-869D-3A043665DD14}"/>
              </c:ext>
            </c:extLst>
          </c:dPt>
          <c:dPt>
            <c:idx val="6"/>
            <c:marker>
              <c:spPr>
                <a:solidFill>
                  <a:srgbClr val="00CCFF"/>
                </a:solidFill>
                <a:ln>
                  <a:noFill/>
                </a:ln>
              </c:spPr>
            </c:marker>
            <c:bubble3D val="0"/>
            <c:extLst>
              <c:ext xmlns:c16="http://schemas.microsoft.com/office/drawing/2014/chart" uri="{C3380CC4-5D6E-409C-BE32-E72D297353CC}">
                <c16:uniqueId val="{00000032-41D6-4295-869D-3A043665DD14}"/>
              </c:ext>
            </c:extLst>
          </c:dPt>
          <c:xVal>
            <c:numRef>
              <c:f>'KP testing_No MSW_2018 (2)'!$N$4:$N$10</c:f>
              <c:numCache>
                <c:formatCode>General</c:formatCode>
                <c:ptCount val="7"/>
                <c:pt idx="0" formatCode="0">
                  <c:v>83.1</c:v>
                </c:pt>
                <c:pt idx="2" formatCode="0">
                  <c:v>73.2</c:v>
                </c:pt>
                <c:pt idx="4" formatCode="0">
                  <c:v>89.4</c:v>
                </c:pt>
                <c:pt idx="6" formatCode="0">
                  <c:v>48.7</c:v>
                </c:pt>
              </c:numCache>
            </c:numRef>
          </c:xVal>
          <c:yVal>
            <c:numRef>
              <c:f>'KP testing_No MSW_2018 (2)'!$Y$4:$Y$10</c:f>
              <c:numCache>
                <c:formatCode>General</c:formatCode>
                <c:ptCount val="7"/>
                <c:pt idx="0">
                  <c:v>1.5</c:v>
                </c:pt>
                <c:pt idx="2">
                  <c:v>1</c:v>
                </c:pt>
                <c:pt idx="4">
                  <c:v>0.5</c:v>
                </c:pt>
                <c:pt idx="6">
                  <c:v>0</c:v>
                </c:pt>
              </c:numCache>
            </c:numRef>
          </c:yVal>
          <c:smooth val="0"/>
          <c:extLst>
            <c:ext xmlns:c16="http://schemas.microsoft.com/office/drawing/2014/chart" uri="{C3380CC4-5D6E-409C-BE32-E72D297353CC}">
              <c16:uniqueId val="{00000033-41D6-4295-869D-3A043665DD14}"/>
            </c:ext>
          </c:extLst>
        </c:ser>
        <c:ser>
          <c:idx val="13"/>
          <c:order val="13"/>
          <c:tx>
            <c:strRef>
              <c:f>'KP testing_No MSW_2018 (2)'!$O$3</c:f>
              <c:strCache>
                <c:ptCount val="1"/>
                <c:pt idx="0">
                  <c:v>Pakistan</c:v>
                </c:pt>
              </c:strCache>
            </c:strRef>
          </c:tx>
          <c:spPr>
            <a:ln w="28575">
              <a:noFill/>
            </a:ln>
          </c:spPr>
          <c:marker>
            <c:symbol val="circle"/>
            <c:size val="14"/>
            <c:spPr>
              <a:solidFill>
                <a:srgbClr val="F26B73"/>
              </a:solidFill>
              <a:ln>
                <a:noFill/>
              </a:ln>
            </c:spPr>
          </c:marker>
          <c:dPt>
            <c:idx val="2"/>
            <c:marker>
              <c:spPr>
                <a:solidFill>
                  <a:srgbClr val="C86CD2"/>
                </a:solidFill>
                <a:ln>
                  <a:noFill/>
                </a:ln>
              </c:spPr>
            </c:marker>
            <c:bubble3D val="0"/>
            <c:extLst>
              <c:ext xmlns:c16="http://schemas.microsoft.com/office/drawing/2014/chart" uri="{C3380CC4-5D6E-409C-BE32-E72D297353CC}">
                <c16:uniqueId val="{00000034-41D6-4295-869D-3A043665DD14}"/>
              </c:ext>
            </c:extLst>
          </c:dPt>
          <c:dPt>
            <c:idx val="4"/>
            <c:marker>
              <c:spPr>
                <a:solidFill>
                  <a:srgbClr val="FFCC66"/>
                </a:solidFill>
                <a:ln>
                  <a:noFill/>
                </a:ln>
              </c:spPr>
            </c:marker>
            <c:bubble3D val="0"/>
            <c:extLst>
              <c:ext xmlns:c16="http://schemas.microsoft.com/office/drawing/2014/chart" uri="{C3380CC4-5D6E-409C-BE32-E72D297353CC}">
                <c16:uniqueId val="{00000035-41D6-4295-869D-3A043665DD14}"/>
              </c:ext>
            </c:extLst>
          </c:dPt>
          <c:dPt>
            <c:idx val="6"/>
            <c:marker>
              <c:spPr>
                <a:solidFill>
                  <a:srgbClr val="00CCFF"/>
                </a:solidFill>
                <a:ln>
                  <a:noFill/>
                </a:ln>
              </c:spPr>
            </c:marker>
            <c:bubble3D val="0"/>
            <c:extLst>
              <c:ext xmlns:c16="http://schemas.microsoft.com/office/drawing/2014/chart" uri="{C3380CC4-5D6E-409C-BE32-E72D297353CC}">
                <c16:uniqueId val="{00000036-41D6-4295-869D-3A043665DD14}"/>
              </c:ext>
            </c:extLst>
          </c:dPt>
          <c:xVal>
            <c:numRef>
              <c:f>'KP testing_No MSW_2018 (2)'!$O$4:$O$10</c:f>
              <c:numCache>
                <c:formatCode>General</c:formatCode>
                <c:ptCount val="7"/>
                <c:pt idx="0">
                  <c:v>27.2</c:v>
                </c:pt>
                <c:pt idx="2" formatCode="0">
                  <c:v>22.3</c:v>
                </c:pt>
                <c:pt idx="4" formatCode="0">
                  <c:v>29</c:v>
                </c:pt>
                <c:pt idx="6" formatCode="0">
                  <c:v>39.299999999999997</c:v>
                </c:pt>
              </c:numCache>
            </c:numRef>
          </c:xVal>
          <c:yVal>
            <c:numRef>
              <c:f>'KP testing_No MSW_2018 (2)'!$Y$4:$Y$10</c:f>
              <c:numCache>
                <c:formatCode>General</c:formatCode>
                <c:ptCount val="7"/>
                <c:pt idx="0">
                  <c:v>1.5</c:v>
                </c:pt>
                <c:pt idx="2">
                  <c:v>1</c:v>
                </c:pt>
                <c:pt idx="4">
                  <c:v>0.5</c:v>
                </c:pt>
                <c:pt idx="6">
                  <c:v>0</c:v>
                </c:pt>
              </c:numCache>
            </c:numRef>
          </c:yVal>
          <c:smooth val="0"/>
          <c:extLst>
            <c:ext xmlns:c16="http://schemas.microsoft.com/office/drawing/2014/chart" uri="{C3380CC4-5D6E-409C-BE32-E72D297353CC}">
              <c16:uniqueId val="{00000037-41D6-4295-869D-3A043665DD14}"/>
            </c:ext>
          </c:extLst>
        </c:ser>
        <c:ser>
          <c:idx val="14"/>
          <c:order val="14"/>
          <c:tx>
            <c:strRef>
              <c:f>'KP testing_No MSW_2018 (2)'!$P$3</c:f>
              <c:strCache>
                <c:ptCount val="1"/>
                <c:pt idx="0">
                  <c:v>PNG</c:v>
                </c:pt>
              </c:strCache>
            </c:strRef>
          </c:tx>
          <c:spPr>
            <a:ln w="28575">
              <a:noFill/>
            </a:ln>
          </c:spPr>
          <c:marker>
            <c:symbol val="circle"/>
            <c:size val="14"/>
            <c:spPr>
              <a:solidFill>
                <a:srgbClr val="F26B73"/>
              </a:solidFill>
              <a:ln>
                <a:noFill/>
              </a:ln>
            </c:spPr>
          </c:marker>
          <c:dPt>
            <c:idx val="2"/>
            <c:marker>
              <c:spPr>
                <a:solidFill>
                  <a:srgbClr val="C86CD2"/>
                </a:solidFill>
                <a:ln>
                  <a:noFill/>
                </a:ln>
              </c:spPr>
            </c:marker>
            <c:bubble3D val="0"/>
            <c:extLst>
              <c:ext xmlns:c16="http://schemas.microsoft.com/office/drawing/2014/chart" uri="{C3380CC4-5D6E-409C-BE32-E72D297353CC}">
                <c16:uniqueId val="{00000038-41D6-4295-869D-3A043665DD14}"/>
              </c:ext>
            </c:extLst>
          </c:dPt>
          <c:dPt>
            <c:idx val="4"/>
            <c:marker>
              <c:spPr>
                <a:solidFill>
                  <a:srgbClr val="CDC884"/>
                </a:solidFill>
                <a:ln>
                  <a:noFill/>
                </a:ln>
              </c:spPr>
            </c:marker>
            <c:bubble3D val="0"/>
            <c:extLst>
              <c:ext xmlns:c16="http://schemas.microsoft.com/office/drawing/2014/chart" uri="{C3380CC4-5D6E-409C-BE32-E72D297353CC}">
                <c16:uniqueId val="{00000039-41D6-4295-869D-3A043665DD14}"/>
              </c:ext>
            </c:extLst>
          </c:dPt>
          <c:xVal>
            <c:numRef>
              <c:f>'KP testing_No MSW_2018 (2)'!$P$4:$P$10</c:f>
              <c:numCache>
                <c:formatCode>General</c:formatCode>
                <c:ptCount val="7"/>
                <c:pt idx="0">
                  <c:v>56.9</c:v>
                </c:pt>
                <c:pt idx="2" formatCode="0">
                  <c:v>59</c:v>
                </c:pt>
              </c:numCache>
            </c:numRef>
          </c:xVal>
          <c:yVal>
            <c:numRef>
              <c:f>'KP testing_No MSW_2018 (2)'!$Y$4:$Y$10</c:f>
              <c:numCache>
                <c:formatCode>General</c:formatCode>
                <c:ptCount val="7"/>
                <c:pt idx="0">
                  <c:v>1.5</c:v>
                </c:pt>
                <c:pt idx="2">
                  <c:v>1</c:v>
                </c:pt>
                <c:pt idx="4">
                  <c:v>0.5</c:v>
                </c:pt>
                <c:pt idx="6">
                  <c:v>0</c:v>
                </c:pt>
              </c:numCache>
            </c:numRef>
          </c:yVal>
          <c:smooth val="0"/>
          <c:extLst>
            <c:ext xmlns:c16="http://schemas.microsoft.com/office/drawing/2014/chart" uri="{C3380CC4-5D6E-409C-BE32-E72D297353CC}">
              <c16:uniqueId val="{0000003A-41D6-4295-869D-3A043665DD14}"/>
            </c:ext>
          </c:extLst>
        </c:ser>
        <c:ser>
          <c:idx val="15"/>
          <c:order val="15"/>
          <c:tx>
            <c:strRef>
              <c:f>'KP testing_No MSW_2018 (2)'!$Q$3</c:f>
              <c:strCache>
                <c:ptCount val="1"/>
                <c:pt idx="0">
                  <c:v>Philippines</c:v>
                </c:pt>
              </c:strCache>
            </c:strRef>
          </c:tx>
          <c:spPr>
            <a:ln w="28575">
              <a:noFill/>
            </a:ln>
          </c:spPr>
          <c:marker>
            <c:symbol val="circle"/>
            <c:size val="14"/>
            <c:spPr>
              <a:solidFill>
                <a:srgbClr val="33CCFF"/>
              </a:solidFill>
              <a:ln>
                <a:noFill/>
              </a:ln>
            </c:spPr>
          </c:marker>
          <c:dPt>
            <c:idx val="0"/>
            <c:marker>
              <c:spPr>
                <a:solidFill>
                  <a:srgbClr val="F26B73"/>
                </a:solidFill>
                <a:ln>
                  <a:noFill/>
                </a:ln>
              </c:spPr>
            </c:marker>
            <c:bubble3D val="0"/>
            <c:extLst>
              <c:ext xmlns:c16="http://schemas.microsoft.com/office/drawing/2014/chart" uri="{C3380CC4-5D6E-409C-BE32-E72D297353CC}">
                <c16:uniqueId val="{0000003B-41D6-4295-869D-3A043665DD14}"/>
              </c:ext>
            </c:extLst>
          </c:dPt>
          <c:dPt>
            <c:idx val="2"/>
            <c:marker>
              <c:spPr>
                <a:solidFill>
                  <a:srgbClr val="C86CD2"/>
                </a:solidFill>
                <a:ln>
                  <a:noFill/>
                </a:ln>
              </c:spPr>
            </c:marker>
            <c:bubble3D val="0"/>
            <c:extLst>
              <c:ext xmlns:c16="http://schemas.microsoft.com/office/drawing/2014/chart" uri="{C3380CC4-5D6E-409C-BE32-E72D297353CC}">
                <c16:uniqueId val="{0000003C-41D6-4295-869D-3A043665DD14}"/>
              </c:ext>
            </c:extLst>
          </c:dPt>
          <c:dPt>
            <c:idx val="4"/>
            <c:marker>
              <c:spPr>
                <a:solidFill>
                  <a:srgbClr val="FFCC66"/>
                </a:solidFill>
                <a:ln>
                  <a:noFill/>
                </a:ln>
              </c:spPr>
            </c:marker>
            <c:bubble3D val="0"/>
            <c:extLst>
              <c:ext xmlns:c16="http://schemas.microsoft.com/office/drawing/2014/chart" uri="{C3380CC4-5D6E-409C-BE32-E72D297353CC}">
                <c16:uniqueId val="{0000003D-41D6-4295-869D-3A043665DD14}"/>
              </c:ext>
            </c:extLst>
          </c:dPt>
          <c:dPt>
            <c:idx val="6"/>
            <c:marker>
              <c:spPr>
                <a:solidFill>
                  <a:srgbClr val="00CCFF"/>
                </a:solidFill>
                <a:ln>
                  <a:noFill/>
                </a:ln>
              </c:spPr>
            </c:marker>
            <c:bubble3D val="0"/>
            <c:extLst>
              <c:ext xmlns:c16="http://schemas.microsoft.com/office/drawing/2014/chart" uri="{C3380CC4-5D6E-409C-BE32-E72D297353CC}">
                <c16:uniqueId val="{0000003E-41D6-4295-869D-3A043665DD14}"/>
              </c:ext>
            </c:extLst>
          </c:dPt>
          <c:xVal>
            <c:numRef>
              <c:f>'KP testing_No MSW_2018 (2)'!$Q$4:$Q$10</c:f>
              <c:numCache>
                <c:formatCode>General</c:formatCode>
                <c:ptCount val="7"/>
                <c:pt idx="0">
                  <c:v>24</c:v>
                </c:pt>
                <c:pt idx="2" formatCode="0">
                  <c:v>16.079999999999998</c:v>
                </c:pt>
                <c:pt idx="4" formatCode="0">
                  <c:v>14.68</c:v>
                </c:pt>
                <c:pt idx="6" formatCode="0">
                  <c:v>26.86</c:v>
                </c:pt>
              </c:numCache>
            </c:numRef>
          </c:xVal>
          <c:yVal>
            <c:numRef>
              <c:f>'KP testing_No MSW_2018 (2)'!$Y$4:$Y$10</c:f>
              <c:numCache>
                <c:formatCode>General</c:formatCode>
                <c:ptCount val="7"/>
                <c:pt idx="0">
                  <c:v>1.5</c:v>
                </c:pt>
                <c:pt idx="2">
                  <c:v>1</c:v>
                </c:pt>
                <c:pt idx="4">
                  <c:v>0.5</c:v>
                </c:pt>
                <c:pt idx="6">
                  <c:v>0</c:v>
                </c:pt>
              </c:numCache>
            </c:numRef>
          </c:yVal>
          <c:smooth val="0"/>
          <c:extLst>
            <c:ext xmlns:c16="http://schemas.microsoft.com/office/drawing/2014/chart" uri="{C3380CC4-5D6E-409C-BE32-E72D297353CC}">
              <c16:uniqueId val="{0000003F-41D6-4295-869D-3A043665DD14}"/>
            </c:ext>
          </c:extLst>
        </c:ser>
        <c:ser>
          <c:idx val="16"/>
          <c:order val="16"/>
          <c:tx>
            <c:strRef>
              <c:f>'KP testing_No MSW_2018 (2)'!$R$3</c:f>
              <c:strCache>
                <c:ptCount val="1"/>
                <c:pt idx="0">
                  <c:v>Sri Lanka</c:v>
                </c:pt>
              </c:strCache>
            </c:strRef>
          </c:tx>
          <c:spPr>
            <a:ln w="28575">
              <a:noFill/>
            </a:ln>
          </c:spPr>
          <c:marker>
            <c:symbol val="circle"/>
            <c:size val="14"/>
            <c:spPr>
              <a:solidFill>
                <a:srgbClr val="F26B73"/>
              </a:solidFill>
              <a:ln>
                <a:noFill/>
              </a:ln>
            </c:spPr>
          </c:marker>
          <c:dPt>
            <c:idx val="2"/>
            <c:marker>
              <c:spPr>
                <a:solidFill>
                  <a:srgbClr val="C86CD2"/>
                </a:solidFill>
                <a:ln>
                  <a:noFill/>
                </a:ln>
              </c:spPr>
            </c:marker>
            <c:bubble3D val="0"/>
            <c:extLst>
              <c:ext xmlns:c16="http://schemas.microsoft.com/office/drawing/2014/chart" uri="{C3380CC4-5D6E-409C-BE32-E72D297353CC}">
                <c16:uniqueId val="{00000040-41D6-4295-869D-3A043665DD14}"/>
              </c:ext>
            </c:extLst>
          </c:dPt>
          <c:dPt>
            <c:idx val="4"/>
            <c:marker>
              <c:spPr>
                <a:solidFill>
                  <a:srgbClr val="CDC884"/>
                </a:solidFill>
                <a:ln>
                  <a:noFill/>
                </a:ln>
              </c:spPr>
            </c:marker>
            <c:bubble3D val="0"/>
            <c:extLst>
              <c:ext xmlns:c16="http://schemas.microsoft.com/office/drawing/2014/chart" uri="{C3380CC4-5D6E-409C-BE32-E72D297353CC}">
                <c16:uniqueId val="{00000041-41D6-4295-869D-3A043665DD14}"/>
              </c:ext>
            </c:extLst>
          </c:dPt>
          <c:dPt>
            <c:idx val="6"/>
            <c:marker>
              <c:spPr>
                <a:solidFill>
                  <a:srgbClr val="00CCFF"/>
                </a:solidFill>
                <a:ln>
                  <a:noFill/>
                </a:ln>
              </c:spPr>
            </c:marker>
            <c:bubble3D val="0"/>
            <c:extLst>
              <c:ext xmlns:c16="http://schemas.microsoft.com/office/drawing/2014/chart" uri="{C3380CC4-5D6E-409C-BE32-E72D297353CC}">
                <c16:uniqueId val="{00000042-41D6-4295-869D-3A043665DD14}"/>
              </c:ext>
            </c:extLst>
          </c:dPt>
          <c:xVal>
            <c:numRef>
              <c:f>'KP testing_No MSW_2018 (2)'!$R$4:$R$10</c:f>
              <c:numCache>
                <c:formatCode>General</c:formatCode>
                <c:ptCount val="7"/>
                <c:pt idx="0">
                  <c:v>33.9</c:v>
                </c:pt>
                <c:pt idx="2" formatCode="0">
                  <c:v>14</c:v>
                </c:pt>
                <c:pt idx="6" formatCode="0">
                  <c:v>8</c:v>
                </c:pt>
              </c:numCache>
            </c:numRef>
          </c:xVal>
          <c:yVal>
            <c:numRef>
              <c:f>'KP testing_No MSW_2018 (2)'!$Y$4:$Y$10</c:f>
              <c:numCache>
                <c:formatCode>General</c:formatCode>
                <c:ptCount val="7"/>
                <c:pt idx="0">
                  <c:v>1.5</c:v>
                </c:pt>
                <c:pt idx="2">
                  <c:v>1</c:v>
                </c:pt>
                <c:pt idx="4">
                  <c:v>0.5</c:v>
                </c:pt>
                <c:pt idx="6">
                  <c:v>0</c:v>
                </c:pt>
              </c:numCache>
            </c:numRef>
          </c:yVal>
          <c:smooth val="0"/>
          <c:extLst>
            <c:ext xmlns:c16="http://schemas.microsoft.com/office/drawing/2014/chart" uri="{C3380CC4-5D6E-409C-BE32-E72D297353CC}">
              <c16:uniqueId val="{00000043-41D6-4295-869D-3A043665DD14}"/>
            </c:ext>
          </c:extLst>
        </c:ser>
        <c:ser>
          <c:idx val="17"/>
          <c:order val="17"/>
          <c:tx>
            <c:strRef>
              <c:f>'KP testing_No MSW_2018 (2)'!$S$3</c:f>
              <c:strCache>
                <c:ptCount val="1"/>
                <c:pt idx="0">
                  <c:v>Thailand</c:v>
                </c:pt>
              </c:strCache>
            </c:strRef>
          </c:tx>
          <c:spPr>
            <a:ln w="28575">
              <a:noFill/>
            </a:ln>
          </c:spPr>
          <c:marker>
            <c:symbol val="circle"/>
            <c:size val="14"/>
            <c:spPr>
              <a:solidFill>
                <a:srgbClr val="FF3399"/>
              </a:solidFill>
              <a:ln>
                <a:noFill/>
              </a:ln>
            </c:spPr>
          </c:marker>
          <c:dPt>
            <c:idx val="0"/>
            <c:marker>
              <c:spPr>
                <a:solidFill>
                  <a:srgbClr val="F26B73"/>
                </a:solidFill>
                <a:ln>
                  <a:noFill/>
                </a:ln>
              </c:spPr>
            </c:marker>
            <c:bubble3D val="0"/>
            <c:extLst>
              <c:ext xmlns:c16="http://schemas.microsoft.com/office/drawing/2014/chart" uri="{C3380CC4-5D6E-409C-BE32-E72D297353CC}">
                <c16:uniqueId val="{00000044-41D6-4295-869D-3A043665DD14}"/>
              </c:ext>
            </c:extLst>
          </c:dPt>
          <c:dPt>
            <c:idx val="2"/>
            <c:marker>
              <c:spPr>
                <a:solidFill>
                  <a:srgbClr val="C86CD2"/>
                </a:solidFill>
                <a:ln>
                  <a:noFill/>
                </a:ln>
              </c:spPr>
            </c:marker>
            <c:bubble3D val="0"/>
            <c:extLst>
              <c:ext xmlns:c16="http://schemas.microsoft.com/office/drawing/2014/chart" uri="{C3380CC4-5D6E-409C-BE32-E72D297353CC}">
                <c16:uniqueId val="{00000045-41D6-4295-869D-3A043665DD14}"/>
              </c:ext>
            </c:extLst>
          </c:dPt>
          <c:dPt>
            <c:idx val="4"/>
            <c:marker>
              <c:spPr>
                <a:solidFill>
                  <a:srgbClr val="FFCC66"/>
                </a:solidFill>
                <a:ln>
                  <a:noFill/>
                </a:ln>
              </c:spPr>
            </c:marker>
            <c:bubble3D val="0"/>
            <c:extLst>
              <c:ext xmlns:c16="http://schemas.microsoft.com/office/drawing/2014/chart" uri="{C3380CC4-5D6E-409C-BE32-E72D297353CC}">
                <c16:uniqueId val="{00000046-41D6-4295-869D-3A043665DD14}"/>
              </c:ext>
            </c:extLst>
          </c:dPt>
          <c:dPt>
            <c:idx val="6"/>
            <c:marker>
              <c:spPr>
                <a:solidFill>
                  <a:srgbClr val="00B0F0"/>
                </a:solidFill>
                <a:ln>
                  <a:noFill/>
                </a:ln>
              </c:spPr>
            </c:marker>
            <c:bubble3D val="0"/>
            <c:extLst>
              <c:ext xmlns:c16="http://schemas.microsoft.com/office/drawing/2014/chart" uri="{C3380CC4-5D6E-409C-BE32-E72D297353CC}">
                <c16:uniqueId val="{00000047-41D6-4295-869D-3A043665DD14}"/>
              </c:ext>
            </c:extLst>
          </c:dPt>
          <c:xVal>
            <c:numRef>
              <c:f>'KP testing_No MSW_2018 (2)'!$S$4:$S$10</c:f>
              <c:numCache>
                <c:formatCode>General</c:formatCode>
                <c:ptCount val="7"/>
                <c:pt idx="0">
                  <c:v>58.3</c:v>
                </c:pt>
                <c:pt idx="2" formatCode="0">
                  <c:v>28.7</c:v>
                </c:pt>
                <c:pt idx="4" formatCode="0">
                  <c:v>72.31</c:v>
                </c:pt>
                <c:pt idx="6" formatCode="0">
                  <c:v>61.3</c:v>
                </c:pt>
              </c:numCache>
            </c:numRef>
          </c:xVal>
          <c:yVal>
            <c:numRef>
              <c:f>'KP testing_No MSW_2018 (2)'!$Y$4:$Y$10</c:f>
              <c:numCache>
                <c:formatCode>General</c:formatCode>
                <c:ptCount val="7"/>
                <c:pt idx="0">
                  <c:v>1.5</c:v>
                </c:pt>
                <c:pt idx="2">
                  <c:v>1</c:v>
                </c:pt>
                <c:pt idx="4">
                  <c:v>0.5</c:v>
                </c:pt>
                <c:pt idx="6">
                  <c:v>0</c:v>
                </c:pt>
              </c:numCache>
            </c:numRef>
          </c:yVal>
          <c:smooth val="0"/>
          <c:extLst>
            <c:ext xmlns:c16="http://schemas.microsoft.com/office/drawing/2014/chart" uri="{C3380CC4-5D6E-409C-BE32-E72D297353CC}">
              <c16:uniqueId val="{00000048-41D6-4295-869D-3A043665DD14}"/>
            </c:ext>
          </c:extLst>
        </c:ser>
        <c:ser>
          <c:idx val="19"/>
          <c:order val="18"/>
          <c:tx>
            <c:strRef>
              <c:f>'KP testing_No MSW_2018 (2)'!$T$3</c:f>
              <c:strCache>
                <c:ptCount val="1"/>
                <c:pt idx="0">
                  <c:v>Viet Nam</c:v>
                </c:pt>
              </c:strCache>
            </c:strRef>
          </c:tx>
          <c:spPr>
            <a:ln w="28575">
              <a:noFill/>
            </a:ln>
          </c:spPr>
          <c:marker>
            <c:symbol val="circle"/>
            <c:size val="14"/>
            <c:spPr>
              <a:solidFill>
                <a:srgbClr val="CDC884"/>
              </a:solidFill>
              <a:ln>
                <a:noFill/>
              </a:ln>
            </c:spPr>
          </c:marker>
          <c:dPt>
            <c:idx val="0"/>
            <c:marker>
              <c:spPr>
                <a:solidFill>
                  <a:srgbClr val="F26B73"/>
                </a:solidFill>
                <a:ln>
                  <a:noFill/>
                </a:ln>
              </c:spPr>
            </c:marker>
            <c:bubble3D val="0"/>
            <c:extLst>
              <c:ext xmlns:c16="http://schemas.microsoft.com/office/drawing/2014/chart" uri="{C3380CC4-5D6E-409C-BE32-E72D297353CC}">
                <c16:uniqueId val="{00000049-41D6-4295-869D-3A043665DD14}"/>
              </c:ext>
            </c:extLst>
          </c:dPt>
          <c:dPt>
            <c:idx val="2"/>
            <c:marker>
              <c:spPr>
                <a:solidFill>
                  <a:srgbClr val="C86CD2"/>
                </a:solidFill>
                <a:ln>
                  <a:noFill/>
                </a:ln>
              </c:spPr>
            </c:marker>
            <c:bubble3D val="0"/>
            <c:extLst>
              <c:ext xmlns:c16="http://schemas.microsoft.com/office/drawing/2014/chart" uri="{C3380CC4-5D6E-409C-BE32-E72D297353CC}">
                <c16:uniqueId val="{0000004A-41D6-4295-869D-3A043665DD14}"/>
              </c:ext>
            </c:extLst>
          </c:dPt>
          <c:dPt>
            <c:idx val="6"/>
            <c:marker>
              <c:spPr>
                <a:solidFill>
                  <a:srgbClr val="00CCFF"/>
                </a:solidFill>
                <a:ln>
                  <a:noFill/>
                </a:ln>
              </c:spPr>
            </c:marker>
            <c:bubble3D val="0"/>
            <c:extLst>
              <c:ext xmlns:c16="http://schemas.microsoft.com/office/drawing/2014/chart" uri="{C3380CC4-5D6E-409C-BE32-E72D297353CC}">
                <c16:uniqueId val="{0000004B-41D6-4295-869D-3A043665DD14}"/>
              </c:ext>
            </c:extLst>
          </c:dPt>
          <c:xVal>
            <c:numRef>
              <c:f>'KP testing_No MSW_2018 (2)'!$T$4:$T$10</c:f>
              <c:numCache>
                <c:formatCode>General</c:formatCode>
                <c:ptCount val="7"/>
                <c:pt idx="0" formatCode="0">
                  <c:v>39.6</c:v>
                </c:pt>
                <c:pt idx="2" formatCode="0">
                  <c:v>65.400000000000006</c:v>
                </c:pt>
                <c:pt idx="6" formatCode="0">
                  <c:v>61.5</c:v>
                </c:pt>
              </c:numCache>
            </c:numRef>
          </c:xVal>
          <c:yVal>
            <c:numRef>
              <c:f>'KP testing_No MSW_2018 (2)'!$Y$4:$Y$10</c:f>
              <c:numCache>
                <c:formatCode>General</c:formatCode>
                <c:ptCount val="7"/>
                <c:pt idx="0">
                  <c:v>1.5</c:v>
                </c:pt>
                <c:pt idx="2">
                  <c:v>1</c:v>
                </c:pt>
                <c:pt idx="4">
                  <c:v>0.5</c:v>
                </c:pt>
                <c:pt idx="6">
                  <c:v>0</c:v>
                </c:pt>
              </c:numCache>
            </c:numRef>
          </c:yVal>
          <c:smooth val="0"/>
          <c:extLst>
            <c:ext xmlns:c16="http://schemas.microsoft.com/office/drawing/2014/chart" uri="{C3380CC4-5D6E-409C-BE32-E72D297353CC}">
              <c16:uniqueId val="{0000004C-41D6-4295-869D-3A043665DD14}"/>
            </c:ext>
          </c:extLst>
        </c:ser>
        <c:ser>
          <c:idx val="21"/>
          <c:order val="19"/>
          <c:tx>
            <c:strRef>
              <c:f>'KP testing_No MSW_2018 (2)'!$U$3</c:f>
              <c:strCache>
                <c:ptCount val="1"/>
                <c:pt idx="0">
                  <c:v>Regional median</c:v>
                </c:pt>
              </c:strCache>
            </c:strRef>
          </c:tx>
          <c:spPr>
            <a:ln w="28575">
              <a:noFill/>
            </a:ln>
          </c:spPr>
          <c:marker>
            <c:symbol val="circle"/>
            <c:size val="35"/>
            <c:spPr>
              <a:solidFill>
                <a:srgbClr val="33CCCC">
                  <a:alpha val="50000"/>
                </a:srgbClr>
              </a:solidFill>
              <a:ln w="6350" cmpd="sng">
                <a:solidFill>
                  <a:srgbClr val="2FBEBB"/>
                </a:solidFill>
                <a:prstDash val="solid"/>
              </a:ln>
            </c:spPr>
          </c:marker>
          <c:dLbls>
            <c:dLbl>
              <c:idx val="0"/>
              <c:layout>
                <c:manualLayout>
                  <c:x val="-4.6375999474161995E-2"/>
                  <c:y val="7.0412836559497954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4D-41D6-4295-869D-3A043665DD14}"/>
                </c:ext>
              </c:extLst>
            </c:dLbl>
            <c:dLbl>
              <c:idx val="2"/>
              <c:layout>
                <c:manualLayout>
                  <c:x val="-4.2188106188313333E-2"/>
                  <c:y val="6.7596323097118091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50-41D6-4295-869D-3A043665DD14}"/>
                </c:ext>
              </c:extLst>
            </c:dLbl>
            <c:dLbl>
              <c:idx val="4"/>
              <c:layout>
                <c:manualLayout>
                  <c:x val="-4.2159999521965356E-2"/>
                  <c:y val="7.322935002187777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4E-41D6-4295-869D-3A043665DD14}"/>
                </c:ext>
              </c:extLst>
            </c:dLbl>
            <c:dLbl>
              <c:idx val="6"/>
              <c:layout>
                <c:manualLayout>
                  <c:x val="-4.499877282311103E-2"/>
                  <c:y val="7.8862376946637613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51-41D6-4295-869D-3A043665DD14}"/>
                </c:ext>
              </c:extLst>
            </c:dLbl>
            <c:numFmt formatCode="#,##0" sourceLinked="0"/>
            <c:spPr>
              <a:noFill/>
              <a:ln>
                <a:noFill/>
              </a:ln>
              <a:effectLst/>
            </c:spPr>
            <c:txPr>
              <a:bodyPr/>
              <a:lstStyle/>
              <a:p>
                <a:pPr>
                  <a:defRPr sz="1800" b="1">
                    <a:solidFill>
                      <a:sysClr val="windowText" lastClr="000000"/>
                    </a:solidFill>
                    <a:latin typeface="Arial" panose="020B0604020202020204" pitchFamily="34" charset="0"/>
                    <a:cs typeface="Arial" panose="020B0604020202020204" pitchFamily="34" charset="0"/>
                  </a:defRPr>
                </a:pPr>
                <a:endParaRPr lang="en-US"/>
              </a:p>
            </c:txPr>
            <c:dLblPos val="l"/>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'KP testing_No MSW_2018 (2)'!$U$5:$U$11</c:f>
              <c:numCache>
                <c:formatCode>General</c:formatCode>
                <c:ptCount val="7"/>
                <c:pt idx="0">
                  <c:v>42.1</c:v>
                </c:pt>
                <c:pt idx="2">
                  <c:v>54</c:v>
                </c:pt>
                <c:pt idx="4">
                  <c:v>55.3</c:v>
                </c:pt>
                <c:pt idx="6">
                  <c:v>44</c:v>
                </c:pt>
              </c:numCache>
            </c:numRef>
          </c:xVal>
          <c:yVal>
            <c:numRef>
              <c:f>'KP testing_No MSW_2018 (2)'!$Y$4:$Y$11</c:f>
              <c:numCache>
                <c:formatCode>General</c:formatCode>
                <c:ptCount val="8"/>
                <c:pt idx="0">
                  <c:v>1.5</c:v>
                </c:pt>
                <c:pt idx="2">
                  <c:v>1</c:v>
                </c:pt>
                <c:pt idx="4">
                  <c:v>0.5</c:v>
                </c:pt>
                <c:pt idx="6">
                  <c:v>0</c:v>
                </c:pt>
              </c:numCache>
            </c:numRef>
          </c:yVal>
          <c:smooth val="0"/>
          <c:extLst>
            <c:ext xmlns:c16="http://schemas.microsoft.com/office/drawing/2014/chart" uri="{C3380CC4-5D6E-409C-BE32-E72D297353CC}">
              <c16:uniqueId val="{0000004F-41D6-4295-869D-3A043665DD14}"/>
            </c:ext>
          </c:extLst>
        </c:ser>
        <c:dLbls>
          <c:showLegendKey val="0"/>
          <c:showVal val="0"/>
          <c:showCatName val="0"/>
          <c:showSerName val="0"/>
          <c:showPercent val="0"/>
          <c:showBubbleSize val="0"/>
        </c:dLbls>
        <c:axId val="215101824"/>
        <c:axId val="215103360"/>
      </c:scatterChart>
      <c:valAx>
        <c:axId val="215101824"/>
        <c:scaling>
          <c:orientation val="minMax"/>
          <c:max val="100"/>
        </c:scaling>
        <c:delete val="0"/>
        <c:axPos val="b"/>
        <c:majorGridlines>
          <c:spPr>
            <a:ln w="15875">
              <a:solidFill>
                <a:srgbClr val="C5F4FF"/>
              </a:solidFill>
              <a:prstDash val="sysDot"/>
            </a:ln>
          </c:spPr>
        </c:majorGridlines>
        <c:numFmt formatCode="General" sourceLinked="1"/>
        <c:majorTickMark val="out"/>
        <c:minorTickMark val="none"/>
        <c:tickLblPos val="none"/>
        <c:spPr>
          <a:noFill/>
          <a:ln>
            <a:noFill/>
          </a:ln>
        </c:spPr>
        <c:crossAx val="215103360"/>
        <c:crosses val="autoZero"/>
        <c:crossBetween val="midCat"/>
      </c:valAx>
      <c:valAx>
        <c:axId val="215103360"/>
        <c:scaling>
          <c:orientation val="minMax"/>
          <c:max val="1.5"/>
        </c:scaling>
        <c:delete val="0"/>
        <c:axPos val="l"/>
        <c:majorGridlines>
          <c:spPr>
            <a:ln w="15875">
              <a:solidFill>
                <a:srgbClr val="C5F4FF"/>
              </a:solidFill>
              <a:prstDash val="sysDot"/>
              <a:headEnd type="none"/>
              <a:tailEnd type="none"/>
            </a:ln>
          </c:spPr>
        </c:majorGridlines>
        <c:numFmt formatCode="General" sourceLinked="1"/>
        <c:majorTickMark val="none"/>
        <c:minorTickMark val="none"/>
        <c:tickLblPos val="none"/>
        <c:spPr>
          <a:solidFill>
            <a:sysClr val="window" lastClr="FFFFFF"/>
          </a:solidFill>
          <a:ln>
            <a:noFill/>
          </a:ln>
        </c:spPr>
        <c:crossAx val="215101824"/>
        <c:crosses val="autoZero"/>
        <c:crossBetween val="midCat"/>
        <c:majorUnit val="0.5"/>
      </c:valAx>
    </c:plotArea>
    <c:legend>
      <c:legendPos val="b"/>
      <c:legendEntry>
        <c:idx val="0"/>
        <c:delete val="1"/>
      </c:legendEntry>
      <c:legendEntry>
        <c:idx val="1"/>
        <c:delete val="1"/>
      </c:legendEntry>
      <c:legendEntry>
        <c:idx val="2"/>
        <c:delete val="1"/>
      </c:legendEntry>
      <c:legendEntry>
        <c:idx val="3"/>
        <c:delete val="1"/>
      </c:legendEntry>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egendEntry>
        <c:idx val="14"/>
        <c:delete val="1"/>
      </c:legendEntry>
      <c:legendEntry>
        <c:idx val="15"/>
        <c:delete val="1"/>
      </c:legendEntry>
      <c:legendEntry>
        <c:idx val="16"/>
        <c:delete val="1"/>
      </c:legendEntry>
      <c:legendEntry>
        <c:idx val="17"/>
        <c:delete val="1"/>
      </c:legendEntry>
      <c:legendEntry>
        <c:idx val="18"/>
        <c:delete val="1"/>
      </c:legendEntry>
      <c:layout>
        <c:manualLayout>
          <c:xMode val="edge"/>
          <c:yMode val="edge"/>
          <c:x val="0.41177655109448869"/>
          <c:y val="0.83444088436460495"/>
          <c:w val="0.58551069235312869"/>
          <c:h val="9.4659340693385705E-2"/>
        </c:manualLayout>
      </c:layout>
      <c:overlay val="0"/>
      <c:txPr>
        <a:bodyPr/>
        <a:lstStyle/>
        <a:p>
          <a:pPr>
            <a:defRPr sz="1200" b="1">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3633070583981"/>
          <c:y val="7.2920051235857361E-2"/>
          <c:w val="0.83372242155307452"/>
          <c:h val="0.66107928491811485"/>
        </c:manualLayout>
      </c:layout>
      <c:barChart>
        <c:barDir val="col"/>
        <c:grouping val="clustered"/>
        <c:varyColors val="0"/>
        <c:ser>
          <c:idx val="0"/>
          <c:order val="0"/>
          <c:tx>
            <c:strRef>
              <c:f>'KP ART'!$J$3</c:f>
              <c:strCache>
                <c:ptCount val="1"/>
                <c:pt idx="0">
                  <c:v>MSM</c:v>
                </c:pt>
              </c:strCache>
            </c:strRef>
          </c:tx>
          <c:spPr>
            <a:solidFill>
              <a:srgbClr val="FF7C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'KP ART'!$F$4:$F$6</c:f>
              <c:strCache>
                <c:ptCount val="3"/>
                <c:pt idx="0">
                  <c:v>Malaysia</c:v>
                </c:pt>
                <c:pt idx="1">
                  <c:v>Viet Nam</c:v>
                </c:pt>
                <c:pt idx="2">
                  <c:v>Myanmar</c:v>
                </c:pt>
              </c:strCache>
            </c:strRef>
          </c:cat>
          <c:val>
            <c:numRef>
              <c:f>'KP ART'!$J$4:$J$5</c:f>
              <c:numCache>
                <c:formatCode>0</c:formatCode>
                <c:ptCount val="2"/>
                <c:pt idx="0">
                  <c:v>62.6</c:v>
                </c:pt>
                <c:pt idx="1">
                  <c:v>17.7</c:v>
                </c:pt>
              </c:numCache>
            </c:numRef>
          </c:val>
          <c:extLst>
            <c:ext xmlns:c16="http://schemas.microsoft.com/office/drawing/2014/chart" uri="{C3380CC4-5D6E-409C-BE32-E72D297353CC}">
              <c16:uniqueId val="{00000000-BE22-4003-9BD6-B832F3C94A38}"/>
            </c:ext>
          </c:extLst>
        </c:ser>
        <c:ser>
          <c:idx val="2"/>
          <c:order val="2"/>
          <c:tx>
            <c:strRef>
              <c:f>'KP ART'!$K$3</c:f>
              <c:strCache>
                <c:ptCount val="1"/>
                <c:pt idx="0">
                  <c:v>PWID</c:v>
                </c:pt>
              </c:strCache>
            </c:strRef>
          </c:tx>
          <c:spPr>
            <a:solidFill>
              <a:srgbClr val="00CC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'KP ART'!$F$4:$F$6</c:f>
              <c:strCache>
                <c:ptCount val="3"/>
                <c:pt idx="0">
                  <c:v>Malaysia</c:v>
                </c:pt>
                <c:pt idx="1">
                  <c:v>Viet Nam</c:v>
                </c:pt>
                <c:pt idx="2">
                  <c:v>Myanmar</c:v>
                </c:pt>
              </c:strCache>
            </c:strRef>
          </c:cat>
          <c:val>
            <c:numRef>
              <c:f>'KP ART'!$K$4:$K$6</c:f>
              <c:numCache>
                <c:formatCode>0</c:formatCode>
                <c:ptCount val="3"/>
                <c:pt idx="0">
                  <c:v>34.6</c:v>
                </c:pt>
                <c:pt idx="1">
                  <c:v>53.4</c:v>
                </c:pt>
                <c:pt idx="2">
                  <c:v>14.1</c:v>
                </c:pt>
              </c:numCache>
            </c:numRef>
          </c:val>
          <c:extLst>
            <c:ext xmlns:c16="http://schemas.microsoft.com/office/drawing/2014/chart" uri="{C3380CC4-5D6E-409C-BE32-E72D297353CC}">
              <c16:uniqueId val="{00000001-BE22-4003-9BD6-B832F3C94A38}"/>
            </c:ext>
          </c:extLst>
        </c:ser>
        <c:ser>
          <c:idx val="1"/>
          <c:order val="3"/>
          <c:tx>
            <c:strRef>
              <c:f>'KP ART'!$L$3</c:f>
              <c:strCache>
                <c:ptCount val="1"/>
                <c:pt idx="0">
                  <c:v>Men (15+) living with HIV</c:v>
                </c:pt>
              </c:strCache>
            </c:strRef>
          </c:tx>
          <c:spPr>
            <a:solidFill>
              <a:srgbClr val="33CC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'KP ART'!$F$4:$F$6</c:f>
              <c:strCache>
                <c:ptCount val="3"/>
                <c:pt idx="0">
                  <c:v>Malaysia</c:v>
                </c:pt>
                <c:pt idx="1">
                  <c:v>Viet Nam</c:v>
                </c:pt>
                <c:pt idx="2">
                  <c:v>Myanmar</c:v>
                </c:pt>
              </c:strCache>
            </c:strRef>
          </c:cat>
          <c:val>
            <c:numRef>
              <c:f>'KP ART'!$L$4:$L$6</c:f>
              <c:numCache>
                <c:formatCode>0</c:formatCode>
                <c:ptCount val="3"/>
                <c:pt idx="0">
                  <c:v>41</c:v>
                </c:pt>
                <c:pt idx="1">
                  <c:v>48</c:v>
                </c:pt>
                <c:pt idx="2" formatCode="General">
                  <c:v>56</c:v>
                </c:pt>
              </c:numCache>
            </c:numRef>
          </c:val>
          <c:extLst>
            <c:ext xmlns:c16="http://schemas.microsoft.com/office/drawing/2014/chart" uri="{C3380CC4-5D6E-409C-BE32-E72D297353CC}">
              <c16:uniqueId val="{00000002-BE22-4003-9BD6-B832F3C94A38}"/>
            </c:ext>
          </c:extLst>
        </c:ser>
        <c:dLbls>
          <c:showLegendKey val="0"/>
          <c:showVal val="0"/>
          <c:showCatName val="0"/>
          <c:showSerName val="0"/>
          <c:showPercent val="0"/>
          <c:showBubbleSize val="0"/>
        </c:dLbls>
        <c:gapWidth val="150"/>
        <c:overlap val="-14"/>
        <c:axId val="226686848"/>
        <c:axId val="226824192"/>
      </c:barChart>
      <c:scatterChart>
        <c:scatterStyle val="smoothMarker"/>
        <c:varyColors val="0"/>
        <c:ser>
          <c:idx val="3"/>
          <c:order val="1"/>
          <c:spPr>
            <a:ln w="28575" cap="rnd">
              <a:solidFill>
                <a:srgbClr val="FF0000"/>
              </a:solidFill>
              <a:prstDash val="sysDot"/>
              <a:round/>
            </a:ln>
            <a:effectLst/>
          </c:spPr>
          <c:marker>
            <c:symbol val="circle"/>
            <c:size val="5"/>
            <c:spPr>
              <a:solidFill>
                <a:srgbClr val="FF7C80"/>
              </a:solidFill>
              <a:ln w="9525">
                <a:solidFill>
                  <a:srgbClr val="FF7C80"/>
                </a:solidFill>
              </a:ln>
              <a:effectLst/>
            </c:spPr>
          </c:marker>
          <c:xVal>
            <c:strRef>
              <c:f>'KP ART'!$F$4:$F$5</c:f>
              <c:strCache>
                <c:ptCount val="2"/>
                <c:pt idx="0">
                  <c:v>Malaysia</c:v>
                </c:pt>
                <c:pt idx="1">
                  <c:v>Viet Nam</c:v>
                </c:pt>
              </c:strCache>
            </c:strRef>
          </c:xVal>
          <c:yVal>
            <c:numRef>
              <c:f>'KP ART'!$R$17:$R$18</c:f>
              <c:numCache>
                <c:formatCode>General</c:formatCode>
                <c:ptCount val="2"/>
                <c:pt idx="0">
                  <c:v>81</c:v>
                </c:pt>
                <c:pt idx="1">
                  <c:v>81</c:v>
                </c:pt>
              </c:numCache>
            </c:numRef>
          </c:yVal>
          <c:smooth val="1"/>
          <c:extLst>
            <c:ext xmlns:c16="http://schemas.microsoft.com/office/drawing/2014/chart" uri="{C3380CC4-5D6E-409C-BE32-E72D297353CC}">
              <c16:uniqueId val="{00000003-BE22-4003-9BD6-B832F3C94A38}"/>
            </c:ext>
          </c:extLst>
        </c:ser>
        <c:dLbls>
          <c:showLegendKey val="0"/>
          <c:showVal val="0"/>
          <c:showCatName val="0"/>
          <c:showSerName val="0"/>
          <c:showPercent val="0"/>
          <c:showBubbleSize val="0"/>
        </c:dLbls>
        <c:axId val="226827648"/>
        <c:axId val="226826112"/>
      </c:scatterChart>
      <c:catAx>
        <c:axId val="226686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6824192"/>
        <c:crosses val="autoZero"/>
        <c:auto val="1"/>
        <c:lblAlgn val="ctr"/>
        <c:lblOffset val="100"/>
        <c:noMultiLvlLbl val="0"/>
      </c:catAx>
      <c:valAx>
        <c:axId val="226824192"/>
        <c:scaling>
          <c:orientation val="minMax"/>
          <c:max val="100"/>
        </c:scaling>
        <c:delete val="0"/>
        <c:axPos val="l"/>
        <c:majorGridlines>
          <c:spPr>
            <a:ln w="15875" cap="flat" cmpd="sng" algn="ctr">
              <a:solidFill>
                <a:schemeClr val="bg1">
                  <a:lumMod val="85000"/>
                </a:schemeClr>
              </a:solidFill>
              <a:prstDash val="sysDot"/>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ART coverage(%)</a:t>
                </a:r>
              </a:p>
            </c:rich>
          </c:tx>
          <c:layout>
            <c:manualLayout>
              <c:xMode val="edge"/>
              <c:yMode val="edge"/>
              <c:x val="4.6687473040521689E-3"/>
              <c:y val="0.35148253841407051"/>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6686848"/>
        <c:crosses val="autoZero"/>
        <c:crossBetween val="between"/>
        <c:majorUnit val="50"/>
      </c:valAx>
      <c:valAx>
        <c:axId val="226826112"/>
        <c:scaling>
          <c:orientation val="minMax"/>
          <c:max val="100"/>
        </c:scaling>
        <c:delete val="1"/>
        <c:axPos val="r"/>
        <c:numFmt formatCode="General" sourceLinked="1"/>
        <c:majorTickMark val="out"/>
        <c:minorTickMark val="none"/>
        <c:tickLblPos val="nextTo"/>
        <c:crossAx val="226827648"/>
        <c:crosses val="max"/>
        <c:crossBetween val="midCat"/>
        <c:majorUnit val="20"/>
      </c:valAx>
      <c:valAx>
        <c:axId val="226827648"/>
        <c:scaling>
          <c:orientation val="minMax"/>
          <c:max val="2"/>
          <c:min val="1"/>
        </c:scaling>
        <c:delete val="1"/>
        <c:axPos val="t"/>
        <c:numFmt formatCode="General" sourceLinked="1"/>
        <c:majorTickMark val="out"/>
        <c:minorTickMark val="none"/>
        <c:tickLblPos val="nextTo"/>
        <c:crossAx val="226826112"/>
        <c:crosses val="max"/>
        <c:crossBetween val="midCat"/>
      </c:valAx>
      <c:spPr>
        <a:noFill/>
        <a:ln>
          <a:noFill/>
        </a:ln>
        <a:effectLst/>
      </c:spPr>
    </c:plotArea>
    <c:legend>
      <c:legendPos val="b"/>
      <c:legendEntry>
        <c:idx val="3"/>
        <c:delete val="1"/>
      </c:legendEntry>
      <c:layout>
        <c:manualLayout>
          <c:xMode val="edge"/>
          <c:yMode val="edge"/>
          <c:x val="0.12713325970317024"/>
          <c:y val="0.88738203752259559"/>
          <c:w val="0.81293011811023619"/>
          <c:h val="6.564409288234700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400" b="1" i="0" u="none" strike="noStrike" baseline="0" dirty="0">
                <a:effectLst/>
              </a:rPr>
              <a:t>Proportion of PLHIV who have had initial CD4 count in 2017 by CD4 level</a:t>
            </a:r>
            <a:endParaRPr lang="en-US" dirty="0"/>
          </a:p>
        </c:rich>
      </c:tx>
      <c:layout>
        <c:manualLayout>
          <c:xMode val="edge"/>
          <c:yMode val="edge"/>
          <c:x val="0.10562868226451691"/>
          <c:y val="5.566158283572097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7214375069005219"/>
          <c:y val="0.11953412570007044"/>
          <c:w val="0.62974768241037216"/>
          <c:h val="0.75411561524347226"/>
        </c:manualLayout>
      </c:layout>
      <c:barChart>
        <c:barDir val="bar"/>
        <c:grouping val="percentStacked"/>
        <c:varyColors val="0"/>
        <c:ser>
          <c:idx val="0"/>
          <c:order val="0"/>
          <c:tx>
            <c:strRef>
              <c:f>Sheet1!$C$41</c:f>
              <c:strCache>
                <c:ptCount val="1"/>
                <c:pt idx="0">
                  <c:v>CD4&lt;200</c:v>
                </c:pt>
              </c:strCache>
            </c:strRef>
          </c:tx>
          <c:spPr>
            <a:solidFill>
              <a:srgbClr val="FF7C80"/>
            </a:solidFill>
            <a:ln>
              <a:solidFill>
                <a:srgbClr val="FF7C8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Sheet1!$B$42:$B$58</c:f>
              <c:strCache>
                <c:ptCount val="17"/>
                <c:pt idx="0">
                  <c:v>New Zealand</c:v>
                </c:pt>
                <c:pt idx="1">
                  <c:v>Nepal</c:v>
                </c:pt>
                <c:pt idx="2">
                  <c:v>Lao PDR</c:v>
                </c:pt>
                <c:pt idx="3">
                  <c:v>Sri Lanka</c:v>
                </c:pt>
                <c:pt idx="4">
                  <c:v>Afghanistan</c:v>
                </c:pt>
                <c:pt idx="5">
                  <c:v>China</c:v>
                </c:pt>
                <c:pt idx="6">
                  <c:v>Cambodia</c:v>
                </c:pt>
                <c:pt idx="7">
                  <c:v>Malaysia</c:v>
                </c:pt>
                <c:pt idx="8">
                  <c:v>Singapore</c:v>
                </c:pt>
                <c:pt idx="9">
                  <c:v>India</c:v>
                </c:pt>
                <c:pt idx="10">
                  <c:v>Myanmar</c:v>
                </c:pt>
                <c:pt idx="11">
                  <c:v>Mongolia</c:v>
                </c:pt>
                <c:pt idx="12">
                  <c:v>Viet Nam</c:v>
                </c:pt>
                <c:pt idx="13">
                  <c:v>Papua New Guinea</c:v>
                </c:pt>
                <c:pt idx="14">
                  <c:v>Philippines</c:v>
                </c:pt>
                <c:pt idx="15">
                  <c:v>Indonesia</c:v>
                </c:pt>
                <c:pt idx="16">
                  <c:v>Thailand</c:v>
                </c:pt>
              </c:strCache>
            </c:strRef>
          </c:cat>
          <c:val>
            <c:numRef>
              <c:f>Sheet1!$C$42:$C$58</c:f>
              <c:numCache>
                <c:formatCode>0%</c:formatCode>
                <c:ptCount val="17"/>
                <c:pt idx="0">
                  <c:v>0.20238095238095238</c:v>
                </c:pt>
                <c:pt idx="1">
                  <c:v>0.22022718944668376</c:v>
                </c:pt>
                <c:pt idx="2">
                  <c:v>0.22801082543978349</c:v>
                </c:pt>
                <c:pt idx="3">
                  <c:v>0.23140495867768596</c:v>
                </c:pt>
                <c:pt idx="4">
                  <c:v>0.30653266331658291</c:v>
                </c:pt>
                <c:pt idx="5">
                  <c:v>0.30666849498213106</c:v>
                </c:pt>
                <c:pt idx="6">
                  <c:v>0.33366045142296369</c:v>
                </c:pt>
                <c:pt idx="7">
                  <c:v>0.36031242372467659</c:v>
                </c:pt>
                <c:pt idx="8">
                  <c:v>0.39436619718309857</c:v>
                </c:pt>
                <c:pt idx="9">
                  <c:v>0.39958703840127829</c:v>
                </c:pt>
                <c:pt idx="10">
                  <c:v>0.39962013295346627</c:v>
                </c:pt>
                <c:pt idx="11">
                  <c:v>0.40909090909090912</c:v>
                </c:pt>
                <c:pt idx="12">
                  <c:v>0.4554006968641115</c:v>
                </c:pt>
                <c:pt idx="13">
                  <c:v>0.4921875</c:v>
                </c:pt>
                <c:pt idx="14">
                  <c:v>0.50009039956608203</c:v>
                </c:pt>
                <c:pt idx="15">
                  <c:v>0.5013904579820978</c:v>
                </c:pt>
                <c:pt idx="16">
                  <c:v>0.53723739750618604</c:v>
                </c:pt>
              </c:numCache>
            </c:numRef>
          </c:val>
          <c:extLst>
            <c:ext xmlns:c16="http://schemas.microsoft.com/office/drawing/2014/chart" uri="{C3380CC4-5D6E-409C-BE32-E72D297353CC}">
              <c16:uniqueId val="{00000000-5819-4751-9CC9-D71559049166}"/>
            </c:ext>
          </c:extLst>
        </c:ser>
        <c:ser>
          <c:idx val="1"/>
          <c:order val="1"/>
          <c:tx>
            <c:strRef>
              <c:f>Sheet1!$D$41</c:f>
              <c:strCache>
                <c:ptCount val="1"/>
                <c:pt idx="0">
                  <c:v>CD4 200-350</c:v>
                </c:pt>
              </c:strCache>
            </c:strRef>
          </c:tx>
          <c:spPr>
            <a:pattFill prst="pct60">
              <a:fgClr>
                <a:srgbClr val="FF7C80"/>
              </a:fgClr>
              <a:bgClr>
                <a:sysClr val="window" lastClr="FFFFFF"/>
              </a:bgClr>
            </a:pattFill>
            <a:ln>
              <a:solidFill>
                <a:srgbClr val="FF7C8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Sheet1!$B$42:$B$58</c:f>
              <c:strCache>
                <c:ptCount val="17"/>
                <c:pt idx="0">
                  <c:v>New Zealand</c:v>
                </c:pt>
                <c:pt idx="1">
                  <c:v>Nepal</c:v>
                </c:pt>
                <c:pt idx="2">
                  <c:v>Lao PDR</c:v>
                </c:pt>
                <c:pt idx="3">
                  <c:v>Sri Lanka</c:v>
                </c:pt>
                <c:pt idx="4">
                  <c:v>Afghanistan</c:v>
                </c:pt>
                <c:pt idx="5">
                  <c:v>China</c:v>
                </c:pt>
                <c:pt idx="6">
                  <c:v>Cambodia</c:v>
                </c:pt>
                <c:pt idx="7">
                  <c:v>Malaysia</c:v>
                </c:pt>
                <c:pt idx="8">
                  <c:v>Singapore</c:v>
                </c:pt>
                <c:pt idx="9">
                  <c:v>India</c:v>
                </c:pt>
                <c:pt idx="10">
                  <c:v>Myanmar</c:v>
                </c:pt>
                <c:pt idx="11">
                  <c:v>Mongolia</c:v>
                </c:pt>
                <c:pt idx="12">
                  <c:v>Viet Nam</c:v>
                </c:pt>
                <c:pt idx="13">
                  <c:v>Papua New Guinea</c:v>
                </c:pt>
                <c:pt idx="14">
                  <c:v>Philippines</c:v>
                </c:pt>
                <c:pt idx="15">
                  <c:v>Indonesia</c:v>
                </c:pt>
                <c:pt idx="16">
                  <c:v>Thailand</c:v>
                </c:pt>
              </c:strCache>
            </c:strRef>
          </c:cat>
          <c:val>
            <c:numRef>
              <c:f>Sheet1!$D$42:$D$58</c:f>
              <c:numCache>
                <c:formatCode>0%</c:formatCode>
                <c:ptCount val="17"/>
                <c:pt idx="0">
                  <c:v>0.14285714285714285</c:v>
                </c:pt>
                <c:pt idx="1">
                  <c:v>0.14474166361304508</c:v>
                </c:pt>
                <c:pt idx="2">
                  <c:v>0.2763870094722598</c:v>
                </c:pt>
                <c:pt idx="3">
                  <c:v>0.21487603305785125</c:v>
                </c:pt>
                <c:pt idx="4">
                  <c:v>0.23618090452261306</c:v>
                </c:pt>
                <c:pt idx="5">
                  <c:v>0.30562292707592364</c:v>
                </c:pt>
                <c:pt idx="6">
                  <c:v>0.15996074582924436</c:v>
                </c:pt>
                <c:pt idx="7">
                  <c:v>0.19131071515743225</c:v>
                </c:pt>
                <c:pt idx="8">
                  <c:v>0.22300469483568075</c:v>
                </c:pt>
                <c:pt idx="9">
                  <c:v>0.2490947010178777</c:v>
                </c:pt>
                <c:pt idx="10">
                  <c:v>0.14004431782209559</c:v>
                </c:pt>
                <c:pt idx="11">
                  <c:v>0.27272727272727271</c:v>
                </c:pt>
                <c:pt idx="12">
                  <c:v>0.11149825783972125</c:v>
                </c:pt>
                <c:pt idx="13">
                  <c:v>0.287109375</c:v>
                </c:pt>
                <c:pt idx="14">
                  <c:v>0.22202133429759538</c:v>
                </c:pt>
                <c:pt idx="15">
                  <c:v>0.27774398192404626</c:v>
                </c:pt>
                <c:pt idx="16">
                  <c:v>0.19145116685265148</c:v>
                </c:pt>
              </c:numCache>
            </c:numRef>
          </c:val>
          <c:extLst>
            <c:ext xmlns:c16="http://schemas.microsoft.com/office/drawing/2014/chart" uri="{C3380CC4-5D6E-409C-BE32-E72D297353CC}">
              <c16:uniqueId val="{00000001-5819-4751-9CC9-D71559049166}"/>
            </c:ext>
          </c:extLst>
        </c:ser>
        <c:ser>
          <c:idx val="2"/>
          <c:order val="2"/>
          <c:tx>
            <c:strRef>
              <c:f>Sheet1!$E$41</c:f>
              <c:strCache>
                <c:ptCount val="1"/>
                <c:pt idx="0">
                  <c:v>CD4&gt;350</c:v>
                </c:pt>
              </c:strCache>
            </c:strRef>
          </c:tx>
          <c:spPr>
            <a:solidFill>
              <a:srgbClr val="0CBCC1"/>
            </a:solidFill>
            <a:ln>
              <a:solidFill>
                <a:srgbClr val="009999"/>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Sheet1!$B$42:$B$58</c:f>
              <c:strCache>
                <c:ptCount val="17"/>
                <c:pt idx="0">
                  <c:v>New Zealand</c:v>
                </c:pt>
                <c:pt idx="1">
                  <c:v>Nepal</c:v>
                </c:pt>
                <c:pt idx="2">
                  <c:v>Lao PDR</c:v>
                </c:pt>
                <c:pt idx="3">
                  <c:v>Sri Lanka</c:v>
                </c:pt>
                <c:pt idx="4">
                  <c:v>Afghanistan</c:v>
                </c:pt>
                <c:pt idx="5">
                  <c:v>China</c:v>
                </c:pt>
                <c:pt idx="6">
                  <c:v>Cambodia</c:v>
                </c:pt>
                <c:pt idx="7">
                  <c:v>Malaysia</c:v>
                </c:pt>
                <c:pt idx="8">
                  <c:v>Singapore</c:v>
                </c:pt>
                <c:pt idx="9">
                  <c:v>India</c:v>
                </c:pt>
                <c:pt idx="10">
                  <c:v>Myanmar</c:v>
                </c:pt>
                <c:pt idx="11">
                  <c:v>Mongolia</c:v>
                </c:pt>
                <c:pt idx="12">
                  <c:v>Viet Nam</c:v>
                </c:pt>
                <c:pt idx="13">
                  <c:v>Papua New Guinea</c:v>
                </c:pt>
                <c:pt idx="14">
                  <c:v>Philippines</c:v>
                </c:pt>
                <c:pt idx="15">
                  <c:v>Indonesia</c:v>
                </c:pt>
                <c:pt idx="16">
                  <c:v>Thailand</c:v>
                </c:pt>
              </c:strCache>
            </c:strRef>
          </c:cat>
          <c:val>
            <c:numRef>
              <c:f>Sheet1!$E$42:$E$58</c:f>
              <c:numCache>
                <c:formatCode>0%</c:formatCode>
                <c:ptCount val="17"/>
                <c:pt idx="0">
                  <c:v>0.65476190476190477</c:v>
                </c:pt>
                <c:pt idx="1">
                  <c:v>0.63503114694027119</c:v>
                </c:pt>
                <c:pt idx="2">
                  <c:v>0.49560216508795668</c:v>
                </c:pt>
                <c:pt idx="3">
                  <c:v>0.55371900826446285</c:v>
                </c:pt>
                <c:pt idx="4">
                  <c:v>0.457286432160804</c:v>
                </c:pt>
                <c:pt idx="5">
                  <c:v>0.3877085779419453</c:v>
                </c:pt>
                <c:pt idx="6">
                  <c:v>0.5063788027477919</c:v>
                </c:pt>
                <c:pt idx="7">
                  <c:v>0.44837686111789116</c:v>
                </c:pt>
                <c:pt idx="8">
                  <c:v>0.38262910798122068</c:v>
                </c:pt>
                <c:pt idx="9">
                  <c:v>0.35131826058084398</c:v>
                </c:pt>
                <c:pt idx="10">
                  <c:v>0.46033554922443809</c:v>
                </c:pt>
                <c:pt idx="11">
                  <c:v>0.31818181818181818</c:v>
                </c:pt>
                <c:pt idx="12">
                  <c:v>0.43310104529616722</c:v>
                </c:pt>
                <c:pt idx="13">
                  <c:v>0.220703125</c:v>
                </c:pt>
                <c:pt idx="14">
                  <c:v>0.27788826613632256</c:v>
                </c:pt>
                <c:pt idx="15">
                  <c:v>0.22086556009385591</c:v>
                </c:pt>
                <c:pt idx="16">
                  <c:v>0.2713114356411625</c:v>
                </c:pt>
              </c:numCache>
            </c:numRef>
          </c:val>
          <c:extLst>
            <c:ext xmlns:c16="http://schemas.microsoft.com/office/drawing/2014/chart" uri="{C3380CC4-5D6E-409C-BE32-E72D297353CC}">
              <c16:uniqueId val="{00000002-5819-4751-9CC9-D71559049166}"/>
            </c:ext>
          </c:extLst>
        </c:ser>
        <c:dLbls>
          <c:showLegendKey val="0"/>
          <c:showVal val="0"/>
          <c:showCatName val="0"/>
          <c:showSerName val="0"/>
          <c:showPercent val="0"/>
          <c:showBubbleSize val="0"/>
        </c:dLbls>
        <c:gapWidth val="25"/>
        <c:overlap val="100"/>
        <c:axId val="227017088"/>
        <c:axId val="227018624"/>
      </c:barChart>
      <c:catAx>
        <c:axId val="227017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7018624"/>
        <c:crosses val="autoZero"/>
        <c:auto val="1"/>
        <c:lblAlgn val="ctr"/>
        <c:lblOffset val="100"/>
        <c:noMultiLvlLbl val="0"/>
      </c:catAx>
      <c:valAx>
        <c:axId val="2270186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7017088"/>
        <c:crosses val="autoZero"/>
        <c:crossBetween val="between"/>
        <c:majorUnit val="0.2"/>
      </c:valAx>
      <c:spPr>
        <a:noFill/>
        <a:ln>
          <a:noFill/>
        </a:ln>
        <a:effectLst/>
      </c:spPr>
    </c:plotArea>
    <c:legend>
      <c:legendPos val="r"/>
      <c:layout>
        <c:manualLayout>
          <c:xMode val="edge"/>
          <c:yMode val="edge"/>
          <c:x val="0.79928689461762481"/>
          <c:y val="0.34140664841033297"/>
          <c:w val="0.18756242045086829"/>
          <c:h val="0.4008445782529243"/>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latin typeface="Arial" panose="020B0604020202020204" pitchFamily="34" charset="0"/>
          <a:cs typeface="Arial" panose="020B0604020202020204" pitchFamily="34"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689435843504463"/>
          <c:y val="9.7890462450359345E-2"/>
          <c:w val="0.81465775449737587"/>
          <c:h val="0.60755123972428215"/>
        </c:manualLayout>
      </c:layout>
      <c:lineChart>
        <c:grouping val="standard"/>
        <c:varyColors val="0"/>
        <c:ser>
          <c:idx val="0"/>
          <c:order val="0"/>
          <c:tx>
            <c:strRef>
              <c:f>'Drug Price trend_2016_(2017upd)'!$B$26</c:f>
              <c:strCache>
                <c:ptCount val="1"/>
                <c:pt idx="0">
                  <c:v>Originator: Cat. 1 TDF/FTC/EFV</c:v>
                </c:pt>
              </c:strCache>
            </c:strRef>
          </c:tx>
          <c:spPr>
            <a:ln w="25400">
              <a:solidFill>
                <a:srgbClr val="00CCFF"/>
              </a:solidFill>
            </a:ln>
          </c:spPr>
          <c:marker>
            <c:symbol val="circle"/>
            <c:size val="8"/>
            <c:spPr>
              <a:solidFill>
                <a:srgbClr val="00CCFF"/>
              </a:solidFill>
              <a:ln>
                <a:noFill/>
              </a:ln>
            </c:spPr>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BB-4E30-A84B-5210271CC57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'Drug Price trend_2016_(2017upd)'!$C$25:$L$25</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'Drug Price trend_2016_(2017upd)'!$C$26:$L$26</c:f>
              <c:numCache>
                <c:formatCode>General</c:formatCode>
                <c:ptCount val="10"/>
                <c:pt idx="0">
                  <c:v>613</c:v>
                </c:pt>
                <c:pt idx="1">
                  <c:v>613</c:v>
                </c:pt>
                <c:pt idx="2">
                  <c:v>613</c:v>
                </c:pt>
                <c:pt idx="3">
                  <c:v>613</c:v>
                </c:pt>
                <c:pt idx="4">
                  <c:v>613</c:v>
                </c:pt>
                <c:pt idx="5">
                  <c:v>613</c:v>
                </c:pt>
                <c:pt idx="6">
                  <c:v>613</c:v>
                </c:pt>
                <c:pt idx="7">
                  <c:v>613</c:v>
                </c:pt>
                <c:pt idx="9">
                  <c:v>613</c:v>
                </c:pt>
              </c:numCache>
            </c:numRef>
          </c:val>
          <c:smooth val="0"/>
          <c:extLst>
            <c:ext xmlns:c16="http://schemas.microsoft.com/office/drawing/2014/chart" uri="{C3380CC4-5D6E-409C-BE32-E72D297353CC}">
              <c16:uniqueId val="{00000001-E9BB-4E30-A84B-5210271CC57F}"/>
            </c:ext>
          </c:extLst>
        </c:ser>
        <c:ser>
          <c:idx val="1"/>
          <c:order val="1"/>
          <c:tx>
            <c:strRef>
              <c:f>'Drug Price trend_2016_(2017upd)'!$B$27</c:f>
              <c:strCache>
                <c:ptCount val="1"/>
                <c:pt idx="0">
                  <c:v>Originator: Cat. 2 TDF/FTC/EFV</c:v>
                </c:pt>
              </c:strCache>
            </c:strRef>
          </c:tx>
          <c:spPr>
            <a:ln w="25400">
              <a:solidFill>
                <a:srgbClr val="FF7C80"/>
              </a:solidFill>
            </a:ln>
          </c:spPr>
          <c:marker>
            <c:symbol val="circle"/>
            <c:size val="8"/>
            <c:spPr>
              <a:solidFill>
                <a:srgbClr val="FF7C80"/>
              </a:solidFill>
              <a:ln>
                <a:noFill/>
              </a:ln>
            </c:spPr>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BB-4E30-A84B-5210271CC57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'Drug Price trend_2016_(2017upd)'!$C$25:$L$25</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'Drug Price trend_2016_(2017upd)'!$C$27:$L$27</c:f>
              <c:numCache>
                <c:formatCode>General</c:formatCode>
                <c:ptCount val="10"/>
                <c:pt idx="0">
                  <c:v>1033</c:v>
                </c:pt>
                <c:pt idx="1">
                  <c:v>1033</c:v>
                </c:pt>
                <c:pt idx="2">
                  <c:v>1033</c:v>
                </c:pt>
                <c:pt idx="3">
                  <c:v>1033</c:v>
                </c:pt>
                <c:pt idx="4">
                  <c:v>1033</c:v>
                </c:pt>
                <c:pt idx="5">
                  <c:v>1033</c:v>
                </c:pt>
                <c:pt idx="6">
                  <c:v>1033</c:v>
                </c:pt>
                <c:pt idx="7">
                  <c:v>1033</c:v>
                </c:pt>
                <c:pt idx="9">
                  <c:v>1033</c:v>
                </c:pt>
              </c:numCache>
            </c:numRef>
          </c:val>
          <c:smooth val="0"/>
          <c:extLst>
            <c:ext xmlns:c16="http://schemas.microsoft.com/office/drawing/2014/chart" uri="{C3380CC4-5D6E-409C-BE32-E72D297353CC}">
              <c16:uniqueId val="{00000003-E9BB-4E30-A84B-5210271CC57F}"/>
            </c:ext>
          </c:extLst>
        </c:ser>
        <c:ser>
          <c:idx val="2"/>
          <c:order val="2"/>
          <c:tx>
            <c:strRef>
              <c:f>'Drug Price trend_2016_(2017upd)'!$B$32</c:f>
              <c:strCache>
                <c:ptCount val="1"/>
                <c:pt idx="0">
                  <c:v>Generic TDF/3TC/EFV*</c:v>
                </c:pt>
              </c:strCache>
            </c:strRef>
          </c:tx>
          <c:spPr>
            <a:ln w="25400">
              <a:solidFill>
                <a:srgbClr val="CC99FF"/>
              </a:solidFill>
            </a:ln>
          </c:spPr>
          <c:marker>
            <c:symbol val="circle"/>
            <c:size val="8"/>
            <c:spPr>
              <a:solidFill>
                <a:srgbClr val="CC99FF"/>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4-E9BB-4E30-A84B-5210271CC57F}"/>
                </c:ext>
              </c:extLst>
            </c:dLbl>
            <c:dLbl>
              <c:idx val="1"/>
              <c:delete val="1"/>
              <c:extLst>
                <c:ext xmlns:c15="http://schemas.microsoft.com/office/drawing/2012/chart" uri="{CE6537A1-D6FC-4f65-9D91-7224C49458BB}"/>
                <c:ext xmlns:c16="http://schemas.microsoft.com/office/drawing/2014/chart" uri="{C3380CC4-5D6E-409C-BE32-E72D297353CC}">
                  <c16:uniqueId val="{00000005-E9BB-4E30-A84B-5210271CC57F}"/>
                </c:ext>
              </c:extLst>
            </c:dLbl>
            <c:dLbl>
              <c:idx val="2"/>
              <c:delete val="1"/>
              <c:extLst>
                <c:ext xmlns:c15="http://schemas.microsoft.com/office/drawing/2012/chart" uri="{CE6537A1-D6FC-4f65-9D91-7224C49458BB}"/>
                <c:ext xmlns:c16="http://schemas.microsoft.com/office/drawing/2014/chart" uri="{C3380CC4-5D6E-409C-BE32-E72D297353CC}">
                  <c16:uniqueId val="{00000006-E9BB-4E30-A84B-5210271CC57F}"/>
                </c:ext>
              </c:extLst>
            </c:dLbl>
            <c:dLbl>
              <c:idx val="3"/>
              <c:delete val="1"/>
              <c:extLst>
                <c:ext xmlns:c15="http://schemas.microsoft.com/office/drawing/2012/chart" uri="{CE6537A1-D6FC-4f65-9D91-7224C49458BB}"/>
                <c:ext xmlns:c16="http://schemas.microsoft.com/office/drawing/2014/chart" uri="{C3380CC4-5D6E-409C-BE32-E72D297353CC}">
                  <c16:uniqueId val="{00000007-E9BB-4E30-A84B-5210271CC57F}"/>
                </c:ext>
              </c:extLst>
            </c:dLbl>
            <c:dLbl>
              <c:idx val="4"/>
              <c:delete val="1"/>
              <c:extLst>
                <c:ext xmlns:c15="http://schemas.microsoft.com/office/drawing/2012/chart" uri="{CE6537A1-D6FC-4f65-9D91-7224C49458BB}"/>
                <c:ext xmlns:c16="http://schemas.microsoft.com/office/drawing/2014/chart" uri="{C3380CC4-5D6E-409C-BE32-E72D297353CC}">
                  <c16:uniqueId val="{00000008-E9BB-4E30-A84B-5210271CC57F}"/>
                </c:ext>
              </c:extLst>
            </c:dLbl>
            <c:dLbl>
              <c:idx val="5"/>
              <c:delete val="1"/>
              <c:extLst>
                <c:ext xmlns:c15="http://schemas.microsoft.com/office/drawing/2012/chart" uri="{CE6537A1-D6FC-4f65-9D91-7224C49458BB}"/>
                <c:ext xmlns:c16="http://schemas.microsoft.com/office/drawing/2014/chart" uri="{C3380CC4-5D6E-409C-BE32-E72D297353CC}">
                  <c16:uniqueId val="{00000009-E9BB-4E30-A84B-5210271CC57F}"/>
                </c:ext>
              </c:extLst>
            </c:dLbl>
            <c:dLbl>
              <c:idx val="6"/>
              <c:delete val="1"/>
              <c:extLst>
                <c:ext xmlns:c15="http://schemas.microsoft.com/office/drawing/2012/chart" uri="{CE6537A1-D6FC-4f65-9D91-7224C49458BB}"/>
                <c:ext xmlns:c16="http://schemas.microsoft.com/office/drawing/2014/chart" uri="{C3380CC4-5D6E-409C-BE32-E72D297353CC}">
                  <c16:uniqueId val="{0000000A-E9BB-4E30-A84B-5210271CC57F}"/>
                </c:ext>
              </c:extLst>
            </c:dLbl>
            <c:dLbl>
              <c:idx val="7"/>
              <c:delete val="1"/>
              <c:extLst>
                <c:ext xmlns:c15="http://schemas.microsoft.com/office/drawing/2012/chart" uri="{CE6537A1-D6FC-4f65-9D91-7224C49458BB}"/>
                <c:ext xmlns:c16="http://schemas.microsoft.com/office/drawing/2014/chart" uri="{C3380CC4-5D6E-409C-BE32-E72D297353CC}">
                  <c16:uniqueId val="{0000000B-E9BB-4E30-A84B-5210271CC57F}"/>
                </c:ext>
              </c:extLst>
            </c:dLbl>
            <c:dLbl>
              <c:idx val="9"/>
              <c:layout>
                <c:manualLayout>
                  <c:x val="-1.7123229953517846E-3"/>
                  <c:y val="-3.18676422986036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9BB-4E30-A84B-5210271CC57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'Drug Price trend_2016_(2017upd)'!$C$25:$L$25</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'Drug Price trend_2016_(2017upd)'!$C$32:$L$32</c:f>
              <c:numCache>
                <c:formatCode>General</c:formatCode>
                <c:ptCount val="10"/>
                <c:pt idx="0">
                  <c:v>426</c:v>
                </c:pt>
                <c:pt idx="1">
                  <c:v>365</c:v>
                </c:pt>
                <c:pt idx="2">
                  <c:v>243</c:v>
                </c:pt>
                <c:pt idx="3">
                  <c:v>176</c:v>
                </c:pt>
                <c:pt idx="4">
                  <c:v>173</c:v>
                </c:pt>
                <c:pt idx="5">
                  <c:v>172</c:v>
                </c:pt>
                <c:pt idx="6">
                  <c:v>139</c:v>
                </c:pt>
                <c:pt idx="7">
                  <c:v>136</c:v>
                </c:pt>
                <c:pt idx="9">
                  <c:v>106</c:v>
                </c:pt>
              </c:numCache>
            </c:numRef>
          </c:val>
          <c:smooth val="0"/>
          <c:extLst>
            <c:ext xmlns:c16="http://schemas.microsoft.com/office/drawing/2014/chart" uri="{C3380CC4-5D6E-409C-BE32-E72D297353CC}">
              <c16:uniqueId val="{0000000D-E9BB-4E30-A84B-5210271CC57F}"/>
            </c:ext>
          </c:extLst>
        </c:ser>
        <c:ser>
          <c:idx val="3"/>
          <c:order val="3"/>
          <c:tx>
            <c:strRef>
              <c:f>'Drug Price trend_2016_(2017upd)'!$B$33</c:f>
              <c:strCache>
                <c:ptCount val="1"/>
                <c:pt idx="0">
                  <c:v>Generic TDF/FTC/EFV*</c:v>
                </c:pt>
              </c:strCache>
            </c:strRef>
          </c:tx>
          <c:spPr>
            <a:ln w="25400">
              <a:solidFill>
                <a:srgbClr val="33CCCC"/>
              </a:solidFill>
            </a:ln>
          </c:spPr>
          <c:marker>
            <c:symbol val="circle"/>
            <c:size val="8"/>
            <c:spPr>
              <a:solidFill>
                <a:srgbClr val="33CCCC"/>
              </a:solidFill>
              <a:ln>
                <a:noFill/>
              </a:ln>
            </c:spPr>
          </c:marker>
          <c:dLbls>
            <c:dLbl>
              <c:idx val="9"/>
              <c:layout>
                <c:manualLayout>
                  <c:x val="-1.7123229953517846E-3"/>
                  <c:y val="1.15882335631286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9BB-4E30-A84B-5210271CC57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'Drug Price trend_2016_(2017upd)'!$C$25:$L$25</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'Drug Price trend_2016_(2017upd)'!$C$33:$L$33</c:f>
              <c:numCache>
                <c:formatCode>General</c:formatCode>
                <c:ptCount val="10"/>
                <c:pt idx="0">
                  <c:v>487</c:v>
                </c:pt>
                <c:pt idx="1">
                  <c:v>426</c:v>
                </c:pt>
                <c:pt idx="2">
                  <c:v>268</c:v>
                </c:pt>
                <c:pt idx="3">
                  <c:v>219</c:v>
                </c:pt>
                <c:pt idx="4">
                  <c:v>219</c:v>
                </c:pt>
                <c:pt idx="5">
                  <c:v>197</c:v>
                </c:pt>
                <c:pt idx="6">
                  <c:v>158</c:v>
                </c:pt>
                <c:pt idx="7">
                  <c:v>143</c:v>
                </c:pt>
                <c:pt idx="9">
                  <c:v>100</c:v>
                </c:pt>
              </c:numCache>
            </c:numRef>
          </c:val>
          <c:smooth val="0"/>
          <c:extLst>
            <c:ext xmlns:c16="http://schemas.microsoft.com/office/drawing/2014/chart" uri="{C3380CC4-5D6E-409C-BE32-E72D297353CC}">
              <c16:uniqueId val="{0000000F-E9BB-4E30-A84B-5210271CC57F}"/>
            </c:ext>
          </c:extLst>
        </c:ser>
        <c:dLbls>
          <c:showLegendKey val="0"/>
          <c:showVal val="0"/>
          <c:showCatName val="0"/>
          <c:showSerName val="0"/>
          <c:showPercent val="0"/>
          <c:showBubbleSize val="0"/>
        </c:dLbls>
        <c:marker val="1"/>
        <c:smooth val="0"/>
        <c:axId val="227179520"/>
        <c:axId val="227193600"/>
      </c:lineChart>
      <c:catAx>
        <c:axId val="227179520"/>
        <c:scaling>
          <c:orientation val="minMax"/>
        </c:scaling>
        <c:delete val="0"/>
        <c:axPos val="b"/>
        <c:numFmt formatCode="General" sourceLinked="1"/>
        <c:majorTickMark val="out"/>
        <c:minorTickMark val="none"/>
        <c:tickLblPos val="nextTo"/>
        <c:crossAx val="227193600"/>
        <c:crosses val="autoZero"/>
        <c:auto val="1"/>
        <c:lblAlgn val="ctr"/>
        <c:lblOffset val="100"/>
        <c:noMultiLvlLbl val="0"/>
      </c:catAx>
      <c:valAx>
        <c:axId val="227193600"/>
        <c:scaling>
          <c:orientation val="minMax"/>
          <c:max val="1200"/>
          <c:min val="0"/>
        </c:scaling>
        <c:delete val="0"/>
        <c:axPos val="l"/>
        <c:majorGridlines>
          <c:spPr>
            <a:ln w="9525">
              <a:solidFill>
                <a:srgbClr val="F79646">
                  <a:lumMod val="20000"/>
                  <a:lumOff val="80000"/>
                </a:srgbClr>
              </a:solidFill>
              <a:prstDash val="sysDash"/>
            </a:ln>
          </c:spPr>
        </c:majorGridlines>
        <c:title>
          <c:tx>
            <c:rich>
              <a:bodyPr rot="-5400000" vert="horz"/>
              <a:lstStyle/>
              <a:p>
                <a:pPr>
                  <a:defRPr b="0"/>
                </a:pPr>
                <a:r>
                  <a:rPr lang="en-GB" b="0"/>
                  <a:t>Treatment cost per patient per</a:t>
                </a:r>
                <a:r>
                  <a:rPr lang="en-GB" b="0" baseline="0"/>
                  <a:t> year (US$)</a:t>
                </a:r>
                <a:endParaRPr lang="en-GB" b="0"/>
              </a:p>
            </c:rich>
          </c:tx>
          <c:layout>
            <c:manualLayout>
              <c:xMode val="edge"/>
              <c:yMode val="edge"/>
              <c:x val="2.9354966877427136E-3"/>
              <c:y val="3.8229598893499306E-2"/>
            </c:manualLayout>
          </c:layout>
          <c:overlay val="0"/>
        </c:title>
        <c:numFmt formatCode="General" sourceLinked="1"/>
        <c:majorTickMark val="out"/>
        <c:minorTickMark val="none"/>
        <c:tickLblPos val="nextTo"/>
        <c:crossAx val="227179520"/>
        <c:crosses val="autoZero"/>
        <c:crossBetween val="midCat"/>
        <c:majorUnit val="200"/>
      </c:valAx>
    </c:plotArea>
    <c:legend>
      <c:legendPos val="b"/>
      <c:layout>
        <c:manualLayout>
          <c:xMode val="edge"/>
          <c:yMode val="edge"/>
          <c:x val="1.7899293583296515E-2"/>
          <c:y val="0.82417205150741701"/>
          <c:w val="0.97962459553099535"/>
          <c:h val="0.17003383171101866"/>
        </c:manualLayout>
      </c:layout>
      <c:overlay val="0"/>
    </c:legend>
    <c:plotVisOnly val="1"/>
    <c:dispBlanksAs val="span"/>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587558340528463"/>
          <c:y val="6.8561020036429873E-2"/>
          <c:w val="0.818624918241872"/>
          <c:h val="0.67355133886952656"/>
        </c:manualLayout>
      </c:layout>
      <c:barChart>
        <c:barDir val="col"/>
        <c:grouping val="clustered"/>
        <c:varyColors val="0"/>
        <c:ser>
          <c:idx val="0"/>
          <c:order val="0"/>
          <c:spPr>
            <a:solidFill>
              <a:srgbClr val="33CCCC"/>
            </a:solidFill>
          </c:spPr>
          <c:invertIfNegative val="0"/>
          <c:dLbls>
            <c:dLbl>
              <c:idx val="0"/>
              <c:layout>
                <c:manualLayout>
                  <c:x val="0"/>
                  <c:y val="5.3913055949973469E-2"/>
                </c:manualLayout>
              </c:layout>
              <c:tx>
                <c:rich>
                  <a:bodyPr/>
                  <a:lstStyle/>
                  <a:p>
                    <a:r>
                      <a:rPr lang="en-US"/>
                      <a:t>$106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D6-47AA-A61D-B8F11777747C}"/>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'Drug Price trend_2016_(2017upd)'!$B$70:$B$72</c:f>
              <c:strCache>
                <c:ptCount val="3"/>
                <c:pt idx="0">
                  <c:v>First-line regimen
Lowest generic price
(TDF/3TC/EFV)</c:v>
                </c:pt>
                <c:pt idx="1">
                  <c:v>Second-line regimen
Lowest generic price
(AZT/3TC+ATV/r)</c:v>
                </c:pt>
                <c:pt idx="2">
                  <c:v>Third-line regimen
(RAL+DRV+r+ETV)</c:v>
                </c:pt>
              </c:strCache>
            </c:strRef>
          </c:cat>
          <c:val>
            <c:numRef>
              <c:f>'Drug Price trend_2016_(2017upd)'!$C$70:$C$72</c:f>
              <c:numCache>
                <c:formatCode>General</c:formatCode>
                <c:ptCount val="3"/>
                <c:pt idx="0">
                  <c:v>106</c:v>
                </c:pt>
              </c:numCache>
            </c:numRef>
          </c:val>
          <c:extLst>
            <c:ext xmlns:c16="http://schemas.microsoft.com/office/drawing/2014/chart" uri="{C3380CC4-5D6E-409C-BE32-E72D297353CC}">
              <c16:uniqueId val="{00000001-F4D6-47AA-A61D-B8F11777747C}"/>
            </c:ext>
          </c:extLst>
        </c:ser>
        <c:ser>
          <c:idx val="1"/>
          <c:order val="1"/>
          <c:spPr>
            <a:solidFill>
              <a:srgbClr val="FF9933"/>
            </a:solidFill>
          </c:spPr>
          <c:invertIfNegative val="0"/>
          <c:dLbls>
            <c:dLbl>
              <c:idx val="1"/>
              <c:tx>
                <c:rich>
                  <a:bodyPr/>
                  <a:lstStyle/>
                  <a:p>
                    <a:pPr>
                      <a:defRPr b="1">
                        <a:solidFill>
                          <a:schemeClr val="bg1"/>
                        </a:solidFill>
                      </a:defRPr>
                    </a:pPr>
                    <a:r>
                      <a:rPr lang="en-US" b="1">
                        <a:solidFill>
                          <a:schemeClr val="bg1"/>
                        </a:solidFill>
                      </a:rPr>
                      <a:t>$286</a:t>
                    </a:r>
                  </a:p>
                </c:rich>
              </c:tx>
              <c:sp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D6-47AA-A61D-B8F11777747C}"/>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'Drug Price trend_2016_(2017upd)'!$B$70:$B$72</c:f>
              <c:strCache>
                <c:ptCount val="3"/>
                <c:pt idx="0">
                  <c:v>First-line regimen
Lowest generic price
(TDF/3TC/EFV)</c:v>
                </c:pt>
                <c:pt idx="1">
                  <c:v>Second-line regimen
Lowest generic price
(AZT/3TC+ATV/r)</c:v>
                </c:pt>
                <c:pt idx="2">
                  <c:v>Third-line regimen
(RAL+DRV+r+ETV)</c:v>
                </c:pt>
              </c:strCache>
            </c:strRef>
          </c:cat>
          <c:val>
            <c:numRef>
              <c:f>'Drug Price trend_2016_(2017upd)'!$D$70:$D$72</c:f>
              <c:numCache>
                <c:formatCode>General</c:formatCode>
                <c:ptCount val="3"/>
                <c:pt idx="1">
                  <c:v>286</c:v>
                </c:pt>
              </c:numCache>
            </c:numRef>
          </c:val>
          <c:extLst>
            <c:ext xmlns:c16="http://schemas.microsoft.com/office/drawing/2014/chart" uri="{C3380CC4-5D6E-409C-BE32-E72D297353CC}">
              <c16:uniqueId val="{00000003-F4D6-47AA-A61D-B8F11777747C}"/>
            </c:ext>
          </c:extLst>
        </c:ser>
        <c:ser>
          <c:idx val="2"/>
          <c:order val="2"/>
          <c:spPr>
            <a:solidFill>
              <a:srgbClr val="FF5050"/>
            </a:solidFill>
          </c:spPr>
          <c:invertIfNegative val="0"/>
          <c:dLbls>
            <c:dLbl>
              <c:idx val="2"/>
              <c:tx>
                <c:rich>
                  <a:bodyPr/>
                  <a:lstStyle/>
                  <a:p>
                    <a:pPr>
                      <a:defRPr b="1">
                        <a:solidFill>
                          <a:schemeClr val="bg1"/>
                        </a:solidFill>
                      </a:defRPr>
                    </a:pPr>
                    <a:r>
                      <a:rPr lang="en-US" b="1">
                        <a:solidFill>
                          <a:schemeClr val="bg1"/>
                        </a:solidFill>
                      </a:rPr>
                      <a:t>$1859</a:t>
                    </a:r>
                  </a:p>
                </c:rich>
              </c:tx>
              <c:sp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D6-47AA-A61D-B8F11777747C}"/>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'Drug Price trend_2016_(2017upd)'!$B$70:$B$72</c:f>
              <c:strCache>
                <c:ptCount val="3"/>
                <c:pt idx="0">
                  <c:v>First-line regimen
Lowest generic price
(TDF/3TC/EFV)</c:v>
                </c:pt>
                <c:pt idx="1">
                  <c:v>Second-line regimen
Lowest generic price
(AZT/3TC+ATV/r)</c:v>
                </c:pt>
                <c:pt idx="2">
                  <c:v>Third-line regimen
(RAL+DRV+r+ETV)</c:v>
                </c:pt>
              </c:strCache>
            </c:strRef>
          </c:cat>
          <c:val>
            <c:numRef>
              <c:f>'Drug Price trend_2016_(2017upd)'!$E$70:$E$72</c:f>
              <c:numCache>
                <c:formatCode>General</c:formatCode>
                <c:ptCount val="3"/>
                <c:pt idx="2">
                  <c:v>1859</c:v>
                </c:pt>
              </c:numCache>
            </c:numRef>
          </c:val>
          <c:extLst>
            <c:ext xmlns:c16="http://schemas.microsoft.com/office/drawing/2014/chart" uri="{C3380CC4-5D6E-409C-BE32-E72D297353CC}">
              <c16:uniqueId val="{00000005-F4D6-47AA-A61D-B8F11777747C}"/>
            </c:ext>
          </c:extLst>
        </c:ser>
        <c:dLbls>
          <c:showLegendKey val="0"/>
          <c:showVal val="0"/>
          <c:showCatName val="0"/>
          <c:showSerName val="0"/>
          <c:showPercent val="0"/>
          <c:showBubbleSize val="0"/>
        </c:dLbls>
        <c:gapWidth val="150"/>
        <c:overlap val="100"/>
        <c:axId val="228607104"/>
        <c:axId val="228608640"/>
      </c:barChart>
      <c:catAx>
        <c:axId val="228607104"/>
        <c:scaling>
          <c:orientation val="minMax"/>
        </c:scaling>
        <c:delete val="0"/>
        <c:axPos val="b"/>
        <c:numFmt formatCode="General" sourceLinked="0"/>
        <c:majorTickMark val="out"/>
        <c:minorTickMark val="none"/>
        <c:tickLblPos val="nextTo"/>
        <c:txPr>
          <a:bodyPr/>
          <a:lstStyle/>
          <a:p>
            <a:pPr>
              <a:defRPr sz="1200"/>
            </a:pPr>
            <a:endParaRPr lang="en-US"/>
          </a:p>
        </c:txPr>
        <c:crossAx val="228608640"/>
        <c:crosses val="autoZero"/>
        <c:auto val="1"/>
        <c:lblAlgn val="ctr"/>
        <c:lblOffset val="100"/>
        <c:noMultiLvlLbl val="0"/>
      </c:catAx>
      <c:valAx>
        <c:axId val="228608640"/>
        <c:scaling>
          <c:orientation val="minMax"/>
          <c:max val="2000"/>
          <c:min val="0"/>
        </c:scaling>
        <c:delete val="0"/>
        <c:axPos val="l"/>
        <c:majorGridlines>
          <c:spPr>
            <a:ln>
              <a:solidFill>
                <a:srgbClr val="C9F5FF"/>
              </a:solidFill>
              <a:prstDash val="sysDot"/>
            </a:ln>
          </c:spPr>
        </c:majorGridlines>
        <c:numFmt formatCode="General" sourceLinked="1"/>
        <c:majorTickMark val="out"/>
        <c:minorTickMark val="none"/>
        <c:tickLblPos val="nextTo"/>
        <c:spPr>
          <a:ln>
            <a:noFill/>
          </a:ln>
        </c:spPr>
        <c:crossAx val="228607104"/>
        <c:crosses val="autoZero"/>
        <c:crossBetween val="between"/>
        <c:majorUnit val="500"/>
      </c:valAx>
    </c:plotArea>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575213865126097"/>
          <c:y val="0.15884069979609902"/>
          <c:w val="0.80364738617384956"/>
          <c:h val="0.5060112263326203"/>
        </c:manualLayout>
      </c:layout>
      <c:barChart>
        <c:barDir val="col"/>
        <c:grouping val="clustered"/>
        <c:varyColors val="0"/>
        <c:ser>
          <c:idx val="0"/>
          <c:order val="0"/>
          <c:tx>
            <c:strRef>
              <c:f>'AP OOPE%THE'!$B$43</c:f>
              <c:strCache>
                <c:ptCount val="1"/>
                <c:pt idx="0">
                  <c:v>&lt;50%</c:v>
                </c:pt>
              </c:strCache>
            </c:strRef>
          </c:tx>
          <c:spPr>
            <a:solidFill>
              <a:srgbClr val="33CCCC"/>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'AP OOPE%THE'!$A$44:$A$56</c:f>
              <c:strCache>
                <c:ptCount val="13"/>
                <c:pt idx="0">
                  <c:v>Papua New Guinea</c:v>
                </c:pt>
                <c:pt idx="1">
                  <c:v>Thailand</c:v>
                </c:pt>
                <c:pt idx="2">
                  <c:v>China</c:v>
                </c:pt>
                <c:pt idx="3">
                  <c:v>Malaysia</c:v>
                </c:pt>
                <c:pt idx="4">
                  <c:v>Viet Nam</c:v>
                </c:pt>
                <c:pt idx="5">
                  <c:v>Indonesia</c:v>
                </c:pt>
                <c:pt idx="6">
                  <c:v>Nepal</c:v>
                </c:pt>
                <c:pt idx="7">
                  <c:v>Myanmar</c:v>
                </c:pt>
                <c:pt idx="8">
                  <c:v>Philippines</c:v>
                </c:pt>
                <c:pt idx="9">
                  <c:v>Pakistan</c:v>
                </c:pt>
                <c:pt idx="10">
                  <c:v>India</c:v>
                </c:pt>
                <c:pt idx="11">
                  <c:v>Bangladesh</c:v>
                </c:pt>
                <c:pt idx="12">
                  <c:v>Cambodia</c:v>
                </c:pt>
              </c:strCache>
            </c:strRef>
          </c:cat>
          <c:val>
            <c:numRef>
              <c:f>'AP OOPE%THE'!$B$44:$B$56</c:f>
              <c:numCache>
                <c:formatCode>#,##0</c:formatCode>
                <c:ptCount val="13"/>
                <c:pt idx="0">
                  <c:v>10.461073590000002</c:v>
                </c:pt>
                <c:pt idx="1">
                  <c:v>11.92299983</c:v>
                </c:pt>
                <c:pt idx="2">
                  <c:v>31.987092350000001</c:v>
                </c:pt>
                <c:pt idx="3">
                  <c:v>35.300710819999999</c:v>
                </c:pt>
                <c:pt idx="4">
                  <c:v>36.75884027</c:v>
                </c:pt>
                <c:pt idx="5">
                  <c:v>46.865195530000001</c:v>
                </c:pt>
                <c:pt idx="6">
                  <c:v>47.652677280000006</c:v>
                </c:pt>
              </c:numCache>
            </c:numRef>
          </c:val>
          <c:extLst>
            <c:ext xmlns:c16="http://schemas.microsoft.com/office/drawing/2014/chart" uri="{C3380CC4-5D6E-409C-BE32-E72D297353CC}">
              <c16:uniqueId val="{00000000-201C-407F-BE5B-B898A44DA1F6}"/>
            </c:ext>
          </c:extLst>
        </c:ser>
        <c:ser>
          <c:idx val="1"/>
          <c:order val="1"/>
          <c:tx>
            <c:strRef>
              <c:f>'AP OOPE%THE'!$C$43</c:f>
              <c:strCache>
                <c:ptCount val="1"/>
                <c:pt idx="0">
                  <c:v>≥ 50%</c:v>
                </c:pt>
              </c:strCache>
            </c:strRef>
          </c:tx>
          <c:spPr>
            <a:solidFill>
              <a:srgbClr val="FF7C80"/>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'AP OOPE%THE'!$A$44:$A$56</c:f>
              <c:strCache>
                <c:ptCount val="13"/>
                <c:pt idx="0">
                  <c:v>Papua New Guinea</c:v>
                </c:pt>
                <c:pt idx="1">
                  <c:v>Thailand</c:v>
                </c:pt>
                <c:pt idx="2">
                  <c:v>China</c:v>
                </c:pt>
                <c:pt idx="3">
                  <c:v>Malaysia</c:v>
                </c:pt>
                <c:pt idx="4">
                  <c:v>Viet Nam</c:v>
                </c:pt>
                <c:pt idx="5">
                  <c:v>Indonesia</c:v>
                </c:pt>
                <c:pt idx="6">
                  <c:v>Nepal</c:v>
                </c:pt>
                <c:pt idx="7">
                  <c:v>Myanmar</c:v>
                </c:pt>
                <c:pt idx="8">
                  <c:v>Philippines</c:v>
                </c:pt>
                <c:pt idx="9">
                  <c:v>Pakistan</c:v>
                </c:pt>
                <c:pt idx="10">
                  <c:v>India</c:v>
                </c:pt>
                <c:pt idx="11">
                  <c:v>Bangladesh</c:v>
                </c:pt>
                <c:pt idx="12">
                  <c:v>Cambodia</c:v>
                </c:pt>
              </c:strCache>
            </c:strRef>
          </c:cat>
          <c:val>
            <c:numRef>
              <c:f>'AP OOPE%THE'!$C$44:$C$56</c:f>
              <c:numCache>
                <c:formatCode>General</c:formatCode>
                <c:ptCount val="13"/>
                <c:pt idx="7" formatCode="#,##0">
                  <c:v>50.689241859999996</c:v>
                </c:pt>
                <c:pt idx="8" formatCode="#,##0">
                  <c:v>53.68513987</c:v>
                </c:pt>
                <c:pt idx="9" formatCode="#,##0">
                  <c:v>56.28250692999999</c:v>
                </c:pt>
                <c:pt idx="10" formatCode="#,##0">
                  <c:v>62.417363220000013</c:v>
                </c:pt>
                <c:pt idx="11" formatCode="#,##0">
                  <c:v>66.975873160000006</c:v>
                </c:pt>
                <c:pt idx="12" formatCode="#,##0">
                  <c:v>74.191976630000013</c:v>
                </c:pt>
              </c:numCache>
            </c:numRef>
          </c:val>
          <c:extLst>
            <c:ext xmlns:c16="http://schemas.microsoft.com/office/drawing/2014/chart" uri="{C3380CC4-5D6E-409C-BE32-E72D297353CC}">
              <c16:uniqueId val="{00000001-201C-407F-BE5B-B898A44DA1F6}"/>
            </c:ext>
          </c:extLst>
        </c:ser>
        <c:dLbls>
          <c:showLegendKey val="0"/>
          <c:showVal val="0"/>
          <c:showCatName val="0"/>
          <c:showSerName val="0"/>
          <c:showPercent val="0"/>
          <c:showBubbleSize val="0"/>
        </c:dLbls>
        <c:gapWidth val="150"/>
        <c:overlap val="100"/>
        <c:axId val="228741504"/>
        <c:axId val="228743040"/>
      </c:barChart>
      <c:catAx>
        <c:axId val="228741504"/>
        <c:scaling>
          <c:orientation val="minMax"/>
        </c:scaling>
        <c:delete val="0"/>
        <c:axPos val="b"/>
        <c:numFmt formatCode="General" sourceLinked="0"/>
        <c:majorTickMark val="out"/>
        <c:minorTickMark val="none"/>
        <c:tickLblPos val="nextTo"/>
        <c:crossAx val="228743040"/>
        <c:crosses val="autoZero"/>
        <c:auto val="1"/>
        <c:lblAlgn val="ctr"/>
        <c:lblOffset val="100"/>
        <c:noMultiLvlLbl val="0"/>
      </c:catAx>
      <c:valAx>
        <c:axId val="228743040"/>
        <c:scaling>
          <c:orientation val="minMax"/>
          <c:max val="100"/>
          <c:min val="0"/>
        </c:scaling>
        <c:delete val="0"/>
        <c:axPos val="l"/>
        <c:majorGridlines>
          <c:spPr>
            <a:ln w="12700">
              <a:prstDash val="sysDash"/>
            </a:ln>
          </c:spPr>
        </c:majorGridlines>
        <c:title>
          <c:tx>
            <c:rich>
              <a:bodyPr rot="0" vert="horz"/>
              <a:lstStyle/>
              <a:p>
                <a:pPr>
                  <a:defRPr/>
                </a:pPr>
                <a:r>
                  <a:rPr lang="en-GB" dirty="0"/>
                  <a:t>%</a:t>
                </a:r>
              </a:p>
            </c:rich>
          </c:tx>
          <c:layout>
            <c:manualLayout>
              <c:xMode val="edge"/>
              <c:yMode val="edge"/>
              <c:x val="8.9343898036830155E-2"/>
              <c:y val="0.1300343556256143"/>
            </c:manualLayout>
          </c:layout>
          <c:overlay val="0"/>
        </c:title>
        <c:numFmt formatCode="#,##0" sourceLinked="1"/>
        <c:majorTickMark val="out"/>
        <c:minorTickMark val="none"/>
        <c:tickLblPos val="nextTo"/>
        <c:crossAx val="228741504"/>
        <c:crosses val="autoZero"/>
        <c:crossBetween val="between"/>
        <c:majorUnit val="50"/>
      </c:valAx>
    </c:plotArea>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271569536461802"/>
          <c:y val="5.6929679160120615E-2"/>
          <c:w val="0.58559510996702746"/>
          <c:h val="0.81495827612239002"/>
        </c:manualLayout>
      </c:layout>
      <c:lineChart>
        <c:grouping val="standard"/>
        <c:varyColors val="0"/>
        <c:ser>
          <c:idx val="0"/>
          <c:order val="0"/>
          <c:tx>
            <c:strRef>
              <c:f>'Children New Inf decline_target'!$C$3</c:f>
              <c:strCache>
                <c:ptCount val="1"/>
                <c:pt idx="0">
                  <c:v>New HIV infections (children 0-14 yr)</c:v>
                </c:pt>
              </c:strCache>
            </c:strRef>
          </c:tx>
          <c:spPr>
            <a:ln w="38100">
              <a:solidFill>
                <a:srgbClr val="33CCCC"/>
              </a:solidFill>
            </a:ln>
          </c:spPr>
          <c:marker>
            <c:symbol val="none"/>
          </c:marker>
          <c:cat>
            <c:strRef>
              <c:f>'Children New Inf decline_target'!$B$4:$B$24</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'Children New Inf decline_target'!$C$4:$C$24</c:f>
              <c:numCache>
                <c:formatCode>#,##0</c:formatCode>
                <c:ptCount val="21"/>
                <c:pt idx="0">
                  <c:v>28000</c:v>
                </c:pt>
                <c:pt idx="1">
                  <c:v>27000</c:v>
                </c:pt>
                <c:pt idx="2">
                  <c:v>25000</c:v>
                </c:pt>
                <c:pt idx="3">
                  <c:v>24000</c:v>
                </c:pt>
                <c:pt idx="4">
                  <c:v>22000</c:v>
                </c:pt>
                <c:pt idx="5">
                  <c:v>20000</c:v>
                </c:pt>
                <c:pt idx="6">
                  <c:v>19000</c:v>
                </c:pt>
                <c:pt idx="7">
                  <c:v>17000</c:v>
                </c:pt>
                <c:pt idx="8">
                  <c:v>16000</c:v>
                </c:pt>
                <c:pt idx="9">
                  <c:v>15000</c:v>
                </c:pt>
                <c:pt idx="10">
                  <c:v>15000</c:v>
                </c:pt>
                <c:pt idx="11">
                  <c:v>15000</c:v>
                </c:pt>
                <c:pt idx="12">
                  <c:v>14000</c:v>
                </c:pt>
                <c:pt idx="13">
                  <c:v>14000</c:v>
                </c:pt>
                <c:pt idx="14">
                  <c:v>12000</c:v>
                </c:pt>
                <c:pt idx="15">
                  <c:v>12000</c:v>
                </c:pt>
                <c:pt idx="16">
                  <c:v>11000</c:v>
                </c:pt>
                <c:pt idx="17">
                  <c:v>10000</c:v>
                </c:pt>
              </c:numCache>
            </c:numRef>
          </c:val>
          <c:smooth val="0"/>
          <c:extLst>
            <c:ext xmlns:c16="http://schemas.microsoft.com/office/drawing/2014/chart" uri="{C3380CC4-5D6E-409C-BE32-E72D297353CC}">
              <c16:uniqueId val="{00000000-B2E7-4528-8B21-049D6DD7EC4B}"/>
            </c:ext>
          </c:extLst>
        </c:ser>
        <c:ser>
          <c:idx val="1"/>
          <c:order val="1"/>
          <c:tx>
            <c:strRef>
              <c:f>'Children New Inf decline_target'!$D$3</c:f>
              <c:strCache>
                <c:ptCount val="1"/>
                <c:pt idx="0">
                  <c:v>Current trend to 2020</c:v>
                </c:pt>
              </c:strCache>
            </c:strRef>
          </c:tx>
          <c:spPr>
            <a:ln>
              <a:solidFill>
                <a:srgbClr val="F78E1E"/>
              </a:solidFill>
              <a:prstDash val="sysDash"/>
            </a:ln>
          </c:spPr>
          <c:marker>
            <c:symbol val="none"/>
          </c:marker>
          <c:cat>
            <c:strRef>
              <c:f>'Children New Inf decline_target'!$B$4:$B$24</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'Children New Inf decline_target'!$D$4:$D$24</c:f>
              <c:numCache>
                <c:formatCode>General</c:formatCode>
                <c:ptCount val="21"/>
                <c:pt idx="17" formatCode="#,##0">
                  <c:v>10000</c:v>
                </c:pt>
                <c:pt idx="18" formatCode="#,##0">
                  <c:v>9500</c:v>
                </c:pt>
                <c:pt idx="19" formatCode="#,##0">
                  <c:v>8750</c:v>
                </c:pt>
                <c:pt idx="20" formatCode="#,##0">
                  <c:v>8000</c:v>
                </c:pt>
              </c:numCache>
            </c:numRef>
          </c:val>
          <c:smooth val="0"/>
          <c:extLst>
            <c:ext xmlns:c16="http://schemas.microsoft.com/office/drawing/2014/chart" uri="{C3380CC4-5D6E-409C-BE32-E72D297353CC}">
              <c16:uniqueId val="{00000001-B2E7-4528-8B21-049D6DD7EC4B}"/>
            </c:ext>
          </c:extLst>
        </c:ser>
        <c:ser>
          <c:idx val="2"/>
          <c:order val="2"/>
          <c:tx>
            <c:strRef>
              <c:f>'Children New Inf decline_target'!$E$3</c:f>
              <c:strCache>
                <c:ptCount val="1"/>
                <c:pt idx="0">
                  <c:v>Trend to Fast-Track 2020 target</c:v>
                </c:pt>
              </c:strCache>
            </c:strRef>
          </c:tx>
          <c:spPr>
            <a:ln>
              <a:solidFill>
                <a:srgbClr val="88C540"/>
              </a:solidFill>
              <a:prstDash val="sysDash"/>
            </a:ln>
          </c:spPr>
          <c:marker>
            <c:symbol val="none"/>
          </c:marker>
          <c:dPt>
            <c:idx val="20"/>
            <c:marker>
              <c:symbol val="circle"/>
              <c:size val="22"/>
              <c:spPr>
                <a:solidFill>
                  <a:schemeClr val="bg1"/>
                </a:solidFill>
                <a:ln w="66675">
                  <a:solidFill>
                    <a:srgbClr val="00CC00"/>
                  </a:solidFill>
                </a:ln>
              </c:spPr>
            </c:marker>
            <c:bubble3D val="0"/>
            <c:extLst>
              <c:ext xmlns:c16="http://schemas.microsoft.com/office/drawing/2014/chart" uri="{C3380CC4-5D6E-409C-BE32-E72D297353CC}">
                <c16:uniqueId val="{00000002-B2E7-4528-8B21-049D6DD7EC4B}"/>
              </c:ext>
            </c:extLst>
          </c:dPt>
          <c:cat>
            <c:strRef>
              <c:f>'Children New Inf decline_target'!$B$4:$B$24</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'Children New Inf decline_target'!$E$4:$E$24</c:f>
              <c:numCache>
                <c:formatCode>General</c:formatCode>
                <c:ptCount val="21"/>
                <c:pt idx="10" formatCode="#,##0">
                  <c:v>14999.999999999996</c:v>
                </c:pt>
                <c:pt idx="11" formatCode="#,##0">
                  <c:v>13689.999999999998</c:v>
                </c:pt>
                <c:pt idx="12" formatCode="#,##0">
                  <c:v>12379.999999999998</c:v>
                </c:pt>
                <c:pt idx="13" formatCode="#,##0">
                  <c:v>11070</c:v>
                </c:pt>
                <c:pt idx="14" formatCode="#,##0">
                  <c:v>9760</c:v>
                </c:pt>
                <c:pt idx="15" formatCode="#,##0">
                  <c:v>8450</c:v>
                </c:pt>
                <c:pt idx="16" formatCode="#,##0">
                  <c:v>7140.0000000000018</c:v>
                </c:pt>
                <c:pt idx="17" formatCode="#,##0">
                  <c:v>5830.0000000000018</c:v>
                </c:pt>
                <c:pt idx="18" formatCode="#,##0">
                  <c:v>4520.0000000000018</c:v>
                </c:pt>
                <c:pt idx="19" formatCode="#,##0">
                  <c:v>3210.0000000000036</c:v>
                </c:pt>
                <c:pt idx="20" formatCode="#,##0">
                  <c:v>1900.0000000000036</c:v>
                </c:pt>
              </c:numCache>
            </c:numRef>
          </c:val>
          <c:smooth val="0"/>
          <c:extLst>
            <c:ext xmlns:c16="http://schemas.microsoft.com/office/drawing/2014/chart" uri="{C3380CC4-5D6E-409C-BE32-E72D297353CC}">
              <c16:uniqueId val="{00000003-B2E7-4528-8B21-049D6DD7EC4B}"/>
            </c:ext>
          </c:extLst>
        </c:ser>
        <c:dLbls>
          <c:showLegendKey val="0"/>
          <c:showVal val="0"/>
          <c:showCatName val="0"/>
          <c:showSerName val="0"/>
          <c:showPercent val="0"/>
          <c:showBubbleSize val="0"/>
        </c:dLbls>
        <c:smooth val="0"/>
        <c:axId val="229845248"/>
        <c:axId val="229847040"/>
      </c:lineChart>
      <c:catAx>
        <c:axId val="229845248"/>
        <c:scaling>
          <c:orientation val="minMax"/>
        </c:scaling>
        <c:delete val="0"/>
        <c:axPos val="b"/>
        <c:majorGridlines>
          <c:spPr>
            <a:ln w="15875">
              <a:solidFill>
                <a:srgbClr val="D1E8FF"/>
              </a:solidFill>
              <a:prstDash val="sysDash"/>
            </a:ln>
          </c:spPr>
        </c:majorGridlines>
        <c:numFmt formatCode="General" sourceLinked="0"/>
        <c:majorTickMark val="out"/>
        <c:minorTickMark val="none"/>
        <c:tickLblPos val="nextTo"/>
        <c:spPr>
          <a:ln>
            <a:noFill/>
          </a:ln>
        </c:spPr>
        <c:crossAx val="229847040"/>
        <c:crosses val="autoZero"/>
        <c:auto val="1"/>
        <c:lblAlgn val="ctr"/>
        <c:lblOffset val="100"/>
        <c:tickLblSkip val="5"/>
        <c:tickMarkSkip val="5"/>
        <c:noMultiLvlLbl val="0"/>
      </c:catAx>
      <c:valAx>
        <c:axId val="229847040"/>
        <c:scaling>
          <c:orientation val="minMax"/>
          <c:max val="30000"/>
        </c:scaling>
        <c:delete val="0"/>
        <c:axPos val="l"/>
        <c:majorGridlines>
          <c:spPr>
            <a:ln w="15875">
              <a:solidFill>
                <a:srgbClr val="D1E8FF"/>
              </a:solidFill>
              <a:prstDash val="sysDash"/>
            </a:ln>
          </c:spPr>
        </c:majorGridlines>
        <c:title>
          <c:tx>
            <c:rich>
              <a:bodyPr rot="-5400000" vert="horz"/>
              <a:lstStyle/>
              <a:p>
                <a:pPr>
                  <a:defRPr/>
                </a:pPr>
                <a:r>
                  <a:rPr lang="en-GB"/>
                  <a:t>New HIV infections</a:t>
                </a:r>
              </a:p>
            </c:rich>
          </c:tx>
          <c:layout>
            <c:manualLayout>
              <c:xMode val="edge"/>
              <c:yMode val="edge"/>
              <c:x val="4.9760040220072684E-3"/>
              <c:y val="0.29587604615460805"/>
            </c:manualLayout>
          </c:layout>
          <c:overlay val="0"/>
        </c:title>
        <c:numFmt formatCode="#,##0" sourceLinked="1"/>
        <c:majorTickMark val="out"/>
        <c:minorTickMark val="none"/>
        <c:tickLblPos val="nextTo"/>
        <c:spPr>
          <a:ln>
            <a:noFill/>
          </a:ln>
        </c:spPr>
        <c:crossAx val="229845248"/>
        <c:crosses val="autoZero"/>
        <c:crossBetween val="midCat"/>
        <c:majorUnit val="10000"/>
      </c:valAx>
    </c:plotArea>
    <c:legend>
      <c:legendPos val="r"/>
      <c:layout>
        <c:manualLayout>
          <c:xMode val="edge"/>
          <c:yMode val="edge"/>
          <c:x val="0.12749618319543601"/>
          <c:y val="0.57541808646592063"/>
          <c:w val="0.39924209586728432"/>
          <c:h val="0.2753335314217798"/>
        </c:manualLayout>
      </c:layout>
      <c:overlay val="0"/>
      <c:txPr>
        <a:bodyPr/>
        <a:lstStyle/>
        <a:p>
          <a:pPr>
            <a:defRPr b="0"/>
          </a:pPr>
          <a:endParaRPr lang="en-US"/>
        </a:p>
      </c:txPr>
    </c:legend>
    <c:plotVisOnly val="1"/>
    <c:dispBlanksAs val="gap"/>
    <c:showDLblsOverMax val="0"/>
  </c:chart>
  <c:txPr>
    <a:bodyPr/>
    <a:lstStyle/>
    <a:p>
      <a:pPr>
        <a:defRPr sz="1200" b="0">
          <a:latin typeface="Arial"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83407315979585"/>
          <c:y val="3.6958545974248372E-2"/>
          <c:w val="0.68171714620260671"/>
          <c:h val="0.81451722641717739"/>
        </c:manualLayout>
      </c:layout>
      <c:lineChart>
        <c:grouping val="standard"/>
        <c:varyColors val="0"/>
        <c:ser>
          <c:idx val="0"/>
          <c:order val="0"/>
          <c:tx>
            <c:strRef>
              <c:f>Sheet5!$D$1</c:f>
              <c:strCache>
                <c:ptCount val="1"/>
                <c:pt idx="0">
                  <c:v>Global</c:v>
                </c:pt>
              </c:strCache>
            </c:strRef>
          </c:tx>
          <c:spPr>
            <a:ln w="31750" cap="rnd">
              <a:solidFill>
                <a:srgbClr val="33CCCC"/>
              </a:solidFill>
              <a:round/>
            </a:ln>
            <a:effectLst/>
          </c:spPr>
          <c:marker>
            <c:symbol val="circle"/>
            <c:size val="17"/>
            <c:spPr>
              <a:solidFill>
                <a:srgbClr val="33CCCC"/>
              </a:solidFill>
              <a:ln>
                <a:no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Sheet5!$C$2:$C$9</c:f>
              <c:numCache>
                <c:formatCode>General</c:formatCode>
                <c:ptCount val="8"/>
                <c:pt idx="0">
                  <c:v>2010</c:v>
                </c:pt>
                <c:pt idx="1">
                  <c:v>2011</c:v>
                </c:pt>
                <c:pt idx="2">
                  <c:v>2012</c:v>
                </c:pt>
                <c:pt idx="3">
                  <c:v>2013</c:v>
                </c:pt>
                <c:pt idx="4">
                  <c:v>2014</c:v>
                </c:pt>
                <c:pt idx="5">
                  <c:v>2015</c:v>
                </c:pt>
                <c:pt idx="6">
                  <c:v>2016</c:v>
                </c:pt>
                <c:pt idx="7">
                  <c:v>2017</c:v>
                </c:pt>
              </c:numCache>
            </c:numRef>
          </c:cat>
          <c:val>
            <c:numRef>
              <c:f>Sheet5!$D$2:$D$9</c:f>
              <c:numCache>
                <c:formatCode>0</c:formatCode>
                <c:ptCount val="8"/>
                <c:pt idx="0">
                  <c:v>50.598461999999998</c:v>
                </c:pt>
                <c:pt idx="1">
                  <c:v>59.732807000000001</c:v>
                </c:pt>
                <c:pt idx="2">
                  <c:v>67.087305999999998</c:v>
                </c:pt>
                <c:pt idx="3">
                  <c:v>71.038543000000004</c:v>
                </c:pt>
                <c:pt idx="4">
                  <c:v>76.965046000000001</c:v>
                </c:pt>
                <c:pt idx="5">
                  <c:v>77.689069000000003</c:v>
                </c:pt>
                <c:pt idx="6">
                  <c:v>78.770000999999993</c:v>
                </c:pt>
                <c:pt idx="7">
                  <c:v>79.903942999999998</c:v>
                </c:pt>
              </c:numCache>
            </c:numRef>
          </c:val>
          <c:smooth val="0"/>
          <c:extLst>
            <c:ext xmlns:c16="http://schemas.microsoft.com/office/drawing/2014/chart" uri="{C3380CC4-5D6E-409C-BE32-E72D297353CC}">
              <c16:uniqueId val="{00000000-220B-4F1D-A41F-DE0CF6DB9BBA}"/>
            </c:ext>
          </c:extLst>
        </c:ser>
        <c:ser>
          <c:idx val="1"/>
          <c:order val="1"/>
          <c:tx>
            <c:strRef>
              <c:f>Sheet5!$E$1</c:f>
              <c:strCache>
                <c:ptCount val="1"/>
                <c:pt idx="0">
                  <c:v>Asia and the Pacific</c:v>
                </c:pt>
              </c:strCache>
            </c:strRef>
          </c:tx>
          <c:spPr>
            <a:ln w="31750" cap="rnd">
              <a:solidFill>
                <a:srgbClr val="FF7C80"/>
              </a:solidFill>
              <a:round/>
            </a:ln>
            <a:effectLst/>
          </c:spPr>
          <c:marker>
            <c:symbol val="circle"/>
            <c:size val="17"/>
            <c:spPr>
              <a:solidFill>
                <a:srgbClr val="FF7C80"/>
              </a:solidFill>
              <a:ln>
                <a:no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Sheet5!$C$2:$C$9</c:f>
              <c:numCache>
                <c:formatCode>General</c:formatCode>
                <c:ptCount val="8"/>
                <c:pt idx="0">
                  <c:v>2010</c:v>
                </c:pt>
                <c:pt idx="1">
                  <c:v>2011</c:v>
                </c:pt>
                <c:pt idx="2">
                  <c:v>2012</c:v>
                </c:pt>
                <c:pt idx="3">
                  <c:v>2013</c:v>
                </c:pt>
                <c:pt idx="4">
                  <c:v>2014</c:v>
                </c:pt>
                <c:pt idx="5">
                  <c:v>2015</c:v>
                </c:pt>
                <c:pt idx="6">
                  <c:v>2016</c:v>
                </c:pt>
                <c:pt idx="7">
                  <c:v>2017</c:v>
                </c:pt>
              </c:numCache>
            </c:numRef>
          </c:cat>
          <c:val>
            <c:numRef>
              <c:f>Sheet5!$E$2:$E$9</c:f>
              <c:numCache>
                <c:formatCode>0</c:formatCode>
                <c:ptCount val="8"/>
                <c:pt idx="0">
                  <c:v>24.368359999999999</c:v>
                </c:pt>
                <c:pt idx="1">
                  <c:v>24.152787</c:v>
                </c:pt>
                <c:pt idx="2">
                  <c:v>28.280266000000001</c:v>
                </c:pt>
                <c:pt idx="3">
                  <c:v>34.869244000000002</c:v>
                </c:pt>
                <c:pt idx="4">
                  <c:v>45.771551000000002</c:v>
                </c:pt>
                <c:pt idx="5">
                  <c:v>47.635714999999998</c:v>
                </c:pt>
                <c:pt idx="6">
                  <c:v>54.815519999999999</c:v>
                </c:pt>
                <c:pt idx="7">
                  <c:v>55.543565000000001</c:v>
                </c:pt>
              </c:numCache>
            </c:numRef>
          </c:val>
          <c:smooth val="0"/>
          <c:extLst>
            <c:ext xmlns:c16="http://schemas.microsoft.com/office/drawing/2014/chart" uri="{C3380CC4-5D6E-409C-BE32-E72D297353CC}">
              <c16:uniqueId val="{00000001-220B-4F1D-A41F-DE0CF6DB9BBA}"/>
            </c:ext>
          </c:extLst>
        </c:ser>
        <c:ser>
          <c:idx val="2"/>
          <c:order val="2"/>
          <c:spPr>
            <a:ln w="31750" cap="rnd">
              <a:solidFill>
                <a:srgbClr val="00CCFF"/>
              </a:solidFill>
              <a:prstDash val="sysDot"/>
              <a:round/>
            </a:ln>
            <a:effectLst/>
          </c:spPr>
          <c:marker>
            <c:symbol val="circle"/>
            <c:size val="17"/>
            <c:spPr>
              <a:noFill/>
              <a:ln>
                <a:noFill/>
              </a:ln>
              <a:effectLst/>
            </c:spPr>
          </c:marker>
          <c:dPt>
            <c:idx val="7"/>
            <c:marker>
              <c:symbol val="circle"/>
              <c:size val="33"/>
              <c:spPr>
                <a:solidFill>
                  <a:srgbClr val="00CCFF"/>
                </a:solidFill>
                <a:ln>
                  <a:noFill/>
                </a:ln>
                <a:effectLst/>
              </c:spPr>
            </c:marker>
            <c:bubble3D val="0"/>
            <c:extLst>
              <c:ext xmlns:c16="http://schemas.microsoft.com/office/drawing/2014/chart" uri="{C3380CC4-5D6E-409C-BE32-E72D297353CC}">
                <c16:uniqueId val="{00000002-220B-4F1D-A41F-DE0CF6DB9BBA}"/>
              </c:ext>
            </c:extLst>
          </c:dPt>
          <c:dLbls>
            <c:dLbl>
              <c:idx val="7"/>
              <c:tx>
                <c:rich>
                  <a:bodyPr/>
                  <a:lstStyle/>
                  <a:p>
                    <a:r>
                      <a:rPr lang="en-US" dirty="0"/>
                      <a:t>95%</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20B-4F1D-A41F-DE0CF6DB9BB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Sheet5!$C$2:$C$9</c:f>
              <c:numCache>
                <c:formatCode>General</c:formatCode>
                <c:ptCount val="8"/>
                <c:pt idx="0">
                  <c:v>2010</c:v>
                </c:pt>
                <c:pt idx="1">
                  <c:v>2011</c:v>
                </c:pt>
                <c:pt idx="2">
                  <c:v>2012</c:v>
                </c:pt>
                <c:pt idx="3">
                  <c:v>2013</c:v>
                </c:pt>
                <c:pt idx="4">
                  <c:v>2014</c:v>
                </c:pt>
                <c:pt idx="5">
                  <c:v>2015</c:v>
                </c:pt>
                <c:pt idx="6">
                  <c:v>2016</c:v>
                </c:pt>
                <c:pt idx="7">
                  <c:v>2017</c:v>
                </c:pt>
              </c:numCache>
            </c:numRef>
          </c:cat>
          <c:val>
            <c:numRef>
              <c:f>Sheet5!$G$1:$G$9</c:f>
              <c:numCache>
                <c:formatCode>General</c:formatCode>
                <c:ptCount val="8"/>
                <c:pt idx="0">
                  <c:v>95</c:v>
                </c:pt>
                <c:pt idx="1">
                  <c:v>95</c:v>
                </c:pt>
                <c:pt idx="2">
                  <c:v>95</c:v>
                </c:pt>
                <c:pt idx="3">
                  <c:v>95</c:v>
                </c:pt>
                <c:pt idx="4">
                  <c:v>95</c:v>
                </c:pt>
                <c:pt idx="5">
                  <c:v>95</c:v>
                </c:pt>
                <c:pt idx="6">
                  <c:v>95</c:v>
                </c:pt>
                <c:pt idx="7">
                  <c:v>95</c:v>
                </c:pt>
              </c:numCache>
            </c:numRef>
          </c:val>
          <c:smooth val="0"/>
          <c:extLst>
            <c:ext xmlns:c16="http://schemas.microsoft.com/office/drawing/2014/chart" uri="{C3380CC4-5D6E-409C-BE32-E72D297353CC}">
              <c16:uniqueId val="{00000003-220B-4F1D-A41F-DE0CF6DB9BBA}"/>
            </c:ext>
          </c:extLst>
        </c:ser>
        <c:dLbls>
          <c:dLblPos val="ctr"/>
          <c:showLegendKey val="0"/>
          <c:showVal val="1"/>
          <c:showCatName val="0"/>
          <c:showSerName val="0"/>
          <c:showPercent val="0"/>
          <c:showBubbleSize val="0"/>
        </c:dLbls>
        <c:marker val="1"/>
        <c:smooth val="0"/>
        <c:axId val="230005376"/>
        <c:axId val="230015360"/>
      </c:lineChart>
      <c:catAx>
        <c:axId val="230005376"/>
        <c:scaling>
          <c:orientation val="minMax"/>
        </c:scaling>
        <c:delete val="0"/>
        <c:axPos val="b"/>
        <c:numFmt formatCode="General" sourceLinked="1"/>
        <c:majorTickMark val="out"/>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cap="all"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crossAx val="230015360"/>
        <c:crosses val="autoZero"/>
        <c:auto val="1"/>
        <c:lblAlgn val="ctr"/>
        <c:lblOffset val="100"/>
        <c:noMultiLvlLbl val="0"/>
      </c:catAx>
      <c:valAx>
        <c:axId val="230015360"/>
        <c:scaling>
          <c:orientation val="minMax"/>
          <c:max val="100"/>
        </c:scaling>
        <c:delete val="0"/>
        <c:axPos val="l"/>
        <c:title>
          <c:tx>
            <c:rich>
              <a:bodyPr rot="-5400000" spcFirstLastPara="1" vertOverflow="ellipsis" vert="horz" wrap="square" anchor="ctr" anchorCtr="1"/>
              <a:lstStyle/>
              <a:p>
                <a:pPr>
                  <a:defRPr sz="14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en-US"/>
                  <a:t>PMTCT coverage (%)</a:t>
                </a:r>
              </a:p>
            </c:rich>
          </c:tx>
          <c:layout>
            <c:manualLayout>
              <c:xMode val="edge"/>
              <c:yMode val="edge"/>
              <c:x val="2.8659509518242213E-2"/>
              <c:y val="0.2151794153510081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crossAx val="230005376"/>
        <c:crosses val="autoZero"/>
        <c:crossBetween val="midCat"/>
        <c:majorUnit val="100"/>
      </c:valAx>
      <c:spPr>
        <a:solidFill>
          <a:schemeClr val="bg1">
            <a:lumMod val="95000"/>
          </a:schemeClr>
        </a:solidFill>
        <a:ln>
          <a:noFill/>
        </a:ln>
        <a:effectLst/>
      </c:spPr>
    </c:plotArea>
    <c:legend>
      <c:legendPos val="r"/>
      <c:legendEntry>
        <c:idx val="2"/>
        <c:delete val="1"/>
      </c:legendEntry>
      <c:layout>
        <c:manualLayout>
          <c:xMode val="edge"/>
          <c:yMode val="edge"/>
          <c:x val="0.81112155902768013"/>
          <c:y val="0.1299659297181692"/>
          <c:w val="0.16638644734658189"/>
          <c:h val="0.407478516723193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54342507004843"/>
          <c:y val="0.15036174237788352"/>
          <c:w val="0.86645837905995993"/>
          <c:h val="0.55035566671445602"/>
        </c:manualLayout>
      </c:layout>
      <c:barChart>
        <c:barDir val="col"/>
        <c:grouping val="clustered"/>
        <c:varyColors val="0"/>
        <c:ser>
          <c:idx val="0"/>
          <c:order val="0"/>
          <c:tx>
            <c:strRef>
              <c:f>PMTCT_AP_regional_2018!$B$42</c:f>
              <c:strCache>
                <c:ptCount val="1"/>
                <c:pt idx="0">
                  <c:v>Mothers</c:v>
                </c:pt>
              </c:strCache>
            </c:strRef>
          </c:tx>
          <c:spPr>
            <a:solidFill>
              <a:srgbClr val="33CCCC"/>
            </a:solidFill>
            <a:ln>
              <a:noFill/>
            </a:ln>
          </c:spPr>
          <c:invertIfNegative val="0"/>
          <c:dPt>
            <c:idx val="1"/>
            <c:invertIfNegative val="0"/>
            <c:bubble3D val="0"/>
            <c:extLst>
              <c:ext xmlns:c16="http://schemas.microsoft.com/office/drawing/2014/chart" uri="{C3380CC4-5D6E-409C-BE32-E72D297353CC}">
                <c16:uniqueId val="{00000000-F1D7-4570-AFD1-54A0AB56DC9D}"/>
              </c:ext>
            </c:extLst>
          </c:dPt>
          <c:dLbls>
            <c:spPr>
              <a:noFill/>
              <a:ln>
                <a:noFill/>
              </a:ln>
              <a:effectLst/>
            </c:spPr>
            <c:txPr>
              <a:bodyPr wrap="square" lIns="38100" tIns="19050" rIns="38100" bIns="19050" anchor="ctr">
                <a:spAutoFit/>
              </a:bodyPr>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PMTCT_AP_regional_2018!$A$43:$A$47</c:f>
              <c:strCache>
                <c:ptCount val="5"/>
                <c:pt idx="0">
                  <c:v>Estimated pregnant women living with HIV</c:v>
                </c:pt>
                <c:pt idx="1">
                  <c:v>Diagnosed HIV 
positive pregnant women</c:v>
                </c:pt>
                <c:pt idx="2">
                  <c:v>HIV positive pregnant women received
 ARVs for PMTCT</c:v>
                </c:pt>
                <c:pt idx="3">
                  <c:v>Infants born to HIV positive mother received ARV prophylaxis within first 6 wks</c:v>
                </c:pt>
                <c:pt idx="4">
                  <c:v>Infants born to HIV positive mother received an HIV test within 2 months of birth</c:v>
                </c:pt>
              </c:strCache>
            </c:strRef>
          </c:cat>
          <c:val>
            <c:numRef>
              <c:f>PMTCT_AP_regional_2018!$B$43:$B$47</c:f>
              <c:numCache>
                <c:formatCode>_-* #,##0_-;\-* #,##0_-;_-* "-"??_-;_-@_-</c:formatCode>
                <c:ptCount val="5"/>
                <c:pt idx="0">
                  <c:v>61000</c:v>
                </c:pt>
                <c:pt idx="1">
                  <c:v>40000</c:v>
                </c:pt>
                <c:pt idx="2">
                  <c:v>34000</c:v>
                </c:pt>
              </c:numCache>
            </c:numRef>
          </c:val>
          <c:extLst>
            <c:ext xmlns:c16="http://schemas.microsoft.com/office/drawing/2014/chart" uri="{C3380CC4-5D6E-409C-BE32-E72D297353CC}">
              <c16:uniqueId val="{00000001-F1D7-4570-AFD1-54A0AB56DC9D}"/>
            </c:ext>
          </c:extLst>
        </c:ser>
        <c:ser>
          <c:idx val="1"/>
          <c:order val="1"/>
          <c:tx>
            <c:strRef>
              <c:f>PMTCT_AP_regional_2018!$C$42</c:f>
              <c:strCache>
                <c:ptCount val="1"/>
                <c:pt idx="0">
                  <c:v>Infants</c:v>
                </c:pt>
              </c:strCache>
            </c:strRef>
          </c:tx>
          <c:spPr>
            <a:solidFill>
              <a:srgbClr val="FF7C80"/>
            </a:solidFill>
          </c:spPr>
          <c:invertIfNegative val="0"/>
          <c:dPt>
            <c:idx val="3"/>
            <c:invertIfNegative val="0"/>
            <c:bubble3D val="0"/>
            <c:spPr>
              <a:pattFill prst="dkUpDiag">
                <a:fgClr>
                  <a:sysClr val="window" lastClr="FFFFFF">
                    <a:lumMod val="65000"/>
                  </a:sysClr>
                </a:fgClr>
                <a:bgClr>
                  <a:sysClr val="window" lastClr="FFFFFF"/>
                </a:bgClr>
              </a:pattFill>
            </c:spPr>
            <c:extLst>
              <c:ext xmlns:c16="http://schemas.microsoft.com/office/drawing/2014/chart" uri="{C3380CC4-5D6E-409C-BE32-E72D297353CC}">
                <c16:uniqueId val="{00000003-F1D7-4570-AFD1-54A0AB56DC9D}"/>
              </c:ext>
            </c:extLst>
          </c:dPt>
          <c:dLbls>
            <c:dLbl>
              <c:idx val="3"/>
              <c:tx>
                <c:rich>
                  <a:bodyPr/>
                  <a:lstStyle/>
                  <a:p>
                    <a:r>
                      <a:rPr lang="en-US" sz="1400">
                        <a:solidFill>
                          <a:srgbClr val="FF7C80"/>
                        </a:solidFill>
                      </a:rPr>
                      <a:t>n/a</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1D7-4570-AFD1-54A0AB56DC9D}"/>
                </c:ext>
              </c:extLst>
            </c:dLbl>
            <c:spPr>
              <a:noFill/>
            </c:spPr>
            <c:txPr>
              <a:bodyPr/>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PMTCT_AP_regional_2018!$A$43:$A$47</c:f>
              <c:strCache>
                <c:ptCount val="5"/>
                <c:pt idx="0">
                  <c:v>Estimated pregnant women living with HIV</c:v>
                </c:pt>
                <c:pt idx="1">
                  <c:v>Diagnosed HIV 
positive pregnant women</c:v>
                </c:pt>
                <c:pt idx="2">
                  <c:v>HIV positive pregnant women received
 ARVs for PMTCT</c:v>
                </c:pt>
                <c:pt idx="3">
                  <c:v>Infants born to HIV positive mother received ARV prophylaxis within first 6 wks</c:v>
                </c:pt>
                <c:pt idx="4">
                  <c:v>Infants born to HIV positive mother received an HIV test within 2 months of birth</c:v>
                </c:pt>
              </c:strCache>
            </c:strRef>
          </c:cat>
          <c:val>
            <c:numRef>
              <c:f>PMTCT_AP_regional_2018!$C$43:$C$47</c:f>
              <c:numCache>
                <c:formatCode>General</c:formatCode>
                <c:ptCount val="5"/>
                <c:pt idx="3" formatCode="_-* #,##0_-;\-* #,##0_-;_-* &quot;-&quot;??_-;_-@_-">
                  <c:v>18000</c:v>
                </c:pt>
                <c:pt idx="4" formatCode="_-* #,##0_-;\-* #,##0_-;_-* &quot;-&quot;??_-;_-@_-">
                  <c:v>15000</c:v>
                </c:pt>
              </c:numCache>
            </c:numRef>
          </c:val>
          <c:extLst>
            <c:ext xmlns:c16="http://schemas.microsoft.com/office/drawing/2014/chart" uri="{C3380CC4-5D6E-409C-BE32-E72D297353CC}">
              <c16:uniqueId val="{00000004-F1D7-4570-AFD1-54A0AB56DC9D}"/>
            </c:ext>
          </c:extLst>
        </c:ser>
        <c:dLbls>
          <c:showLegendKey val="0"/>
          <c:showVal val="0"/>
          <c:showCatName val="0"/>
          <c:showSerName val="0"/>
          <c:showPercent val="0"/>
          <c:showBubbleSize val="0"/>
        </c:dLbls>
        <c:gapWidth val="150"/>
        <c:overlap val="100"/>
        <c:axId val="231332864"/>
        <c:axId val="231338752"/>
      </c:barChart>
      <c:catAx>
        <c:axId val="231332864"/>
        <c:scaling>
          <c:orientation val="minMax"/>
        </c:scaling>
        <c:delete val="0"/>
        <c:axPos val="b"/>
        <c:numFmt formatCode="General" sourceLinked="0"/>
        <c:majorTickMark val="out"/>
        <c:minorTickMark val="none"/>
        <c:tickLblPos val="nextTo"/>
        <c:spPr>
          <a:ln>
            <a:noFill/>
          </a:ln>
        </c:spPr>
        <c:crossAx val="231338752"/>
        <c:crosses val="autoZero"/>
        <c:auto val="1"/>
        <c:lblAlgn val="ctr"/>
        <c:lblOffset val="100"/>
        <c:noMultiLvlLbl val="0"/>
      </c:catAx>
      <c:valAx>
        <c:axId val="231338752"/>
        <c:scaling>
          <c:orientation val="minMax"/>
          <c:max val="80000"/>
        </c:scaling>
        <c:delete val="0"/>
        <c:axPos val="l"/>
        <c:majorGridlines>
          <c:spPr>
            <a:ln>
              <a:solidFill>
                <a:schemeClr val="bg1">
                  <a:lumMod val="85000"/>
                </a:schemeClr>
              </a:solidFill>
              <a:prstDash val="sysDash"/>
            </a:ln>
          </c:spPr>
        </c:majorGridlines>
        <c:title>
          <c:tx>
            <c:rich>
              <a:bodyPr rot="-5400000" vert="horz"/>
              <a:lstStyle/>
              <a:p>
                <a:pPr>
                  <a:defRPr/>
                </a:pPr>
                <a:r>
                  <a:rPr lang="en-GB"/>
                  <a:t>Number</a:t>
                </a:r>
              </a:p>
            </c:rich>
          </c:tx>
          <c:overlay val="0"/>
        </c:title>
        <c:numFmt formatCode="_-* #,##0_-;\-* #,##0_-;_-* &quot;-&quot;??_-;_-@_-" sourceLinked="1"/>
        <c:majorTickMark val="out"/>
        <c:minorTickMark val="none"/>
        <c:tickLblPos val="nextTo"/>
        <c:spPr>
          <a:ln>
            <a:noFill/>
          </a:ln>
        </c:spPr>
        <c:crossAx val="231332864"/>
        <c:crosses val="autoZero"/>
        <c:crossBetween val="between"/>
        <c:majorUnit val="20000"/>
      </c:valAx>
    </c:plotArea>
    <c:legend>
      <c:legendPos val="t"/>
      <c:layout>
        <c:manualLayout>
          <c:xMode val="edge"/>
          <c:yMode val="edge"/>
          <c:x val="0.53991415136348897"/>
          <c:y val="0.14754005566881254"/>
          <c:w val="0.34066088411134082"/>
          <c:h val="0.14022893449473209"/>
        </c:manualLayout>
      </c:layout>
      <c:overlay val="0"/>
    </c:legend>
    <c:plotVisOnly val="1"/>
    <c:dispBlanksAs val="gap"/>
    <c:showDLblsOverMax val="0"/>
  </c:chart>
  <c:spPr>
    <a:ln>
      <a:no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6645426880718464E-2"/>
          <c:y val="6.7392389623887786E-2"/>
          <c:w val="0.91633675829658601"/>
          <c:h val="0.46649345566408806"/>
        </c:manualLayout>
      </c:layout>
      <c:barChart>
        <c:barDir val="col"/>
        <c:grouping val="clustered"/>
        <c:varyColors val="0"/>
        <c:ser>
          <c:idx val="10"/>
          <c:order val="10"/>
          <c:tx>
            <c:strRef>
              <c:f>'PMTCT coverage'!$L$3</c:f>
              <c:strCache>
                <c:ptCount val="1"/>
                <c:pt idx="0">
                  <c:v>&lt; 30%</c:v>
                </c:pt>
              </c:strCache>
            </c:strRef>
          </c:tx>
          <c:spPr>
            <a:solidFill>
              <a:srgbClr val="FF5050"/>
            </a:solidFill>
          </c:spPr>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 coverage'!$A$4:$A$18</c:f>
              <c:strCache>
                <c:ptCount val="15"/>
                <c:pt idx="0">
                  <c:v>Pakistan</c:v>
                </c:pt>
                <c:pt idx="1">
                  <c:v>Philippines</c:v>
                </c:pt>
                <c:pt idx="2">
                  <c:v>Indonesia</c:v>
                </c:pt>
                <c:pt idx="3">
                  <c:v>Bangladesh</c:v>
                </c:pt>
                <c:pt idx="4">
                  <c:v>Lao PDR</c:v>
                </c:pt>
                <c:pt idx="5">
                  <c:v>Papua New Guinea</c:v>
                </c:pt>
                <c:pt idx="6">
                  <c:v>India</c:v>
                </c:pt>
                <c:pt idx="7">
                  <c:v>Nepal</c:v>
                </c:pt>
                <c:pt idx="8">
                  <c:v>Viet Nam</c:v>
                </c:pt>
                <c:pt idx="9">
                  <c:v>Myanmar</c:v>
                </c:pt>
                <c:pt idx="10">
                  <c:v>Cambodia</c:v>
                </c:pt>
                <c:pt idx="11">
                  <c:v>Malaysia</c:v>
                </c:pt>
                <c:pt idx="12">
                  <c:v>Thailand</c:v>
                </c:pt>
                <c:pt idx="13">
                  <c:v>Asia and the Pacific region</c:v>
                </c:pt>
                <c:pt idx="14">
                  <c:v>Global</c:v>
                </c:pt>
              </c:strCache>
            </c:strRef>
          </c:cat>
          <c:val>
            <c:numRef>
              <c:f>'PMTCT coverage'!$L$4:$L$18</c:f>
              <c:numCache>
                <c:formatCode>0</c:formatCode>
                <c:ptCount val="15"/>
                <c:pt idx="0">
                  <c:v>6</c:v>
                </c:pt>
                <c:pt idx="1">
                  <c:v>11</c:v>
                </c:pt>
                <c:pt idx="2">
                  <c:v>13</c:v>
                </c:pt>
                <c:pt idx="3">
                  <c:v>17</c:v>
                </c:pt>
                <c:pt idx="4">
                  <c:v>24</c:v>
                </c:pt>
              </c:numCache>
            </c:numRef>
          </c:val>
          <c:extLst>
            <c:ext xmlns:c16="http://schemas.microsoft.com/office/drawing/2014/chart" uri="{C3380CC4-5D6E-409C-BE32-E72D297353CC}">
              <c16:uniqueId val="{00000000-476C-4BB3-BE1A-AD1694D37D46}"/>
            </c:ext>
          </c:extLst>
        </c:ser>
        <c:ser>
          <c:idx val="11"/>
          <c:order val="11"/>
          <c:tx>
            <c:strRef>
              <c:f>'PMTCT coverage'!$M$3</c:f>
              <c:strCache>
                <c:ptCount val="1"/>
                <c:pt idx="0">
                  <c:v>30-59%</c:v>
                </c:pt>
              </c:strCache>
            </c:strRef>
          </c:tx>
          <c:spPr>
            <a:solidFill>
              <a:srgbClr val="F78E1E"/>
            </a:solidFill>
          </c:spPr>
          <c:invertIfNegative val="0"/>
          <c:dPt>
            <c:idx val="13"/>
            <c:invertIfNegative val="0"/>
            <c:bubble3D val="0"/>
            <c:spPr>
              <a:pattFill prst="dkUpDiag">
                <a:fgClr>
                  <a:srgbClr val="F78E1E"/>
                </a:fgClr>
                <a:bgClr>
                  <a:sysClr val="window" lastClr="FFFFFF"/>
                </a:bgClr>
              </a:pattFill>
            </c:spPr>
            <c:extLst>
              <c:ext xmlns:c16="http://schemas.microsoft.com/office/drawing/2014/chart" uri="{C3380CC4-5D6E-409C-BE32-E72D297353CC}">
                <c16:uniqueId val="{00000002-476C-4BB3-BE1A-AD1694D37D46}"/>
              </c:ext>
            </c:extLst>
          </c:dPt>
          <c:dPt>
            <c:idx val="14"/>
            <c:invertIfNegative val="0"/>
            <c:bubble3D val="0"/>
            <c:spPr>
              <a:pattFill prst="dkUpDiag">
                <a:fgClr>
                  <a:srgbClr val="F78E1E"/>
                </a:fgClr>
                <a:bgClr>
                  <a:sysClr val="window" lastClr="FFFFFF"/>
                </a:bgClr>
              </a:pattFill>
            </c:spPr>
            <c:extLst>
              <c:ext xmlns:c16="http://schemas.microsoft.com/office/drawing/2014/chart" uri="{C3380CC4-5D6E-409C-BE32-E72D297353CC}">
                <c16:uniqueId val="{00000004-476C-4BB3-BE1A-AD1694D37D46}"/>
              </c:ext>
            </c:extLst>
          </c:dPt>
          <c:dPt>
            <c:idx val="18"/>
            <c:invertIfNegative val="0"/>
            <c:bubble3D val="0"/>
            <c:spPr>
              <a:pattFill prst="dkUpDiag">
                <a:fgClr>
                  <a:srgbClr val="F78E1E"/>
                </a:fgClr>
                <a:bgClr>
                  <a:sysClr val="window" lastClr="FFFFFF"/>
                </a:bgClr>
              </a:pattFill>
            </c:spPr>
            <c:extLst>
              <c:ext xmlns:c16="http://schemas.microsoft.com/office/drawing/2014/chart" uri="{C3380CC4-5D6E-409C-BE32-E72D297353CC}">
                <c16:uniqueId val="{00000006-476C-4BB3-BE1A-AD1694D37D46}"/>
              </c:ext>
            </c:extLst>
          </c:dPt>
          <c:dPt>
            <c:idx val="19"/>
            <c:invertIfNegative val="0"/>
            <c:bubble3D val="0"/>
            <c:spPr>
              <a:pattFill prst="dkUpDiag">
                <a:fgClr>
                  <a:srgbClr val="F78E1E"/>
                </a:fgClr>
                <a:bgClr>
                  <a:srgbClr val="EEFFBD"/>
                </a:bgClr>
              </a:pattFill>
            </c:spPr>
            <c:extLst>
              <c:ext xmlns:c16="http://schemas.microsoft.com/office/drawing/2014/chart" uri="{C3380CC4-5D6E-409C-BE32-E72D297353CC}">
                <c16:uniqueId val="{00000008-476C-4BB3-BE1A-AD1694D37D46}"/>
              </c:ext>
            </c:extLst>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 coverage'!$A$4:$A$18</c:f>
              <c:strCache>
                <c:ptCount val="15"/>
                <c:pt idx="0">
                  <c:v>Pakistan</c:v>
                </c:pt>
                <c:pt idx="1">
                  <c:v>Philippines</c:v>
                </c:pt>
                <c:pt idx="2">
                  <c:v>Indonesia</c:v>
                </c:pt>
                <c:pt idx="3">
                  <c:v>Bangladesh</c:v>
                </c:pt>
                <c:pt idx="4">
                  <c:v>Lao PDR</c:v>
                </c:pt>
                <c:pt idx="5">
                  <c:v>Papua New Guinea</c:v>
                </c:pt>
                <c:pt idx="6">
                  <c:v>India</c:v>
                </c:pt>
                <c:pt idx="7">
                  <c:v>Nepal</c:v>
                </c:pt>
                <c:pt idx="8">
                  <c:v>Viet Nam</c:v>
                </c:pt>
                <c:pt idx="9">
                  <c:v>Myanmar</c:v>
                </c:pt>
                <c:pt idx="10">
                  <c:v>Cambodia</c:v>
                </c:pt>
                <c:pt idx="11">
                  <c:v>Malaysia</c:v>
                </c:pt>
                <c:pt idx="12">
                  <c:v>Thailand</c:v>
                </c:pt>
                <c:pt idx="13">
                  <c:v>Asia and the Pacific region</c:v>
                </c:pt>
                <c:pt idx="14">
                  <c:v>Global</c:v>
                </c:pt>
              </c:strCache>
            </c:strRef>
          </c:cat>
          <c:val>
            <c:numRef>
              <c:f>'PMTCT coverage'!$M$4:$M$18</c:f>
              <c:numCache>
                <c:formatCode>General</c:formatCode>
                <c:ptCount val="15"/>
                <c:pt idx="5" formatCode="0">
                  <c:v>41</c:v>
                </c:pt>
                <c:pt idx="13">
                  <c:v>56</c:v>
                </c:pt>
              </c:numCache>
            </c:numRef>
          </c:val>
          <c:extLst>
            <c:ext xmlns:c16="http://schemas.microsoft.com/office/drawing/2014/chart" uri="{C3380CC4-5D6E-409C-BE32-E72D297353CC}">
              <c16:uniqueId val="{00000009-476C-4BB3-BE1A-AD1694D37D46}"/>
            </c:ext>
          </c:extLst>
        </c:ser>
        <c:ser>
          <c:idx val="14"/>
          <c:order val="12"/>
          <c:tx>
            <c:strRef>
              <c:f>'PMTCT coverage'!$N$3</c:f>
              <c:strCache>
                <c:ptCount val="1"/>
                <c:pt idx="0">
                  <c:v>60-74%</c:v>
                </c:pt>
              </c:strCache>
            </c:strRef>
          </c:tx>
          <c:spPr>
            <a:solidFill>
              <a:srgbClr val="FFCC00"/>
            </a:solidFill>
          </c:spPr>
          <c:invertIfNegative val="0"/>
          <c:dLbls>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'PMTCT coverage'!$A$4:$A$18</c:f>
              <c:strCache>
                <c:ptCount val="15"/>
                <c:pt idx="0">
                  <c:v>Pakistan</c:v>
                </c:pt>
                <c:pt idx="1">
                  <c:v>Philippines</c:v>
                </c:pt>
                <c:pt idx="2">
                  <c:v>Indonesia</c:v>
                </c:pt>
                <c:pt idx="3">
                  <c:v>Bangladesh</c:v>
                </c:pt>
                <c:pt idx="4">
                  <c:v>Lao PDR</c:v>
                </c:pt>
                <c:pt idx="5">
                  <c:v>Papua New Guinea</c:v>
                </c:pt>
                <c:pt idx="6">
                  <c:v>India</c:v>
                </c:pt>
                <c:pt idx="7">
                  <c:v>Nepal</c:v>
                </c:pt>
                <c:pt idx="8">
                  <c:v>Viet Nam</c:v>
                </c:pt>
                <c:pt idx="9">
                  <c:v>Myanmar</c:v>
                </c:pt>
                <c:pt idx="10">
                  <c:v>Cambodia</c:v>
                </c:pt>
                <c:pt idx="11">
                  <c:v>Malaysia</c:v>
                </c:pt>
                <c:pt idx="12">
                  <c:v>Thailand</c:v>
                </c:pt>
                <c:pt idx="13">
                  <c:v>Asia and the Pacific region</c:v>
                </c:pt>
                <c:pt idx="14">
                  <c:v>Global</c:v>
                </c:pt>
              </c:strCache>
            </c:strRef>
          </c:cat>
          <c:val>
            <c:numRef>
              <c:f>'PMTCT coverage'!$N$4:$N$18</c:f>
              <c:numCache>
                <c:formatCode>General</c:formatCode>
                <c:ptCount val="15"/>
                <c:pt idx="6" formatCode="0">
                  <c:v>60</c:v>
                </c:pt>
                <c:pt idx="7">
                  <c:v>63</c:v>
                </c:pt>
                <c:pt idx="8">
                  <c:v>73</c:v>
                </c:pt>
              </c:numCache>
            </c:numRef>
          </c:val>
          <c:extLst>
            <c:ext xmlns:c16="http://schemas.microsoft.com/office/drawing/2014/chart" uri="{C3380CC4-5D6E-409C-BE32-E72D297353CC}">
              <c16:uniqueId val="{0000000A-476C-4BB3-BE1A-AD1694D37D46}"/>
            </c:ext>
          </c:extLst>
        </c:ser>
        <c:ser>
          <c:idx val="12"/>
          <c:order val="13"/>
          <c:tx>
            <c:strRef>
              <c:f>'PMTCT coverage'!$O$3</c:f>
              <c:strCache>
                <c:ptCount val="1"/>
                <c:pt idx="0">
                  <c:v>75-94%</c:v>
                </c:pt>
              </c:strCache>
            </c:strRef>
          </c:tx>
          <c:spPr>
            <a:solidFill>
              <a:srgbClr val="33CCCC"/>
            </a:solidFill>
          </c:spPr>
          <c:invertIfNegative val="0"/>
          <c:dPt>
            <c:idx val="14"/>
            <c:invertIfNegative val="0"/>
            <c:bubble3D val="0"/>
            <c:extLst>
              <c:ext xmlns:c16="http://schemas.microsoft.com/office/drawing/2014/chart" uri="{C3380CC4-5D6E-409C-BE32-E72D297353CC}">
                <c16:uniqueId val="{0000000B-476C-4BB3-BE1A-AD1694D37D46}"/>
              </c:ext>
            </c:extLst>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 coverage'!$A$4:$A$18</c:f>
              <c:strCache>
                <c:ptCount val="15"/>
                <c:pt idx="0">
                  <c:v>Pakistan</c:v>
                </c:pt>
                <c:pt idx="1">
                  <c:v>Philippines</c:v>
                </c:pt>
                <c:pt idx="2">
                  <c:v>Indonesia</c:v>
                </c:pt>
                <c:pt idx="3">
                  <c:v>Bangladesh</c:v>
                </c:pt>
                <c:pt idx="4">
                  <c:v>Lao PDR</c:v>
                </c:pt>
                <c:pt idx="5">
                  <c:v>Papua New Guinea</c:v>
                </c:pt>
                <c:pt idx="6">
                  <c:v>India</c:v>
                </c:pt>
                <c:pt idx="7">
                  <c:v>Nepal</c:v>
                </c:pt>
                <c:pt idx="8">
                  <c:v>Viet Nam</c:v>
                </c:pt>
                <c:pt idx="9">
                  <c:v>Myanmar</c:v>
                </c:pt>
                <c:pt idx="10">
                  <c:v>Cambodia</c:v>
                </c:pt>
                <c:pt idx="11">
                  <c:v>Malaysia</c:v>
                </c:pt>
                <c:pt idx="12">
                  <c:v>Thailand</c:v>
                </c:pt>
                <c:pt idx="13">
                  <c:v>Asia and the Pacific region</c:v>
                </c:pt>
                <c:pt idx="14">
                  <c:v>Global</c:v>
                </c:pt>
              </c:strCache>
            </c:strRef>
          </c:cat>
          <c:val>
            <c:numRef>
              <c:f>'PMTCT coverage'!$O$4:$O$18</c:f>
              <c:numCache>
                <c:formatCode>General</c:formatCode>
                <c:ptCount val="15"/>
                <c:pt idx="9">
                  <c:v>78</c:v>
                </c:pt>
                <c:pt idx="14">
                  <c:v>80</c:v>
                </c:pt>
              </c:numCache>
            </c:numRef>
          </c:val>
          <c:extLst>
            <c:ext xmlns:c16="http://schemas.microsoft.com/office/drawing/2014/chart" uri="{C3380CC4-5D6E-409C-BE32-E72D297353CC}">
              <c16:uniqueId val="{0000000C-476C-4BB3-BE1A-AD1694D37D46}"/>
            </c:ext>
          </c:extLst>
        </c:ser>
        <c:ser>
          <c:idx val="13"/>
          <c:order val="14"/>
          <c:tx>
            <c:strRef>
              <c:f>'PMTCT coverage'!$P$3</c:f>
              <c:strCache>
                <c:ptCount val="1"/>
                <c:pt idx="0">
                  <c:v>≥ 95%</c:v>
                </c:pt>
              </c:strCache>
            </c:strRef>
          </c:tx>
          <c:spPr>
            <a:solidFill>
              <a:srgbClr val="009999"/>
            </a:solidFill>
          </c:spPr>
          <c:invertIfNegative val="0"/>
          <c:dPt>
            <c:idx val="14"/>
            <c:invertIfNegative val="0"/>
            <c:bubble3D val="0"/>
            <c:extLst>
              <c:ext xmlns:c16="http://schemas.microsoft.com/office/drawing/2014/chart" uri="{C3380CC4-5D6E-409C-BE32-E72D297353CC}">
                <c16:uniqueId val="{0000000D-476C-4BB3-BE1A-AD1694D37D46}"/>
              </c:ext>
            </c:extLst>
          </c:dPt>
          <c:dLbls>
            <c:dLbl>
              <c:idx val="10"/>
              <c:tx>
                <c:rich>
                  <a:bodyPr/>
                  <a:lstStyle/>
                  <a:p>
                    <a:r>
                      <a:rPr lang="en-US"/>
                      <a:t>&gt;95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76C-4BB3-BE1A-AD1694D37D46}"/>
                </c:ext>
              </c:extLst>
            </c:dLbl>
            <c:dLbl>
              <c:idx val="11"/>
              <c:tx>
                <c:rich>
                  <a:bodyPr/>
                  <a:lstStyle/>
                  <a:p>
                    <a:r>
                      <a:rPr lang="en-US"/>
                      <a:t>&gt;95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76C-4BB3-BE1A-AD1694D37D46}"/>
                </c:ext>
              </c:extLst>
            </c:dLbl>
            <c:dLbl>
              <c:idx val="12"/>
              <c:tx>
                <c:rich>
                  <a:bodyPr/>
                  <a:lstStyle/>
                  <a:p>
                    <a:r>
                      <a:rPr lang="en-US"/>
                      <a:t>&gt;95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76C-4BB3-BE1A-AD1694D37D46}"/>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 coverage'!$A$4:$A$18</c:f>
              <c:strCache>
                <c:ptCount val="15"/>
                <c:pt idx="0">
                  <c:v>Pakistan</c:v>
                </c:pt>
                <c:pt idx="1">
                  <c:v>Philippines</c:v>
                </c:pt>
                <c:pt idx="2">
                  <c:v>Indonesia</c:v>
                </c:pt>
                <c:pt idx="3">
                  <c:v>Bangladesh</c:v>
                </c:pt>
                <c:pt idx="4">
                  <c:v>Lao PDR</c:v>
                </c:pt>
                <c:pt idx="5">
                  <c:v>Papua New Guinea</c:v>
                </c:pt>
                <c:pt idx="6">
                  <c:v>India</c:v>
                </c:pt>
                <c:pt idx="7">
                  <c:v>Nepal</c:v>
                </c:pt>
                <c:pt idx="8">
                  <c:v>Viet Nam</c:v>
                </c:pt>
                <c:pt idx="9">
                  <c:v>Myanmar</c:v>
                </c:pt>
                <c:pt idx="10">
                  <c:v>Cambodia</c:v>
                </c:pt>
                <c:pt idx="11">
                  <c:v>Malaysia</c:v>
                </c:pt>
                <c:pt idx="12">
                  <c:v>Thailand</c:v>
                </c:pt>
                <c:pt idx="13">
                  <c:v>Asia and the Pacific region</c:v>
                </c:pt>
                <c:pt idx="14">
                  <c:v>Global</c:v>
                </c:pt>
              </c:strCache>
            </c:strRef>
          </c:cat>
          <c:val>
            <c:numRef>
              <c:f>'PMTCT coverage'!$P$4:$P$18</c:f>
              <c:numCache>
                <c:formatCode>General</c:formatCode>
                <c:ptCount val="15"/>
                <c:pt idx="10" formatCode="0">
                  <c:v>96</c:v>
                </c:pt>
                <c:pt idx="11" formatCode="0">
                  <c:v>98</c:v>
                </c:pt>
                <c:pt idx="12" formatCode="0">
                  <c:v>98</c:v>
                </c:pt>
              </c:numCache>
            </c:numRef>
          </c:val>
          <c:extLst>
            <c:ext xmlns:c16="http://schemas.microsoft.com/office/drawing/2014/chart" uri="{C3380CC4-5D6E-409C-BE32-E72D297353CC}">
              <c16:uniqueId val="{00000011-476C-4BB3-BE1A-AD1694D37D46}"/>
            </c:ext>
          </c:extLst>
        </c:ser>
        <c:dLbls>
          <c:showLegendKey val="0"/>
          <c:showVal val="0"/>
          <c:showCatName val="0"/>
          <c:showSerName val="0"/>
          <c:showPercent val="0"/>
          <c:showBubbleSize val="0"/>
        </c:dLbls>
        <c:gapWidth val="10"/>
        <c:overlap val="100"/>
        <c:axId val="236098688"/>
        <c:axId val="236100224"/>
      </c:barChart>
      <c:barChart>
        <c:barDir val="col"/>
        <c:grouping val="percentStacked"/>
        <c:varyColors val="0"/>
        <c:ser>
          <c:idx val="0"/>
          <c:order val="0"/>
          <c:tx>
            <c:strRef>
              <c:f>'PMTCT coverage'!$B$3</c:f>
              <c:strCache>
                <c:ptCount val="1"/>
                <c:pt idx="0">
                  <c:v>a</c:v>
                </c:pt>
              </c:strCache>
            </c:strRef>
          </c:tx>
          <c:spPr>
            <a:solidFill>
              <a:sysClr val="window" lastClr="FFFFFF">
                <a:lumMod val="65000"/>
                <a:alpha val="20000"/>
              </a:sysClr>
            </a:solidFill>
            <a:ln w="31750">
              <a:solidFill>
                <a:schemeClr val="bg1"/>
              </a:solidFill>
            </a:ln>
          </c:spPr>
          <c:invertIfNegative val="0"/>
          <c:dPt>
            <c:idx val="14"/>
            <c:invertIfNegative val="0"/>
            <c:bubble3D val="0"/>
            <c:spPr>
              <a:pattFill prst="dkDnDiag">
                <a:fgClr>
                  <a:srgbClr val="33CCCC"/>
                </a:fgClr>
                <a:bgClr>
                  <a:sysClr val="window" lastClr="FFFFFF"/>
                </a:bgClr>
              </a:pattFill>
              <a:ln w="31750">
                <a:solidFill>
                  <a:schemeClr val="bg1"/>
                </a:solidFill>
              </a:ln>
            </c:spPr>
            <c:extLst>
              <c:ext xmlns:c16="http://schemas.microsoft.com/office/drawing/2014/chart" uri="{C3380CC4-5D6E-409C-BE32-E72D297353CC}">
                <c16:uniqueId val="{00000013-476C-4BB3-BE1A-AD1694D37D46}"/>
              </c:ext>
            </c:extLst>
          </c:dPt>
          <c:cat>
            <c:strRef>
              <c:f>'PMTCT coverage'!$A$4:$A$18</c:f>
              <c:strCache>
                <c:ptCount val="15"/>
                <c:pt idx="0">
                  <c:v>Pakistan</c:v>
                </c:pt>
                <c:pt idx="1">
                  <c:v>Philippines</c:v>
                </c:pt>
                <c:pt idx="2">
                  <c:v>Indonesia</c:v>
                </c:pt>
                <c:pt idx="3">
                  <c:v>Bangladesh</c:v>
                </c:pt>
                <c:pt idx="4">
                  <c:v>Lao PDR</c:v>
                </c:pt>
                <c:pt idx="5">
                  <c:v>Papua New Guinea</c:v>
                </c:pt>
                <c:pt idx="6">
                  <c:v>India</c:v>
                </c:pt>
                <c:pt idx="7">
                  <c:v>Nepal</c:v>
                </c:pt>
                <c:pt idx="8">
                  <c:v>Viet Nam</c:v>
                </c:pt>
                <c:pt idx="9">
                  <c:v>Myanmar</c:v>
                </c:pt>
                <c:pt idx="10">
                  <c:v>Cambodia</c:v>
                </c:pt>
                <c:pt idx="11">
                  <c:v>Malaysia</c:v>
                </c:pt>
                <c:pt idx="12">
                  <c:v>Thailand</c:v>
                </c:pt>
                <c:pt idx="13">
                  <c:v>Asia and the Pacific region</c:v>
                </c:pt>
                <c:pt idx="14">
                  <c:v>Global</c:v>
                </c:pt>
              </c:strCache>
            </c:strRef>
          </c:cat>
          <c:val>
            <c:numRef>
              <c:f>'PMTCT coverage'!$B$4:$B$18</c:f>
              <c:numCache>
                <c:formatCode>General</c:formatCode>
                <c:ptCount val="15"/>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numCache>
            </c:numRef>
          </c:val>
          <c:extLst>
            <c:ext xmlns:c16="http://schemas.microsoft.com/office/drawing/2014/chart" uri="{C3380CC4-5D6E-409C-BE32-E72D297353CC}">
              <c16:uniqueId val="{00000014-476C-4BB3-BE1A-AD1694D37D46}"/>
            </c:ext>
          </c:extLst>
        </c:ser>
        <c:ser>
          <c:idx val="1"/>
          <c:order val="1"/>
          <c:tx>
            <c:strRef>
              <c:f>'PMTCT coverage'!$C$3</c:f>
              <c:strCache>
                <c:ptCount val="1"/>
                <c:pt idx="0">
                  <c:v>b</c:v>
                </c:pt>
              </c:strCache>
            </c:strRef>
          </c:tx>
          <c:spPr>
            <a:solidFill>
              <a:sysClr val="window" lastClr="FFFFFF">
                <a:lumMod val="65000"/>
                <a:alpha val="20000"/>
              </a:sysClr>
            </a:solidFill>
            <a:ln w="31750">
              <a:solidFill>
                <a:schemeClr val="bg1"/>
              </a:solidFill>
            </a:ln>
          </c:spPr>
          <c:invertIfNegative val="0"/>
          <c:dPt>
            <c:idx val="14"/>
            <c:invertIfNegative val="0"/>
            <c:bubble3D val="0"/>
            <c:spPr>
              <a:pattFill prst="dkDnDiag">
                <a:fgClr>
                  <a:srgbClr val="33CCCC"/>
                </a:fgClr>
                <a:bgClr>
                  <a:sysClr val="window" lastClr="FFFFFF"/>
                </a:bgClr>
              </a:pattFill>
              <a:ln w="31750">
                <a:solidFill>
                  <a:schemeClr val="bg1"/>
                </a:solidFill>
              </a:ln>
            </c:spPr>
            <c:extLst>
              <c:ext xmlns:c16="http://schemas.microsoft.com/office/drawing/2014/chart" uri="{C3380CC4-5D6E-409C-BE32-E72D297353CC}">
                <c16:uniqueId val="{00000016-476C-4BB3-BE1A-AD1694D37D46}"/>
              </c:ext>
            </c:extLst>
          </c:dPt>
          <c:cat>
            <c:strRef>
              <c:f>'PMTCT coverage'!$A$4:$A$18</c:f>
              <c:strCache>
                <c:ptCount val="15"/>
                <c:pt idx="0">
                  <c:v>Pakistan</c:v>
                </c:pt>
                <c:pt idx="1">
                  <c:v>Philippines</c:v>
                </c:pt>
                <c:pt idx="2">
                  <c:v>Indonesia</c:v>
                </c:pt>
                <c:pt idx="3">
                  <c:v>Bangladesh</c:v>
                </c:pt>
                <c:pt idx="4">
                  <c:v>Lao PDR</c:v>
                </c:pt>
                <c:pt idx="5">
                  <c:v>Papua New Guinea</c:v>
                </c:pt>
                <c:pt idx="6">
                  <c:v>India</c:v>
                </c:pt>
                <c:pt idx="7">
                  <c:v>Nepal</c:v>
                </c:pt>
                <c:pt idx="8">
                  <c:v>Viet Nam</c:v>
                </c:pt>
                <c:pt idx="9">
                  <c:v>Myanmar</c:v>
                </c:pt>
                <c:pt idx="10">
                  <c:v>Cambodia</c:v>
                </c:pt>
                <c:pt idx="11">
                  <c:v>Malaysia</c:v>
                </c:pt>
                <c:pt idx="12">
                  <c:v>Thailand</c:v>
                </c:pt>
                <c:pt idx="13">
                  <c:v>Asia and the Pacific region</c:v>
                </c:pt>
                <c:pt idx="14">
                  <c:v>Global</c:v>
                </c:pt>
              </c:strCache>
            </c:strRef>
          </c:cat>
          <c:val>
            <c:numRef>
              <c:f>'PMTCT coverage'!$C$4:$C$18</c:f>
              <c:numCache>
                <c:formatCode>General</c:formatCode>
                <c:ptCount val="15"/>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numCache>
            </c:numRef>
          </c:val>
          <c:extLst>
            <c:ext xmlns:c16="http://schemas.microsoft.com/office/drawing/2014/chart" uri="{C3380CC4-5D6E-409C-BE32-E72D297353CC}">
              <c16:uniqueId val="{00000017-476C-4BB3-BE1A-AD1694D37D46}"/>
            </c:ext>
          </c:extLst>
        </c:ser>
        <c:ser>
          <c:idx val="2"/>
          <c:order val="2"/>
          <c:tx>
            <c:strRef>
              <c:f>'PMTCT coverage'!$D$3</c:f>
              <c:strCache>
                <c:ptCount val="1"/>
                <c:pt idx="0">
                  <c:v>c</c:v>
                </c:pt>
              </c:strCache>
            </c:strRef>
          </c:tx>
          <c:spPr>
            <a:solidFill>
              <a:sysClr val="window" lastClr="FFFFFF">
                <a:lumMod val="65000"/>
                <a:alpha val="20000"/>
              </a:sysClr>
            </a:solidFill>
            <a:ln w="31750">
              <a:solidFill>
                <a:schemeClr val="bg1"/>
              </a:solidFill>
            </a:ln>
          </c:spPr>
          <c:invertIfNegative val="0"/>
          <c:dPt>
            <c:idx val="14"/>
            <c:invertIfNegative val="0"/>
            <c:bubble3D val="0"/>
            <c:spPr>
              <a:pattFill prst="dkDnDiag">
                <a:fgClr>
                  <a:srgbClr val="33CCCC"/>
                </a:fgClr>
                <a:bgClr>
                  <a:sysClr val="window" lastClr="FFFFFF"/>
                </a:bgClr>
              </a:pattFill>
              <a:ln w="31750">
                <a:solidFill>
                  <a:schemeClr val="bg1"/>
                </a:solidFill>
              </a:ln>
            </c:spPr>
            <c:extLst>
              <c:ext xmlns:c16="http://schemas.microsoft.com/office/drawing/2014/chart" uri="{C3380CC4-5D6E-409C-BE32-E72D297353CC}">
                <c16:uniqueId val="{00000019-476C-4BB3-BE1A-AD1694D37D46}"/>
              </c:ext>
            </c:extLst>
          </c:dPt>
          <c:cat>
            <c:strRef>
              <c:f>'PMTCT coverage'!$A$4:$A$18</c:f>
              <c:strCache>
                <c:ptCount val="15"/>
                <c:pt idx="0">
                  <c:v>Pakistan</c:v>
                </c:pt>
                <c:pt idx="1">
                  <c:v>Philippines</c:v>
                </c:pt>
                <c:pt idx="2">
                  <c:v>Indonesia</c:v>
                </c:pt>
                <c:pt idx="3">
                  <c:v>Bangladesh</c:v>
                </c:pt>
                <c:pt idx="4">
                  <c:v>Lao PDR</c:v>
                </c:pt>
                <c:pt idx="5">
                  <c:v>Papua New Guinea</c:v>
                </c:pt>
                <c:pt idx="6">
                  <c:v>India</c:v>
                </c:pt>
                <c:pt idx="7">
                  <c:v>Nepal</c:v>
                </c:pt>
                <c:pt idx="8">
                  <c:v>Viet Nam</c:v>
                </c:pt>
                <c:pt idx="9">
                  <c:v>Myanmar</c:v>
                </c:pt>
                <c:pt idx="10">
                  <c:v>Cambodia</c:v>
                </c:pt>
                <c:pt idx="11">
                  <c:v>Malaysia</c:v>
                </c:pt>
                <c:pt idx="12">
                  <c:v>Thailand</c:v>
                </c:pt>
                <c:pt idx="13">
                  <c:v>Asia and the Pacific region</c:v>
                </c:pt>
                <c:pt idx="14">
                  <c:v>Global</c:v>
                </c:pt>
              </c:strCache>
            </c:strRef>
          </c:cat>
          <c:val>
            <c:numRef>
              <c:f>'PMTCT coverage'!$D$4:$D$18</c:f>
              <c:numCache>
                <c:formatCode>General</c:formatCode>
                <c:ptCount val="15"/>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numCache>
            </c:numRef>
          </c:val>
          <c:extLst>
            <c:ext xmlns:c16="http://schemas.microsoft.com/office/drawing/2014/chart" uri="{C3380CC4-5D6E-409C-BE32-E72D297353CC}">
              <c16:uniqueId val="{0000001A-476C-4BB3-BE1A-AD1694D37D46}"/>
            </c:ext>
          </c:extLst>
        </c:ser>
        <c:ser>
          <c:idx val="3"/>
          <c:order val="3"/>
          <c:tx>
            <c:strRef>
              <c:f>'PMTCT coverage'!$E$3</c:f>
              <c:strCache>
                <c:ptCount val="1"/>
                <c:pt idx="0">
                  <c:v>d</c:v>
                </c:pt>
              </c:strCache>
            </c:strRef>
          </c:tx>
          <c:spPr>
            <a:solidFill>
              <a:sysClr val="window" lastClr="FFFFFF">
                <a:lumMod val="65000"/>
                <a:alpha val="20000"/>
              </a:sysClr>
            </a:solidFill>
            <a:ln w="31750">
              <a:solidFill>
                <a:schemeClr val="bg1"/>
              </a:solidFill>
            </a:ln>
          </c:spPr>
          <c:invertIfNegative val="0"/>
          <c:dPt>
            <c:idx val="14"/>
            <c:invertIfNegative val="0"/>
            <c:bubble3D val="0"/>
            <c:spPr>
              <a:pattFill prst="dkDnDiag">
                <a:fgClr>
                  <a:srgbClr val="33CCCC"/>
                </a:fgClr>
                <a:bgClr>
                  <a:sysClr val="window" lastClr="FFFFFF"/>
                </a:bgClr>
              </a:pattFill>
              <a:ln w="31750">
                <a:solidFill>
                  <a:schemeClr val="bg1"/>
                </a:solidFill>
              </a:ln>
            </c:spPr>
            <c:extLst>
              <c:ext xmlns:c16="http://schemas.microsoft.com/office/drawing/2014/chart" uri="{C3380CC4-5D6E-409C-BE32-E72D297353CC}">
                <c16:uniqueId val="{0000001C-476C-4BB3-BE1A-AD1694D37D46}"/>
              </c:ext>
            </c:extLst>
          </c:dPt>
          <c:cat>
            <c:strRef>
              <c:f>'PMTCT coverage'!$A$4:$A$18</c:f>
              <c:strCache>
                <c:ptCount val="15"/>
                <c:pt idx="0">
                  <c:v>Pakistan</c:v>
                </c:pt>
                <c:pt idx="1">
                  <c:v>Philippines</c:v>
                </c:pt>
                <c:pt idx="2">
                  <c:v>Indonesia</c:v>
                </c:pt>
                <c:pt idx="3">
                  <c:v>Bangladesh</c:v>
                </c:pt>
                <c:pt idx="4">
                  <c:v>Lao PDR</c:v>
                </c:pt>
                <c:pt idx="5">
                  <c:v>Papua New Guinea</c:v>
                </c:pt>
                <c:pt idx="6">
                  <c:v>India</c:v>
                </c:pt>
                <c:pt idx="7">
                  <c:v>Nepal</c:v>
                </c:pt>
                <c:pt idx="8">
                  <c:v>Viet Nam</c:v>
                </c:pt>
                <c:pt idx="9">
                  <c:v>Myanmar</c:v>
                </c:pt>
                <c:pt idx="10">
                  <c:v>Cambodia</c:v>
                </c:pt>
                <c:pt idx="11">
                  <c:v>Malaysia</c:v>
                </c:pt>
                <c:pt idx="12">
                  <c:v>Thailand</c:v>
                </c:pt>
                <c:pt idx="13">
                  <c:v>Asia and the Pacific region</c:v>
                </c:pt>
                <c:pt idx="14">
                  <c:v>Global</c:v>
                </c:pt>
              </c:strCache>
            </c:strRef>
          </c:cat>
          <c:val>
            <c:numRef>
              <c:f>'PMTCT coverage'!$E$4:$E$18</c:f>
              <c:numCache>
                <c:formatCode>General</c:formatCode>
                <c:ptCount val="15"/>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numCache>
            </c:numRef>
          </c:val>
          <c:extLst>
            <c:ext xmlns:c16="http://schemas.microsoft.com/office/drawing/2014/chart" uri="{C3380CC4-5D6E-409C-BE32-E72D297353CC}">
              <c16:uniqueId val="{0000001D-476C-4BB3-BE1A-AD1694D37D46}"/>
            </c:ext>
          </c:extLst>
        </c:ser>
        <c:ser>
          <c:idx val="4"/>
          <c:order val="4"/>
          <c:tx>
            <c:strRef>
              <c:f>'PMTCT coverage'!$F$3</c:f>
              <c:strCache>
                <c:ptCount val="1"/>
                <c:pt idx="0">
                  <c:v>e</c:v>
                </c:pt>
              </c:strCache>
            </c:strRef>
          </c:tx>
          <c:spPr>
            <a:solidFill>
              <a:sysClr val="window" lastClr="FFFFFF">
                <a:lumMod val="65000"/>
                <a:alpha val="23000"/>
              </a:sysClr>
            </a:solidFill>
            <a:ln w="31750">
              <a:solidFill>
                <a:schemeClr val="bg1"/>
              </a:solidFill>
            </a:ln>
          </c:spPr>
          <c:invertIfNegative val="0"/>
          <c:dPt>
            <c:idx val="14"/>
            <c:invertIfNegative val="0"/>
            <c:bubble3D val="0"/>
            <c:spPr>
              <a:pattFill prst="dkDnDiag">
                <a:fgClr>
                  <a:srgbClr val="33CCCC"/>
                </a:fgClr>
                <a:bgClr>
                  <a:sysClr val="window" lastClr="FFFFFF"/>
                </a:bgClr>
              </a:pattFill>
              <a:ln w="31750">
                <a:solidFill>
                  <a:schemeClr val="bg1"/>
                </a:solidFill>
              </a:ln>
            </c:spPr>
            <c:extLst>
              <c:ext xmlns:c16="http://schemas.microsoft.com/office/drawing/2014/chart" uri="{C3380CC4-5D6E-409C-BE32-E72D297353CC}">
                <c16:uniqueId val="{0000001F-476C-4BB3-BE1A-AD1694D37D46}"/>
              </c:ext>
            </c:extLst>
          </c:dPt>
          <c:cat>
            <c:strRef>
              <c:f>'PMTCT coverage'!$A$4:$A$18</c:f>
              <c:strCache>
                <c:ptCount val="15"/>
                <c:pt idx="0">
                  <c:v>Pakistan</c:v>
                </c:pt>
                <c:pt idx="1">
                  <c:v>Philippines</c:v>
                </c:pt>
                <c:pt idx="2">
                  <c:v>Indonesia</c:v>
                </c:pt>
                <c:pt idx="3">
                  <c:v>Bangladesh</c:v>
                </c:pt>
                <c:pt idx="4">
                  <c:v>Lao PDR</c:v>
                </c:pt>
                <c:pt idx="5">
                  <c:v>Papua New Guinea</c:v>
                </c:pt>
                <c:pt idx="6">
                  <c:v>India</c:v>
                </c:pt>
                <c:pt idx="7">
                  <c:v>Nepal</c:v>
                </c:pt>
                <c:pt idx="8">
                  <c:v>Viet Nam</c:v>
                </c:pt>
                <c:pt idx="9">
                  <c:v>Myanmar</c:v>
                </c:pt>
                <c:pt idx="10">
                  <c:v>Cambodia</c:v>
                </c:pt>
                <c:pt idx="11">
                  <c:v>Malaysia</c:v>
                </c:pt>
                <c:pt idx="12">
                  <c:v>Thailand</c:v>
                </c:pt>
                <c:pt idx="13">
                  <c:v>Asia and the Pacific region</c:v>
                </c:pt>
                <c:pt idx="14">
                  <c:v>Global</c:v>
                </c:pt>
              </c:strCache>
            </c:strRef>
          </c:cat>
          <c:val>
            <c:numRef>
              <c:f>'PMTCT coverage'!$F$4:$F$18</c:f>
              <c:numCache>
                <c:formatCode>General</c:formatCode>
                <c:ptCount val="15"/>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numCache>
            </c:numRef>
          </c:val>
          <c:extLst>
            <c:ext xmlns:c16="http://schemas.microsoft.com/office/drawing/2014/chart" uri="{C3380CC4-5D6E-409C-BE32-E72D297353CC}">
              <c16:uniqueId val="{00000020-476C-4BB3-BE1A-AD1694D37D46}"/>
            </c:ext>
          </c:extLst>
        </c:ser>
        <c:ser>
          <c:idx val="5"/>
          <c:order val="5"/>
          <c:tx>
            <c:strRef>
              <c:f>'PMTCT coverage'!$G$3</c:f>
              <c:strCache>
                <c:ptCount val="1"/>
                <c:pt idx="0">
                  <c:v>f</c:v>
                </c:pt>
              </c:strCache>
            </c:strRef>
          </c:tx>
          <c:spPr>
            <a:solidFill>
              <a:sysClr val="window" lastClr="FFFFFF">
                <a:lumMod val="65000"/>
                <a:alpha val="20000"/>
              </a:sysClr>
            </a:solidFill>
            <a:ln w="31750">
              <a:solidFill>
                <a:schemeClr val="bg1"/>
              </a:solidFill>
            </a:ln>
          </c:spPr>
          <c:invertIfNegative val="0"/>
          <c:dPt>
            <c:idx val="14"/>
            <c:invertIfNegative val="0"/>
            <c:bubble3D val="0"/>
            <c:spPr>
              <a:pattFill prst="dkDnDiag">
                <a:fgClr>
                  <a:srgbClr val="33CCCC"/>
                </a:fgClr>
                <a:bgClr>
                  <a:sysClr val="window" lastClr="FFFFFF"/>
                </a:bgClr>
              </a:pattFill>
              <a:ln w="31750">
                <a:solidFill>
                  <a:schemeClr val="bg1"/>
                </a:solidFill>
              </a:ln>
            </c:spPr>
            <c:extLst>
              <c:ext xmlns:c16="http://schemas.microsoft.com/office/drawing/2014/chart" uri="{C3380CC4-5D6E-409C-BE32-E72D297353CC}">
                <c16:uniqueId val="{00000022-476C-4BB3-BE1A-AD1694D37D46}"/>
              </c:ext>
            </c:extLst>
          </c:dPt>
          <c:cat>
            <c:strRef>
              <c:f>'PMTCT coverage'!$A$4:$A$18</c:f>
              <c:strCache>
                <c:ptCount val="15"/>
                <c:pt idx="0">
                  <c:v>Pakistan</c:v>
                </c:pt>
                <c:pt idx="1">
                  <c:v>Philippines</c:v>
                </c:pt>
                <c:pt idx="2">
                  <c:v>Indonesia</c:v>
                </c:pt>
                <c:pt idx="3">
                  <c:v>Bangladesh</c:v>
                </c:pt>
                <c:pt idx="4">
                  <c:v>Lao PDR</c:v>
                </c:pt>
                <c:pt idx="5">
                  <c:v>Papua New Guinea</c:v>
                </c:pt>
                <c:pt idx="6">
                  <c:v>India</c:v>
                </c:pt>
                <c:pt idx="7">
                  <c:v>Nepal</c:v>
                </c:pt>
                <c:pt idx="8">
                  <c:v>Viet Nam</c:v>
                </c:pt>
                <c:pt idx="9">
                  <c:v>Myanmar</c:v>
                </c:pt>
                <c:pt idx="10">
                  <c:v>Cambodia</c:v>
                </c:pt>
                <c:pt idx="11">
                  <c:v>Malaysia</c:v>
                </c:pt>
                <c:pt idx="12">
                  <c:v>Thailand</c:v>
                </c:pt>
                <c:pt idx="13">
                  <c:v>Asia and the Pacific region</c:v>
                </c:pt>
                <c:pt idx="14">
                  <c:v>Global</c:v>
                </c:pt>
              </c:strCache>
            </c:strRef>
          </c:cat>
          <c:val>
            <c:numRef>
              <c:f>'PMTCT coverage'!$G$4:$G$18</c:f>
              <c:numCache>
                <c:formatCode>General</c:formatCode>
                <c:ptCount val="15"/>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numCache>
            </c:numRef>
          </c:val>
          <c:extLst>
            <c:ext xmlns:c16="http://schemas.microsoft.com/office/drawing/2014/chart" uri="{C3380CC4-5D6E-409C-BE32-E72D297353CC}">
              <c16:uniqueId val="{00000023-476C-4BB3-BE1A-AD1694D37D46}"/>
            </c:ext>
          </c:extLst>
        </c:ser>
        <c:ser>
          <c:idx val="6"/>
          <c:order val="6"/>
          <c:tx>
            <c:strRef>
              <c:f>'PMTCT coverage'!$H$3</c:f>
              <c:strCache>
                <c:ptCount val="1"/>
                <c:pt idx="0">
                  <c:v>g</c:v>
                </c:pt>
              </c:strCache>
            </c:strRef>
          </c:tx>
          <c:spPr>
            <a:solidFill>
              <a:sysClr val="window" lastClr="FFFFFF">
                <a:lumMod val="65000"/>
                <a:alpha val="20000"/>
              </a:sysClr>
            </a:solidFill>
            <a:ln w="31750">
              <a:solidFill>
                <a:schemeClr val="bg1"/>
              </a:solidFill>
            </a:ln>
          </c:spPr>
          <c:invertIfNegative val="0"/>
          <c:dPt>
            <c:idx val="14"/>
            <c:invertIfNegative val="0"/>
            <c:bubble3D val="0"/>
            <c:spPr>
              <a:pattFill prst="dkDnDiag">
                <a:fgClr>
                  <a:srgbClr val="33CCCC"/>
                </a:fgClr>
                <a:bgClr>
                  <a:sysClr val="window" lastClr="FFFFFF"/>
                </a:bgClr>
              </a:pattFill>
              <a:ln w="31750">
                <a:solidFill>
                  <a:schemeClr val="bg1"/>
                </a:solidFill>
              </a:ln>
            </c:spPr>
            <c:extLst>
              <c:ext xmlns:c16="http://schemas.microsoft.com/office/drawing/2014/chart" uri="{C3380CC4-5D6E-409C-BE32-E72D297353CC}">
                <c16:uniqueId val="{00000025-476C-4BB3-BE1A-AD1694D37D46}"/>
              </c:ext>
            </c:extLst>
          </c:dPt>
          <c:cat>
            <c:strRef>
              <c:f>'PMTCT coverage'!$A$4:$A$18</c:f>
              <c:strCache>
                <c:ptCount val="15"/>
                <c:pt idx="0">
                  <c:v>Pakistan</c:v>
                </c:pt>
                <c:pt idx="1">
                  <c:v>Philippines</c:v>
                </c:pt>
                <c:pt idx="2">
                  <c:v>Indonesia</c:v>
                </c:pt>
                <c:pt idx="3">
                  <c:v>Bangladesh</c:v>
                </c:pt>
                <c:pt idx="4">
                  <c:v>Lao PDR</c:v>
                </c:pt>
                <c:pt idx="5">
                  <c:v>Papua New Guinea</c:v>
                </c:pt>
                <c:pt idx="6">
                  <c:v>India</c:v>
                </c:pt>
                <c:pt idx="7">
                  <c:v>Nepal</c:v>
                </c:pt>
                <c:pt idx="8">
                  <c:v>Viet Nam</c:v>
                </c:pt>
                <c:pt idx="9">
                  <c:v>Myanmar</c:v>
                </c:pt>
                <c:pt idx="10">
                  <c:v>Cambodia</c:v>
                </c:pt>
                <c:pt idx="11">
                  <c:v>Malaysia</c:v>
                </c:pt>
                <c:pt idx="12">
                  <c:v>Thailand</c:v>
                </c:pt>
                <c:pt idx="13">
                  <c:v>Asia and the Pacific region</c:v>
                </c:pt>
                <c:pt idx="14">
                  <c:v>Global</c:v>
                </c:pt>
              </c:strCache>
            </c:strRef>
          </c:cat>
          <c:val>
            <c:numRef>
              <c:f>'PMTCT coverage'!$H$4:$H$18</c:f>
              <c:numCache>
                <c:formatCode>General</c:formatCode>
                <c:ptCount val="15"/>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numCache>
            </c:numRef>
          </c:val>
          <c:extLst>
            <c:ext xmlns:c16="http://schemas.microsoft.com/office/drawing/2014/chart" uri="{C3380CC4-5D6E-409C-BE32-E72D297353CC}">
              <c16:uniqueId val="{00000026-476C-4BB3-BE1A-AD1694D37D46}"/>
            </c:ext>
          </c:extLst>
        </c:ser>
        <c:ser>
          <c:idx val="7"/>
          <c:order val="7"/>
          <c:tx>
            <c:strRef>
              <c:f>'PMTCT coverage'!$I$3</c:f>
              <c:strCache>
                <c:ptCount val="1"/>
                <c:pt idx="0">
                  <c:v>h</c:v>
                </c:pt>
              </c:strCache>
            </c:strRef>
          </c:tx>
          <c:spPr>
            <a:solidFill>
              <a:sysClr val="window" lastClr="FFFFFF">
                <a:lumMod val="65000"/>
                <a:alpha val="20000"/>
              </a:sysClr>
            </a:solidFill>
            <a:ln w="31750">
              <a:solidFill>
                <a:schemeClr val="bg1"/>
              </a:solidFill>
            </a:ln>
          </c:spPr>
          <c:invertIfNegative val="0"/>
          <c:dPt>
            <c:idx val="14"/>
            <c:invertIfNegative val="0"/>
            <c:bubble3D val="0"/>
            <c:spPr>
              <a:pattFill prst="dkDnDiag">
                <a:fgClr>
                  <a:srgbClr val="33CCCC"/>
                </a:fgClr>
                <a:bgClr>
                  <a:sysClr val="window" lastClr="FFFFFF"/>
                </a:bgClr>
              </a:pattFill>
              <a:ln w="31750">
                <a:solidFill>
                  <a:schemeClr val="bg1"/>
                </a:solidFill>
              </a:ln>
            </c:spPr>
            <c:extLst>
              <c:ext xmlns:c16="http://schemas.microsoft.com/office/drawing/2014/chart" uri="{C3380CC4-5D6E-409C-BE32-E72D297353CC}">
                <c16:uniqueId val="{00000028-476C-4BB3-BE1A-AD1694D37D46}"/>
              </c:ext>
            </c:extLst>
          </c:dPt>
          <c:cat>
            <c:strRef>
              <c:f>'PMTCT coverage'!$A$4:$A$18</c:f>
              <c:strCache>
                <c:ptCount val="15"/>
                <c:pt idx="0">
                  <c:v>Pakistan</c:v>
                </c:pt>
                <c:pt idx="1">
                  <c:v>Philippines</c:v>
                </c:pt>
                <c:pt idx="2">
                  <c:v>Indonesia</c:v>
                </c:pt>
                <c:pt idx="3">
                  <c:v>Bangladesh</c:v>
                </c:pt>
                <c:pt idx="4">
                  <c:v>Lao PDR</c:v>
                </c:pt>
                <c:pt idx="5">
                  <c:v>Papua New Guinea</c:v>
                </c:pt>
                <c:pt idx="6">
                  <c:v>India</c:v>
                </c:pt>
                <c:pt idx="7">
                  <c:v>Nepal</c:v>
                </c:pt>
                <c:pt idx="8">
                  <c:v>Viet Nam</c:v>
                </c:pt>
                <c:pt idx="9">
                  <c:v>Myanmar</c:v>
                </c:pt>
                <c:pt idx="10">
                  <c:v>Cambodia</c:v>
                </c:pt>
                <c:pt idx="11">
                  <c:v>Malaysia</c:v>
                </c:pt>
                <c:pt idx="12">
                  <c:v>Thailand</c:v>
                </c:pt>
                <c:pt idx="13">
                  <c:v>Asia and the Pacific region</c:v>
                </c:pt>
                <c:pt idx="14">
                  <c:v>Global</c:v>
                </c:pt>
              </c:strCache>
            </c:strRef>
          </c:cat>
          <c:val>
            <c:numRef>
              <c:f>'PMTCT coverage'!$I$4:$I$18</c:f>
              <c:numCache>
                <c:formatCode>General</c:formatCode>
                <c:ptCount val="15"/>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numCache>
            </c:numRef>
          </c:val>
          <c:extLst>
            <c:ext xmlns:c16="http://schemas.microsoft.com/office/drawing/2014/chart" uri="{C3380CC4-5D6E-409C-BE32-E72D297353CC}">
              <c16:uniqueId val="{00000029-476C-4BB3-BE1A-AD1694D37D46}"/>
            </c:ext>
          </c:extLst>
        </c:ser>
        <c:ser>
          <c:idx val="8"/>
          <c:order val="8"/>
          <c:tx>
            <c:strRef>
              <c:f>'PMTCT coverage'!$J$3</c:f>
              <c:strCache>
                <c:ptCount val="1"/>
                <c:pt idx="0">
                  <c:v>i</c:v>
                </c:pt>
              </c:strCache>
            </c:strRef>
          </c:tx>
          <c:spPr>
            <a:solidFill>
              <a:sysClr val="window" lastClr="FFFFFF">
                <a:lumMod val="65000"/>
                <a:alpha val="20000"/>
              </a:sysClr>
            </a:solidFill>
            <a:ln w="31750">
              <a:solidFill>
                <a:schemeClr val="bg1"/>
              </a:solidFill>
            </a:ln>
          </c:spPr>
          <c:invertIfNegative val="0"/>
          <c:cat>
            <c:strRef>
              <c:f>'PMTCT coverage'!$A$4:$A$18</c:f>
              <c:strCache>
                <c:ptCount val="15"/>
                <c:pt idx="0">
                  <c:v>Pakistan</c:v>
                </c:pt>
                <c:pt idx="1">
                  <c:v>Philippines</c:v>
                </c:pt>
                <c:pt idx="2">
                  <c:v>Indonesia</c:v>
                </c:pt>
                <c:pt idx="3">
                  <c:v>Bangladesh</c:v>
                </c:pt>
                <c:pt idx="4">
                  <c:v>Lao PDR</c:v>
                </c:pt>
                <c:pt idx="5">
                  <c:v>Papua New Guinea</c:v>
                </c:pt>
                <c:pt idx="6">
                  <c:v>India</c:v>
                </c:pt>
                <c:pt idx="7">
                  <c:v>Nepal</c:v>
                </c:pt>
                <c:pt idx="8">
                  <c:v>Viet Nam</c:v>
                </c:pt>
                <c:pt idx="9">
                  <c:v>Myanmar</c:v>
                </c:pt>
                <c:pt idx="10">
                  <c:v>Cambodia</c:v>
                </c:pt>
                <c:pt idx="11">
                  <c:v>Malaysia</c:v>
                </c:pt>
                <c:pt idx="12">
                  <c:v>Thailand</c:v>
                </c:pt>
                <c:pt idx="13">
                  <c:v>Asia and the Pacific region</c:v>
                </c:pt>
                <c:pt idx="14">
                  <c:v>Global</c:v>
                </c:pt>
              </c:strCache>
            </c:strRef>
          </c:cat>
          <c:val>
            <c:numRef>
              <c:f>'PMTCT coverage'!$J$4:$J$18</c:f>
              <c:numCache>
                <c:formatCode>General</c:formatCode>
                <c:ptCount val="15"/>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numCache>
            </c:numRef>
          </c:val>
          <c:extLst>
            <c:ext xmlns:c16="http://schemas.microsoft.com/office/drawing/2014/chart" uri="{C3380CC4-5D6E-409C-BE32-E72D297353CC}">
              <c16:uniqueId val="{0000002A-476C-4BB3-BE1A-AD1694D37D46}"/>
            </c:ext>
          </c:extLst>
        </c:ser>
        <c:ser>
          <c:idx val="9"/>
          <c:order val="9"/>
          <c:tx>
            <c:strRef>
              <c:f>'PMTCT coverage'!$K$3</c:f>
              <c:strCache>
                <c:ptCount val="1"/>
                <c:pt idx="0">
                  <c:v>j</c:v>
                </c:pt>
              </c:strCache>
            </c:strRef>
          </c:tx>
          <c:spPr>
            <a:solidFill>
              <a:sysClr val="window" lastClr="FFFFFF">
                <a:lumMod val="65000"/>
                <a:alpha val="20000"/>
              </a:sysClr>
            </a:solidFill>
            <a:ln w="31750">
              <a:solidFill>
                <a:schemeClr val="bg1"/>
              </a:solidFill>
            </a:ln>
          </c:spPr>
          <c:invertIfNegative val="0"/>
          <c:cat>
            <c:strRef>
              <c:f>'PMTCT coverage'!$A$4:$A$18</c:f>
              <c:strCache>
                <c:ptCount val="15"/>
                <c:pt idx="0">
                  <c:v>Pakistan</c:v>
                </c:pt>
                <c:pt idx="1">
                  <c:v>Philippines</c:v>
                </c:pt>
                <c:pt idx="2">
                  <c:v>Indonesia</c:v>
                </c:pt>
                <c:pt idx="3">
                  <c:v>Bangladesh</c:v>
                </c:pt>
                <c:pt idx="4">
                  <c:v>Lao PDR</c:v>
                </c:pt>
                <c:pt idx="5">
                  <c:v>Papua New Guinea</c:v>
                </c:pt>
                <c:pt idx="6">
                  <c:v>India</c:v>
                </c:pt>
                <c:pt idx="7">
                  <c:v>Nepal</c:v>
                </c:pt>
                <c:pt idx="8">
                  <c:v>Viet Nam</c:v>
                </c:pt>
                <c:pt idx="9">
                  <c:v>Myanmar</c:v>
                </c:pt>
                <c:pt idx="10">
                  <c:v>Cambodia</c:v>
                </c:pt>
                <c:pt idx="11">
                  <c:v>Malaysia</c:v>
                </c:pt>
                <c:pt idx="12">
                  <c:v>Thailand</c:v>
                </c:pt>
                <c:pt idx="13">
                  <c:v>Asia and the Pacific region</c:v>
                </c:pt>
                <c:pt idx="14">
                  <c:v>Global</c:v>
                </c:pt>
              </c:strCache>
            </c:strRef>
          </c:cat>
          <c:val>
            <c:numRef>
              <c:f>'PMTCT coverage'!$K$4:$K$18</c:f>
              <c:numCache>
                <c:formatCode>General</c:formatCode>
                <c:ptCount val="15"/>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numCache>
            </c:numRef>
          </c:val>
          <c:extLst>
            <c:ext xmlns:c16="http://schemas.microsoft.com/office/drawing/2014/chart" uri="{C3380CC4-5D6E-409C-BE32-E72D297353CC}">
              <c16:uniqueId val="{0000002B-476C-4BB3-BE1A-AD1694D37D46}"/>
            </c:ext>
          </c:extLst>
        </c:ser>
        <c:dLbls>
          <c:showLegendKey val="0"/>
          <c:showVal val="0"/>
          <c:showCatName val="0"/>
          <c:showSerName val="0"/>
          <c:showPercent val="0"/>
          <c:showBubbleSize val="0"/>
        </c:dLbls>
        <c:gapWidth val="0"/>
        <c:overlap val="100"/>
        <c:axId val="236112128"/>
        <c:axId val="236110592"/>
      </c:barChart>
      <c:catAx>
        <c:axId val="236098688"/>
        <c:scaling>
          <c:orientation val="minMax"/>
        </c:scaling>
        <c:delete val="0"/>
        <c:axPos val="b"/>
        <c:numFmt formatCode="General" sourceLinked="0"/>
        <c:majorTickMark val="none"/>
        <c:minorTickMark val="none"/>
        <c:tickLblPos val="nextTo"/>
        <c:spPr>
          <a:ln>
            <a:noFill/>
          </a:ln>
        </c:spPr>
        <c:txPr>
          <a:bodyPr/>
          <a:lstStyle/>
          <a:p>
            <a:pPr>
              <a:defRPr sz="1200" b="1"/>
            </a:pPr>
            <a:endParaRPr lang="en-US"/>
          </a:p>
        </c:txPr>
        <c:crossAx val="236100224"/>
        <c:crosses val="autoZero"/>
        <c:auto val="1"/>
        <c:lblAlgn val="ctr"/>
        <c:lblOffset val="100"/>
        <c:noMultiLvlLbl val="0"/>
      </c:catAx>
      <c:valAx>
        <c:axId val="236100224"/>
        <c:scaling>
          <c:orientation val="minMax"/>
          <c:max val="100"/>
        </c:scaling>
        <c:delete val="0"/>
        <c:axPos val="l"/>
        <c:majorGridlines>
          <c:spPr>
            <a:ln w="25400">
              <a:solidFill>
                <a:schemeClr val="bg1"/>
              </a:solidFill>
            </a:ln>
          </c:spPr>
        </c:majorGridlines>
        <c:title>
          <c:tx>
            <c:rich>
              <a:bodyPr rot="-5400000" vert="horz"/>
              <a:lstStyle/>
              <a:p>
                <a:pPr>
                  <a:defRPr sz="1200"/>
                </a:pPr>
                <a:r>
                  <a:rPr lang="en-GB" sz="1200"/>
                  <a:t>PMTCT coverage (%)</a:t>
                </a:r>
              </a:p>
            </c:rich>
          </c:tx>
          <c:layout>
            <c:manualLayout>
              <c:xMode val="edge"/>
              <c:yMode val="edge"/>
              <c:x val="1.6554935350614225E-2"/>
              <c:y val="0.16448701578169903"/>
            </c:manualLayout>
          </c:layout>
          <c:overlay val="0"/>
        </c:title>
        <c:numFmt formatCode="#,##0" sourceLinked="0"/>
        <c:majorTickMark val="out"/>
        <c:minorTickMark val="none"/>
        <c:tickLblPos val="nextTo"/>
        <c:crossAx val="236098688"/>
        <c:crosses val="autoZero"/>
        <c:crossBetween val="between"/>
        <c:majorUnit val="100"/>
      </c:valAx>
      <c:valAx>
        <c:axId val="236110592"/>
        <c:scaling>
          <c:orientation val="minMax"/>
          <c:max val="1"/>
          <c:min val="0"/>
        </c:scaling>
        <c:delete val="0"/>
        <c:axPos val="r"/>
        <c:numFmt formatCode="0%" sourceLinked="1"/>
        <c:majorTickMark val="none"/>
        <c:minorTickMark val="none"/>
        <c:tickLblPos val="none"/>
        <c:spPr>
          <a:ln>
            <a:noFill/>
          </a:ln>
        </c:spPr>
        <c:crossAx val="236112128"/>
        <c:crosses val="max"/>
        <c:crossBetween val="between"/>
        <c:majorUnit val="1"/>
      </c:valAx>
      <c:catAx>
        <c:axId val="236112128"/>
        <c:scaling>
          <c:orientation val="minMax"/>
        </c:scaling>
        <c:delete val="1"/>
        <c:axPos val="b"/>
        <c:numFmt formatCode="General" sourceLinked="1"/>
        <c:majorTickMark val="out"/>
        <c:minorTickMark val="none"/>
        <c:tickLblPos val="nextTo"/>
        <c:crossAx val="236110592"/>
        <c:crosses val="autoZero"/>
        <c:auto val="1"/>
        <c:lblAlgn val="ctr"/>
        <c:lblOffset val="100"/>
        <c:noMultiLvlLbl val="0"/>
      </c:catAx>
    </c:plotArea>
    <c:legend>
      <c:legendPos val="b"/>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egendEntry>
        <c:idx val="14"/>
        <c:delete val="1"/>
      </c:legendEntry>
      <c:layout>
        <c:manualLayout>
          <c:xMode val="edge"/>
          <c:yMode val="edge"/>
          <c:x val="1.6015822761591008E-2"/>
          <c:y val="0.85376181945460616"/>
          <c:w val="0.30628306344512846"/>
          <c:h val="0.14577451302127153"/>
        </c:manualLayout>
      </c:layout>
      <c:overlay val="0"/>
      <c:txPr>
        <a:bodyPr/>
        <a:lstStyle/>
        <a:p>
          <a:pPr>
            <a:defRPr sz="1200" b="1"/>
          </a:pPr>
          <a:endParaRPr lang="en-US"/>
        </a:p>
      </c:txPr>
    </c:legend>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4553409942086707E-2"/>
          <c:y val="0.11265469248190853"/>
          <c:w val="0.9218377969121575"/>
          <c:h val="0.68776621354071987"/>
        </c:manualLayout>
      </c:layout>
      <c:barChart>
        <c:barDir val="bar"/>
        <c:grouping val="clustered"/>
        <c:varyColors val="0"/>
        <c:ser>
          <c:idx val="0"/>
          <c:order val="0"/>
          <c:tx>
            <c:strRef>
              <c:f>'[!!Testing and treatment slide update_Aug2018 (version 1).xlsx]PMTCT gap (2)'!$B$9</c:f>
              <c:strCache>
                <c:ptCount val="1"/>
                <c:pt idx="0">
                  <c:v>PMTCT in need</c:v>
                </c:pt>
              </c:strCache>
            </c:strRef>
          </c:tx>
          <c:spPr>
            <a:solidFill>
              <a:schemeClr val="bg1">
                <a:lumMod val="75000"/>
              </a:schemeClr>
            </a:solidFill>
          </c:spPr>
          <c:invertIfNegative val="0"/>
          <c:val>
            <c:numRef>
              <c:f>'[1]PMTCT gap (2)'!$C$9</c:f>
              <c:numCache>
                <c:formatCode>General</c:formatCode>
                <c:ptCount val="1"/>
                <c:pt idx="0">
                  <c:v>61000</c:v>
                </c:pt>
              </c:numCache>
            </c:numRef>
          </c:val>
          <c:extLst>
            <c:ext xmlns:c16="http://schemas.microsoft.com/office/drawing/2014/chart" uri="{C3380CC4-5D6E-409C-BE32-E72D297353CC}">
              <c16:uniqueId val="{00000000-37DC-4C6B-B83A-45029FB73710}"/>
            </c:ext>
          </c:extLst>
        </c:ser>
        <c:ser>
          <c:idx val="1"/>
          <c:order val="1"/>
          <c:tx>
            <c:strRef>
              <c:f>'[!!Testing and treatment slide update_Aug2018 (version 1).xlsx]PMTCT gap (2)'!$B$10</c:f>
              <c:strCache>
                <c:ptCount val="1"/>
                <c:pt idx="0">
                  <c:v>Received PMTCT</c:v>
                </c:pt>
              </c:strCache>
            </c:strRef>
          </c:tx>
          <c:spPr>
            <a:solidFill>
              <a:srgbClr val="00A99A"/>
            </a:solidFill>
          </c:spPr>
          <c:invertIfNegative val="0"/>
          <c:val>
            <c:numRef>
              <c:f>'[1]PMTCT gap (2)'!$C$10</c:f>
              <c:numCache>
                <c:formatCode>General</c:formatCode>
                <c:ptCount val="1"/>
                <c:pt idx="0">
                  <c:v>34000</c:v>
                </c:pt>
              </c:numCache>
            </c:numRef>
          </c:val>
          <c:extLst>
            <c:ext xmlns:c16="http://schemas.microsoft.com/office/drawing/2014/chart" uri="{C3380CC4-5D6E-409C-BE32-E72D297353CC}">
              <c16:uniqueId val="{00000001-37DC-4C6B-B83A-45029FB73710}"/>
            </c:ext>
          </c:extLst>
        </c:ser>
        <c:dLbls>
          <c:showLegendKey val="0"/>
          <c:showVal val="0"/>
          <c:showCatName val="0"/>
          <c:showSerName val="0"/>
          <c:showPercent val="0"/>
          <c:showBubbleSize val="0"/>
        </c:dLbls>
        <c:gapWidth val="150"/>
        <c:overlap val="100"/>
        <c:axId val="241083520"/>
        <c:axId val="241085056"/>
      </c:barChart>
      <c:scatterChart>
        <c:scatterStyle val="lineMarker"/>
        <c:varyColors val="0"/>
        <c:ser>
          <c:idx val="2"/>
          <c:order val="2"/>
          <c:tx>
            <c:v>2020 target</c:v>
          </c:tx>
          <c:spPr>
            <a:ln w="22860" cmpd="dbl">
              <a:solidFill>
                <a:srgbClr val="00A99A"/>
              </a:solidFill>
              <a:prstDash val="sysDot"/>
            </a:ln>
          </c:spPr>
          <c:marker>
            <c:symbol val="none"/>
          </c:marker>
          <c:xVal>
            <c:numRef>
              <c:f>'[1]PMTCT gap (2)'!$C$15:$C$16</c:f>
              <c:numCache>
                <c:formatCode>0</c:formatCode>
                <c:ptCount val="2"/>
                <c:pt idx="0">
                  <c:v>57950</c:v>
                </c:pt>
                <c:pt idx="1">
                  <c:v>57950</c:v>
                </c:pt>
              </c:numCache>
            </c:numRef>
          </c:xVal>
          <c:yVal>
            <c:numRef>
              <c:f>'[1]PMTCT gap (2)'!$B$15:$B$16</c:f>
              <c:numCache>
                <c:formatCode>General</c:formatCode>
                <c:ptCount val="2"/>
                <c:pt idx="0">
                  <c:v>0</c:v>
                </c:pt>
                <c:pt idx="1">
                  <c:v>1</c:v>
                </c:pt>
              </c:numCache>
            </c:numRef>
          </c:yVal>
          <c:smooth val="0"/>
          <c:extLst>
            <c:ext xmlns:c16="http://schemas.microsoft.com/office/drawing/2014/chart" uri="{C3380CC4-5D6E-409C-BE32-E72D297353CC}">
              <c16:uniqueId val="{00000002-37DC-4C6B-B83A-45029FB73710}"/>
            </c:ext>
          </c:extLst>
        </c:ser>
        <c:dLbls>
          <c:showLegendKey val="0"/>
          <c:showVal val="0"/>
          <c:showCatName val="0"/>
          <c:showSerName val="0"/>
          <c:showPercent val="0"/>
          <c:showBubbleSize val="0"/>
        </c:dLbls>
        <c:axId val="241088384"/>
        <c:axId val="241086848"/>
      </c:scatterChart>
      <c:catAx>
        <c:axId val="241083520"/>
        <c:scaling>
          <c:orientation val="minMax"/>
        </c:scaling>
        <c:delete val="1"/>
        <c:axPos val="l"/>
        <c:majorTickMark val="none"/>
        <c:minorTickMark val="none"/>
        <c:tickLblPos val="none"/>
        <c:crossAx val="241085056"/>
        <c:crosses val="autoZero"/>
        <c:auto val="1"/>
        <c:lblAlgn val="ctr"/>
        <c:lblOffset val="100"/>
        <c:noMultiLvlLbl val="0"/>
      </c:catAx>
      <c:valAx>
        <c:axId val="241085056"/>
        <c:scaling>
          <c:orientation val="minMax"/>
          <c:max val="61000"/>
        </c:scaling>
        <c:delete val="1"/>
        <c:axPos val="b"/>
        <c:numFmt formatCode="General" sourceLinked="1"/>
        <c:majorTickMark val="out"/>
        <c:minorTickMark val="none"/>
        <c:tickLblPos val="nextTo"/>
        <c:crossAx val="241083520"/>
        <c:crosses val="autoZero"/>
        <c:crossBetween val="between"/>
        <c:majorUnit val="61000"/>
      </c:valAx>
      <c:valAx>
        <c:axId val="241086848"/>
        <c:scaling>
          <c:orientation val="minMax"/>
          <c:max val="1.5"/>
          <c:min val="-0.5"/>
        </c:scaling>
        <c:delete val="1"/>
        <c:axPos val="r"/>
        <c:numFmt formatCode="General" sourceLinked="1"/>
        <c:majorTickMark val="out"/>
        <c:minorTickMark val="none"/>
        <c:tickLblPos val="nextTo"/>
        <c:crossAx val="241088384"/>
        <c:crosses val="max"/>
        <c:crossBetween val="midCat"/>
      </c:valAx>
      <c:valAx>
        <c:axId val="241088384"/>
        <c:scaling>
          <c:orientation val="minMax"/>
        </c:scaling>
        <c:delete val="1"/>
        <c:axPos val="b"/>
        <c:numFmt formatCode="0" sourceLinked="1"/>
        <c:majorTickMark val="out"/>
        <c:minorTickMark val="none"/>
        <c:tickLblPos val="nextTo"/>
        <c:crossAx val="241086848"/>
        <c:crosses val="autoZero"/>
        <c:crossBetween val="midCat"/>
      </c:valAx>
      <c:spPr>
        <a:ln>
          <a:noFill/>
        </a:ln>
      </c:spPr>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652785706864764"/>
          <c:y val="9.4764232495447534E-2"/>
          <c:w val="0.8409912458651676"/>
          <c:h val="0.80431860722456217"/>
        </c:manualLayout>
      </c:layout>
      <c:barChart>
        <c:barDir val="bar"/>
        <c:grouping val="percentStacked"/>
        <c:varyColors val="0"/>
        <c:ser>
          <c:idx val="0"/>
          <c:order val="0"/>
          <c:tx>
            <c:strRef>
              <c:f>'HIV testing Data_M''ple Bar'!$L$74</c:f>
              <c:strCache>
                <c:ptCount val="1"/>
                <c:pt idx="0">
                  <c:v>Female sex workers</c:v>
                </c:pt>
              </c:strCache>
            </c:strRef>
          </c:tx>
          <c:spPr>
            <a:solidFill>
              <a:srgbClr val="FF7C8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Data_M''ple Bar'!$K$75:$K$90</c:f>
              <c:strCache>
                <c:ptCount val="16"/>
                <c:pt idx="0">
                  <c:v>Afghanistan</c:v>
                </c:pt>
                <c:pt idx="1">
                  <c:v>Bangladesh</c:v>
                </c:pt>
                <c:pt idx="2">
                  <c:v>Cambodia</c:v>
                </c:pt>
                <c:pt idx="3">
                  <c:v>China</c:v>
                </c:pt>
                <c:pt idx="4">
                  <c:v>India</c:v>
                </c:pt>
                <c:pt idx="5">
                  <c:v>Indonesia</c:v>
                </c:pt>
                <c:pt idx="6">
                  <c:v>Lao</c:v>
                </c:pt>
                <c:pt idx="7">
                  <c:v>Malaysia</c:v>
                </c:pt>
                <c:pt idx="8">
                  <c:v>Myanmar</c:v>
                </c:pt>
                <c:pt idx="9">
                  <c:v>Nepal</c:v>
                </c:pt>
                <c:pt idx="10">
                  <c:v>Pakistan</c:v>
                </c:pt>
                <c:pt idx="11">
                  <c:v>PNG</c:v>
                </c:pt>
                <c:pt idx="12">
                  <c:v>Philippines</c:v>
                </c:pt>
                <c:pt idx="13">
                  <c:v>Sri Lanka</c:v>
                </c:pt>
                <c:pt idx="14">
                  <c:v>Thailand</c:v>
                </c:pt>
                <c:pt idx="15">
                  <c:v>Viet Nam</c:v>
                </c:pt>
              </c:strCache>
            </c:strRef>
          </c:cat>
          <c:val>
            <c:numRef>
              <c:f>'HIV testing Data_M''ple Bar'!$L$75:$L$90</c:f>
              <c:numCache>
                <c:formatCode>0</c:formatCode>
                <c:ptCount val="16"/>
                <c:pt idx="0">
                  <c:v>6</c:v>
                </c:pt>
                <c:pt idx="1">
                  <c:v>29.5</c:v>
                </c:pt>
                <c:pt idx="2">
                  <c:v>72</c:v>
                </c:pt>
                <c:pt idx="3">
                  <c:v>68.5</c:v>
                </c:pt>
                <c:pt idx="4">
                  <c:v>69</c:v>
                </c:pt>
                <c:pt idx="5">
                  <c:v>37.700000000000003</c:v>
                </c:pt>
                <c:pt idx="6">
                  <c:v>38</c:v>
                </c:pt>
                <c:pt idx="7">
                  <c:v>35</c:v>
                </c:pt>
                <c:pt idx="8">
                  <c:v>44.6</c:v>
                </c:pt>
                <c:pt idx="9">
                  <c:v>83.1</c:v>
                </c:pt>
                <c:pt idx="10">
                  <c:v>27.2</c:v>
                </c:pt>
                <c:pt idx="11">
                  <c:v>56.9</c:v>
                </c:pt>
                <c:pt idx="12">
                  <c:v>24</c:v>
                </c:pt>
                <c:pt idx="13">
                  <c:v>33.9</c:v>
                </c:pt>
                <c:pt idx="14">
                  <c:v>58</c:v>
                </c:pt>
                <c:pt idx="15">
                  <c:v>40</c:v>
                </c:pt>
              </c:numCache>
            </c:numRef>
          </c:val>
          <c:extLst>
            <c:ext xmlns:c16="http://schemas.microsoft.com/office/drawing/2014/chart" uri="{C3380CC4-5D6E-409C-BE32-E72D297353CC}">
              <c16:uniqueId val="{00000000-B6B8-44D4-A4BF-1226ED9952B4}"/>
            </c:ext>
          </c:extLst>
        </c:ser>
        <c:ser>
          <c:idx val="1"/>
          <c:order val="1"/>
          <c:tx>
            <c:strRef>
              <c:f>'HIV testing Data_M''ple Bar'!$M$74</c:f>
              <c:strCache>
                <c:ptCount val="1"/>
                <c:pt idx="0">
                  <c:v>space a</c:v>
                </c:pt>
              </c:strCache>
            </c:strRef>
          </c:tx>
          <c:spPr>
            <a:noFill/>
            <a:ln>
              <a:noFill/>
            </a:ln>
          </c:spPr>
          <c:invertIfNegative val="0"/>
          <c:cat>
            <c:strRef>
              <c:f>'HIV testing Data_M''ple Bar'!$K$75:$K$90</c:f>
              <c:strCache>
                <c:ptCount val="16"/>
                <c:pt idx="0">
                  <c:v>Afghanistan</c:v>
                </c:pt>
                <c:pt idx="1">
                  <c:v>Bangladesh</c:v>
                </c:pt>
                <c:pt idx="2">
                  <c:v>Cambodia</c:v>
                </c:pt>
                <c:pt idx="3">
                  <c:v>China</c:v>
                </c:pt>
                <c:pt idx="4">
                  <c:v>India</c:v>
                </c:pt>
                <c:pt idx="5">
                  <c:v>Indonesia</c:v>
                </c:pt>
                <c:pt idx="6">
                  <c:v>Lao</c:v>
                </c:pt>
                <c:pt idx="7">
                  <c:v>Malaysia</c:v>
                </c:pt>
                <c:pt idx="8">
                  <c:v>Myanmar</c:v>
                </c:pt>
                <c:pt idx="9">
                  <c:v>Nepal</c:v>
                </c:pt>
                <c:pt idx="10">
                  <c:v>Pakistan</c:v>
                </c:pt>
                <c:pt idx="11">
                  <c:v>PNG</c:v>
                </c:pt>
                <c:pt idx="12">
                  <c:v>Philippines</c:v>
                </c:pt>
                <c:pt idx="13">
                  <c:v>Sri Lanka</c:v>
                </c:pt>
                <c:pt idx="14">
                  <c:v>Thailand</c:v>
                </c:pt>
                <c:pt idx="15">
                  <c:v>Viet Nam</c:v>
                </c:pt>
              </c:strCache>
            </c:strRef>
          </c:cat>
          <c:val>
            <c:numRef>
              <c:f>'HIV testing Data_M''ple Bar'!$M$75:$M$90</c:f>
              <c:numCache>
                <c:formatCode>0</c:formatCode>
                <c:ptCount val="16"/>
                <c:pt idx="0">
                  <c:v>94</c:v>
                </c:pt>
                <c:pt idx="1">
                  <c:v>70.5</c:v>
                </c:pt>
                <c:pt idx="2">
                  <c:v>28</c:v>
                </c:pt>
                <c:pt idx="3">
                  <c:v>31.5</c:v>
                </c:pt>
                <c:pt idx="4">
                  <c:v>31</c:v>
                </c:pt>
                <c:pt idx="5">
                  <c:v>62.3</c:v>
                </c:pt>
                <c:pt idx="6">
                  <c:v>62</c:v>
                </c:pt>
                <c:pt idx="7">
                  <c:v>65</c:v>
                </c:pt>
                <c:pt idx="8">
                  <c:v>55.4</c:v>
                </c:pt>
                <c:pt idx="9">
                  <c:v>16.900000000000006</c:v>
                </c:pt>
                <c:pt idx="10">
                  <c:v>72.8</c:v>
                </c:pt>
                <c:pt idx="11">
                  <c:v>43.1</c:v>
                </c:pt>
                <c:pt idx="12">
                  <c:v>76</c:v>
                </c:pt>
                <c:pt idx="13">
                  <c:v>66.099999999999994</c:v>
                </c:pt>
                <c:pt idx="14">
                  <c:v>42</c:v>
                </c:pt>
                <c:pt idx="15">
                  <c:v>60</c:v>
                </c:pt>
              </c:numCache>
            </c:numRef>
          </c:val>
          <c:extLst>
            <c:ext xmlns:c16="http://schemas.microsoft.com/office/drawing/2014/chart" uri="{C3380CC4-5D6E-409C-BE32-E72D297353CC}">
              <c16:uniqueId val="{00000001-B6B8-44D4-A4BF-1226ED9952B4}"/>
            </c:ext>
          </c:extLst>
        </c:ser>
        <c:ser>
          <c:idx val="2"/>
          <c:order val="2"/>
          <c:tx>
            <c:strRef>
              <c:f>'HIV testing Data_M''ple Bar'!$N$74</c:f>
              <c:strCache>
                <c:ptCount val="1"/>
                <c:pt idx="0">
                  <c:v>MSW</c:v>
                </c:pt>
              </c:strCache>
            </c:strRef>
          </c:tx>
          <c:spPr>
            <a:solidFill>
              <a:srgbClr val="33CCC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Data_M''ple Bar'!$K$75:$K$90</c:f>
              <c:strCache>
                <c:ptCount val="16"/>
                <c:pt idx="0">
                  <c:v>Afghanistan</c:v>
                </c:pt>
                <c:pt idx="1">
                  <c:v>Bangladesh</c:v>
                </c:pt>
                <c:pt idx="2">
                  <c:v>Cambodia</c:v>
                </c:pt>
                <c:pt idx="3">
                  <c:v>China</c:v>
                </c:pt>
                <c:pt idx="4">
                  <c:v>India</c:v>
                </c:pt>
                <c:pt idx="5">
                  <c:v>Indonesia</c:v>
                </c:pt>
                <c:pt idx="6">
                  <c:v>Lao</c:v>
                </c:pt>
                <c:pt idx="7">
                  <c:v>Malaysia</c:v>
                </c:pt>
                <c:pt idx="8">
                  <c:v>Myanmar</c:v>
                </c:pt>
                <c:pt idx="9">
                  <c:v>Nepal</c:v>
                </c:pt>
                <c:pt idx="10">
                  <c:v>Pakistan</c:v>
                </c:pt>
                <c:pt idx="11">
                  <c:v>PNG</c:v>
                </c:pt>
                <c:pt idx="12">
                  <c:v>Philippines</c:v>
                </c:pt>
                <c:pt idx="13">
                  <c:v>Sri Lanka</c:v>
                </c:pt>
                <c:pt idx="14">
                  <c:v>Thailand</c:v>
                </c:pt>
                <c:pt idx="15">
                  <c:v>Viet Nam</c:v>
                </c:pt>
              </c:strCache>
            </c:strRef>
          </c:cat>
          <c:val>
            <c:numRef>
              <c:f>'HIV testing Data_M''ple Bar'!$N$75:$N$90</c:f>
              <c:numCache>
                <c:formatCode>0</c:formatCode>
                <c:ptCount val="16"/>
                <c:pt idx="1">
                  <c:v>36.5</c:v>
                </c:pt>
                <c:pt idx="9">
                  <c:v>90</c:v>
                </c:pt>
                <c:pt idx="10">
                  <c:v>34.9</c:v>
                </c:pt>
                <c:pt idx="12">
                  <c:v>33.799999999999997</c:v>
                </c:pt>
                <c:pt idx="14">
                  <c:v>78</c:v>
                </c:pt>
              </c:numCache>
            </c:numRef>
          </c:val>
          <c:extLst>
            <c:ext xmlns:c16="http://schemas.microsoft.com/office/drawing/2014/chart" uri="{C3380CC4-5D6E-409C-BE32-E72D297353CC}">
              <c16:uniqueId val="{00000002-B6B8-44D4-A4BF-1226ED9952B4}"/>
            </c:ext>
          </c:extLst>
        </c:ser>
        <c:ser>
          <c:idx val="3"/>
          <c:order val="3"/>
          <c:tx>
            <c:strRef>
              <c:f>'HIV testing Data_M''ple Bar'!$O$74</c:f>
              <c:strCache>
                <c:ptCount val="1"/>
                <c:pt idx="0">
                  <c:v>space b</c:v>
                </c:pt>
              </c:strCache>
            </c:strRef>
          </c:tx>
          <c:spPr>
            <a:noFill/>
            <a:ln>
              <a:noFill/>
            </a:ln>
          </c:spPr>
          <c:invertIfNegative val="0"/>
          <c:cat>
            <c:strRef>
              <c:f>'HIV testing Data_M''ple Bar'!$K$75:$K$90</c:f>
              <c:strCache>
                <c:ptCount val="16"/>
                <c:pt idx="0">
                  <c:v>Afghanistan</c:v>
                </c:pt>
                <c:pt idx="1">
                  <c:v>Bangladesh</c:v>
                </c:pt>
                <c:pt idx="2">
                  <c:v>Cambodia</c:v>
                </c:pt>
                <c:pt idx="3">
                  <c:v>China</c:v>
                </c:pt>
                <c:pt idx="4">
                  <c:v>India</c:v>
                </c:pt>
                <c:pt idx="5">
                  <c:v>Indonesia</c:v>
                </c:pt>
                <c:pt idx="6">
                  <c:v>Lao</c:v>
                </c:pt>
                <c:pt idx="7">
                  <c:v>Malaysia</c:v>
                </c:pt>
                <c:pt idx="8">
                  <c:v>Myanmar</c:v>
                </c:pt>
                <c:pt idx="9">
                  <c:v>Nepal</c:v>
                </c:pt>
                <c:pt idx="10">
                  <c:v>Pakistan</c:v>
                </c:pt>
                <c:pt idx="11">
                  <c:v>PNG</c:v>
                </c:pt>
                <c:pt idx="12">
                  <c:v>Philippines</c:v>
                </c:pt>
                <c:pt idx="13">
                  <c:v>Sri Lanka</c:v>
                </c:pt>
                <c:pt idx="14">
                  <c:v>Thailand</c:v>
                </c:pt>
                <c:pt idx="15">
                  <c:v>Viet Nam</c:v>
                </c:pt>
              </c:strCache>
            </c:strRef>
          </c:cat>
          <c:val>
            <c:numRef>
              <c:f>'HIV testing Data_M''ple Bar'!$O$75:$O$90</c:f>
              <c:numCache>
                <c:formatCode>0</c:formatCode>
                <c:ptCount val="16"/>
                <c:pt idx="0">
                  <c:v>100</c:v>
                </c:pt>
                <c:pt idx="1">
                  <c:v>63.5</c:v>
                </c:pt>
                <c:pt idx="2">
                  <c:v>100</c:v>
                </c:pt>
                <c:pt idx="3">
                  <c:v>100</c:v>
                </c:pt>
                <c:pt idx="4">
                  <c:v>100</c:v>
                </c:pt>
                <c:pt idx="5">
                  <c:v>100</c:v>
                </c:pt>
                <c:pt idx="6">
                  <c:v>100</c:v>
                </c:pt>
                <c:pt idx="7">
                  <c:v>100</c:v>
                </c:pt>
                <c:pt idx="8">
                  <c:v>100</c:v>
                </c:pt>
                <c:pt idx="9">
                  <c:v>10</c:v>
                </c:pt>
                <c:pt idx="10">
                  <c:v>65.099999999999994</c:v>
                </c:pt>
                <c:pt idx="11">
                  <c:v>100</c:v>
                </c:pt>
                <c:pt idx="12">
                  <c:v>66.2</c:v>
                </c:pt>
                <c:pt idx="13">
                  <c:v>100</c:v>
                </c:pt>
                <c:pt idx="14">
                  <c:v>22</c:v>
                </c:pt>
                <c:pt idx="15">
                  <c:v>100</c:v>
                </c:pt>
              </c:numCache>
            </c:numRef>
          </c:val>
          <c:extLst>
            <c:ext xmlns:c16="http://schemas.microsoft.com/office/drawing/2014/chart" uri="{C3380CC4-5D6E-409C-BE32-E72D297353CC}">
              <c16:uniqueId val="{00000003-B6B8-44D4-A4BF-1226ED9952B4}"/>
            </c:ext>
          </c:extLst>
        </c:ser>
        <c:ser>
          <c:idx val="4"/>
          <c:order val="4"/>
          <c:tx>
            <c:strRef>
              <c:f>'HIV testing Data_M''ple Bar'!$P$74</c:f>
              <c:strCache>
                <c:ptCount val="1"/>
                <c:pt idx="0">
                  <c:v>Men who have sex with men</c:v>
                </c:pt>
              </c:strCache>
            </c:strRef>
          </c:tx>
          <c:spPr>
            <a:solidFill>
              <a:srgbClr val="DCB9F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Data_M''ple Bar'!$K$75:$K$90</c:f>
              <c:strCache>
                <c:ptCount val="16"/>
                <c:pt idx="0">
                  <c:v>Afghanistan</c:v>
                </c:pt>
                <c:pt idx="1">
                  <c:v>Bangladesh</c:v>
                </c:pt>
                <c:pt idx="2">
                  <c:v>Cambodia</c:v>
                </c:pt>
                <c:pt idx="3">
                  <c:v>China</c:v>
                </c:pt>
                <c:pt idx="4">
                  <c:v>India</c:v>
                </c:pt>
                <c:pt idx="5">
                  <c:v>Indonesia</c:v>
                </c:pt>
                <c:pt idx="6">
                  <c:v>Lao</c:v>
                </c:pt>
                <c:pt idx="7">
                  <c:v>Malaysia</c:v>
                </c:pt>
                <c:pt idx="8">
                  <c:v>Myanmar</c:v>
                </c:pt>
                <c:pt idx="9">
                  <c:v>Nepal</c:v>
                </c:pt>
                <c:pt idx="10">
                  <c:v>Pakistan</c:v>
                </c:pt>
                <c:pt idx="11">
                  <c:v>PNG</c:v>
                </c:pt>
                <c:pt idx="12">
                  <c:v>Philippines</c:v>
                </c:pt>
                <c:pt idx="13">
                  <c:v>Sri Lanka</c:v>
                </c:pt>
                <c:pt idx="14">
                  <c:v>Thailand</c:v>
                </c:pt>
                <c:pt idx="15">
                  <c:v>Viet Nam</c:v>
                </c:pt>
              </c:strCache>
            </c:strRef>
          </c:cat>
          <c:val>
            <c:numRef>
              <c:f>'HIV testing Data_M''ple Bar'!$P$75:$P$90</c:f>
              <c:numCache>
                <c:formatCode>0</c:formatCode>
                <c:ptCount val="16"/>
                <c:pt idx="0">
                  <c:v>17.399999999999999</c:v>
                </c:pt>
                <c:pt idx="1">
                  <c:v>10.6</c:v>
                </c:pt>
                <c:pt idx="2">
                  <c:v>70</c:v>
                </c:pt>
                <c:pt idx="3">
                  <c:v>65</c:v>
                </c:pt>
                <c:pt idx="4">
                  <c:v>65</c:v>
                </c:pt>
                <c:pt idx="5">
                  <c:v>54</c:v>
                </c:pt>
                <c:pt idx="6">
                  <c:v>10</c:v>
                </c:pt>
                <c:pt idx="7">
                  <c:v>43</c:v>
                </c:pt>
                <c:pt idx="8">
                  <c:v>52.4</c:v>
                </c:pt>
                <c:pt idx="9">
                  <c:v>73.2</c:v>
                </c:pt>
                <c:pt idx="10">
                  <c:v>22.3</c:v>
                </c:pt>
                <c:pt idx="11">
                  <c:v>59</c:v>
                </c:pt>
                <c:pt idx="12">
                  <c:v>16.079999999999998</c:v>
                </c:pt>
                <c:pt idx="13">
                  <c:v>14</c:v>
                </c:pt>
                <c:pt idx="14">
                  <c:v>28.7</c:v>
                </c:pt>
                <c:pt idx="15">
                  <c:v>65</c:v>
                </c:pt>
              </c:numCache>
            </c:numRef>
          </c:val>
          <c:extLst>
            <c:ext xmlns:c16="http://schemas.microsoft.com/office/drawing/2014/chart" uri="{C3380CC4-5D6E-409C-BE32-E72D297353CC}">
              <c16:uniqueId val="{00000004-B6B8-44D4-A4BF-1226ED9952B4}"/>
            </c:ext>
          </c:extLst>
        </c:ser>
        <c:ser>
          <c:idx val="5"/>
          <c:order val="5"/>
          <c:tx>
            <c:strRef>
              <c:f>'HIV testing Data_M''ple Bar'!$Q$74</c:f>
              <c:strCache>
                <c:ptCount val="1"/>
                <c:pt idx="0">
                  <c:v>space c</c:v>
                </c:pt>
              </c:strCache>
            </c:strRef>
          </c:tx>
          <c:spPr>
            <a:noFill/>
            <a:ln>
              <a:noFill/>
            </a:ln>
          </c:spPr>
          <c:invertIfNegative val="0"/>
          <c:cat>
            <c:strRef>
              <c:f>'HIV testing Data_M''ple Bar'!$K$75:$K$90</c:f>
              <c:strCache>
                <c:ptCount val="16"/>
                <c:pt idx="0">
                  <c:v>Afghanistan</c:v>
                </c:pt>
                <c:pt idx="1">
                  <c:v>Bangladesh</c:v>
                </c:pt>
                <c:pt idx="2">
                  <c:v>Cambodia</c:v>
                </c:pt>
                <c:pt idx="3">
                  <c:v>China</c:v>
                </c:pt>
                <c:pt idx="4">
                  <c:v>India</c:v>
                </c:pt>
                <c:pt idx="5">
                  <c:v>Indonesia</c:v>
                </c:pt>
                <c:pt idx="6">
                  <c:v>Lao</c:v>
                </c:pt>
                <c:pt idx="7">
                  <c:v>Malaysia</c:v>
                </c:pt>
                <c:pt idx="8">
                  <c:v>Myanmar</c:v>
                </c:pt>
                <c:pt idx="9">
                  <c:v>Nepal</c:v>
                </c:pt>
                <c:pt idx="10">
                  <c:v>Pakistan</c:v>
                </c:pt>
                <c:pt idx="11">
                  <c:v>PNG</c:v>
                </c:pt>
                <c:pt idx="12">
                  <c:v>Philippines</c:v>
                </c:pt>
                <c:pt idx="13">
                  <c:v>Sri Lanka</c:v>
                </c:pt>
                <c:pt idx="14">
                  <c:v>Thailand</c:v>
                </c:pt>
                <c:pt idx="15">
                  <c:v>Viet Nam</c:v>
                </c:pt>
              </c:strCache>
            </c:strRef>
          </c:cat>
          <c:val>
            <c:numRef>
              <c:f>'HIV testing Data_M''ple Bar'!$Q$75:$Q$90</c:f>
              <c:numCache>
                <c:formatCode>0</c:formatCode>
                <c:ptCount val="16"/>
                <c:pt idx="0">
                  <c:v>82.6</c:v>
                </c:pt>
                <c:pt idx="1">
                  <c:v>89.4</c:v>
                </c:pt>
                <c:pt idx="2">
                  <c:v>30</c:v>
                </c:pt>
                <c:pt idx="3">
                  <c:v>35</c:v>
                </c:pt>
                <c:pt idx="4">
                  <c:v>35</c:v>
                </c:pt>
                <c:pt idx="5">
                  <c:v>46</c:v>
                </c:pt>
                <c:pt idx="6">
                  <c:v>90</c:v>
                </c:pt>
                <c:pt idx="7">
                  <c:v>57</c:v>
                </c:pt>
                <c:pt idx="8">
                  <c:v>47.6</c:v>
                </c:pt>
                <c:pt idx="9">
                  <c:v>26.799999999999997</c:v>
                </c:pt>
                <c:pt idx="10">
                  <c:v>77.7</c:v>
                </c:pt>
                <c:pt idx="11">
                  <c:v>41</c:v>
                </c:pt>
                <c:pt idx="12">
                  <c:v>83.92</c:v>
                </c:pt>
                <c:pt idx="13">
                  <c:v>86</c:v>
                </c:pt>
                <c:pt idx="14">
                  <c:v>71.3</c:v>
                </c:pt>
                <c:pt idx="15">
                  <c:v>35</c:v>
                </c:pt>
              </c:numCache>
            </c:numRef>
          </c:val>
          <c:extLst>
            <c:ext xmlns:c16="http://schemas.microsoft.com/office/drawing/2014/chart" uri="{C3380CC4-5D6E-409C-BE32-E72D297353CC}">
              <c16:uniqueId val="{00000005-B6B8-44D4-A4BF-1226ED9952B4}"/>
            </c:ext>
          </c:extLst>
        </c:ser>
        <c:ser>
          <c:idx val="6"/>
          <c:order val="6"/>
          <c:tx>
            <c:strRef>
              <c:f>'HIV testing Data_M''ple Bar'!$R$74</c:f>
              <c:strCache>
                <c:ptCount val="1"/>
                <c:pt idx="0">
                  <c:v>Transgender people</c:v>
                </c:pt>
              </c:strCache>
            </c:strRef>
          </c:tx>
          <c:spPr>
            <a:solidFill>
              <a:srgbClr val="FFCCF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Data_M''ple Bar'!$K$75:$K$90</c:f>
              <c:strCache>
                <c:ptCount val="16"/>
                <c:pt idx="0">
                  <c:v>Afghanistan</c:v>
                </c:pt>
                <c:pt idx="1">
                  <c:v>Bangladesh</c:v>
                </c:pt>
                <c:pt idx="2">
                  <c:v>Cambodia</c:v>
                </c:pt>
                <c:pt idx="3">
                  <c:v>China</c:v>
                </c:pt>
                <c:pt idx="4">
                  <c:v>India</c:v>
                </c:pt>
                <c:pt idx="5">
                  <c:v>Indonesia</c:v>
                </c:pt>
                <c:pt idx="6">
                  <c:v>Lao</c:v>
                </c:pt>
                <c:pt idx="7">
                  <c:v>Malaysia</c:v>
                </c:pt>
                <c:pt idx="8">
                  <c:v>Myanmar</c:v>
                </c:pt>
                <c:pt idx="9">
                  <c:v>Nepal</c:v>
                </c:pt>
                <c:pt idx="10">
                  <c:v>Pakistan</c:v>
                </c:pt>
                <c:pt idx="11">
                  <c:v>PNG</c:v>
                </c:pt>
                <c:pt idx="12">
                  <c:v>Philippines</c:v>
                </c:pt>
                <c:pt idx="13">
                  <c:v>Sri Lanka</c:v>
                </c:pt>
                <c:pt idx="14">
                  <c:v>Thailand</c:v>
                </c:pt>
                <c:pt idx="15">
                  <c:v>Viet Nam</c:v>
                </c:pt>
              </c:strCache>
            </c:strRef>
          </c:cat>
          <c:val>
            <c:numRef>
              <c:f>'HIV testing Data_M''ple Bar'!$R$75:$R$90</c:f>
              <c:numCache>
                <c:formatCode>0</c:formatCode>
                <c:ptCount val="16"/>
                <c:pt idx="1">
                  <c:v>35.1</c:v>
                </c:pt>
                <c:pt idx="2">
                  <c:v>71</c:v>
                </c:pt>
                <c:pt idx="4">
                  <c:v>68</c:v>
                </c:pt>
                <c:pt idx="7">
                  <c:v>43</c:v>
                </c:pt>
                <c:pt idx="9">
                  <c:v>89</c:v>
                </c:pt>
                <c:pt idx="10">
                  <c:v>29</c:v>
                </c:pt>
                <c:pt idx="12">
                  <c:v>14.68</c:v>
                </c:pt>
                <c:pt idx="14">
                  <c:v>72</c:v>
                </c:pt>
              </c:numCache>
            </c:numRef>
          </c:val>
          <c:extLst>
            <c:ext xmlns:c16="http://schemas.microsoft.com/office/drawing/2014/chart" uri="{C3380CC4-5D6E-409C-BE32-E72D297353CC}">
              <c16:uniqueId val="{00000006-B6B8-44D4-A4BF-1226ED9952B4}"/>
            </c:ext>
          </c:extLst>
        </c:ser>
        <c:ser>
          <c:idx val="7"/>
          <c:order val="7"/>
          <c:tx>
            <c:strRef>
              <c:f>'HIV testing Data_M''ple Bar'!$S$74</c:f>
              <c:strCache>
                <c:ptCount val="1"/>
                <c:pt idx="0">
                  <c:v>space d</c:v>
                </c:pt>
              </c:strCache>
            </c:strRef>
          </c:tx>
          <c:spPr>
            <a:noFill/>
            <a:ln>
              <a:noFill/>
            </a:ln>
          </c:spPr>
          <c:invertIfNegative val="0"/>
          <c:cat>
            <c:strRef>
              <c:f>'HIV testing Data_M''ple Bar'!$K$75:$K$90</c:f>
              <c:strCache>
                <c:ptCount val="16"/>
                <c:pt idx="0">
                  <c:v>Afghanistan</c:v>
                </c:pt>
                <c:pt idx="1">
                  <c:v>Bangladesh</c:v>
                </c:pt>
                <c:pt idx="2">
                  <c:v>Cambodia</c:v>
                </c:pt>
                <c:pt idx="3">
                  <c:v>China</c:v>
                </c:pt>
                <c:pt idx="4">
                  <c:v>India</c:v>
                </c:pt>
                <c:pt idx="5">
                  <c:v>Indonesia</c:v>
                </c:pt>
                <c:pt idx="6">
                  <c:v>Lao</c:v>
                </c:pt>
                <c:pt idx="7">
                  <c:v>Malaysia</c:v>
                </c:pt>
                <c:pt idx="8">
                  <c:v>Myanmar</c:v>
                </c:pt>
                <c:pt idx="9">
                  <c:v>Nepal</c:v>
                </c:pt>
                <c:pt idx="10">
                  <c:v>Pakistan</c:v>
                </c:pt>
                <c:pt idx="11">
                  <c:v>PNG</c:v>
                </c:pt>
                <c:pt idx="12">
                  <c:v>Philippines</c:v>
                </c:pt>
                <c:pt idx="13">
                  <c:v>Sri Lanka</c:v>
                </c:pt>
                <c:pt idx="14">
                  <c:v>Thailand</c:v>
                </c:pt>
                <c:pt idx="15">
                  <c:v>Viet Nam</c:v>
                </c:pt>
              </c:strCache>
            </c:strRef>
          </c:cat>
          <c:val>
            <c:numRef>
              <c:f>'HIV testing Data_M''ple Bar'!$S$75:$S$90</c:f>
              <c:numCache>
                <c:formatCode>0</c:formatCode>
                <c:ptCount val="16"/>
                <c:pt idx="0">
                  <c:v>100</c:v>
                </c:pt>
                <c:pt idx="1">
                  <c:v>64.900000000000006</c:v>
                </c:pt>
                <c:pt idx="2">
                  <c:v>29</c:v>
                </c:pt>
                <c:pt idx="3">
                  <c:v>100</c:v>
                </c:pt>
                <c:pt idx="4">
                  <c:v>32</c:v>
                </c:pt>
                <c:pt idx="5">
                  <c:v>100</c:v>
                </c:pt>
                <c:pt idx="6">
                  <c:v>100</c:v>
                </c:pt>
                <c:pt idx="7">
                  <c:v>57</c:v>
                </c:pt>
                <c:pt idx="8">
                  <c:v>100</c:v>
                </c:pt>
                <c:pt idx="9">
                  <c:v>11</c:v>
                </c:pt>
                <c:pt idx="10">
                  <c:v>71</c:v>
                </c:pt>
                <c:pt idx="11">
                  <c:v>100</c:v>
                </c:pt>
                <c:pt idx="12">
                  <c:v>85.32</c:v>
                </c:pt>
                <c:pt idx="13">
                  <c:v>100</c:v>
                </c:pt>
                <c:pt idx="14">
                  <c:v>28</c:v>
                </c:pt>
                <c:pt idx="15">
                  <c:v>100</c:v>
                </c:pt>
              </c:numCache>
            </c:numRef>
          </c:val>
          <c:extLst>
            <c:ext xmlns:c16="http://schemas.microsoft.com/office/drawing/2014/chart" uri="{C3380CC4-5D6E-409C-BE32-E72D297353CC}">
              <c16:uniqueId val="{00000007-B6B8-44D4-A4BF-1226ED9952B4}"/>
            </c:ext>
          </c:extLst>
        </c:ser>
        <c:ser>
          <c:idx val="8"/>
          <c:order val="8"/>
          <c:tx>
            <c:strRef>
              <c:f>'HIV testing Data_M''ple Bar'!$T$74</c:f>
              <c:strCache>
                <c:ptCount val="1"/>
                <c:pt idx="0">
                  <c:v>People who inject drugs</c:v>
                </c:pt>
              </c:strCache>
            </c:strRef>
          </c:tx>
          <c:spPr>
            <a:solidFill>
              <a:srgbClr val="D7E4B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Data_M''ple Bar'!$K$75:$K$90</c:f>
              <c:strCache>
                <c:ptCount val="16"/>
                <c:pt idx="0">
                  <c:v>Afghanistan</c:v>
                </c:pt>
                <c:pt idx="1">
                  <c:v>Bangladesh</c:v>
                </c:pt>
                <c:pt idx="2">
                  <c:v>Cambodia</c:v>
                </c:pt>
                <c:pt idx="3">
                  <c:v>China</c:v>
                </c:pt>
                <c:pt idx="4">
                  <c:v>India</c:v>
                </c:pt>
                <c:pt idx="5">
                  <c:v>Indonesia</c:v>
                </c:pt>
                <c:pt idx="6">
                  <c:v>Lao</c:v>
                </c:pt>
                <c:pt idx="7">
                  <c:v>Malaysia</c:v>
                </c:pt>
                <c:pt idx="8">
                  <c:v>Myanmar</c:v>
                </c:pt>
                <c:pt idx="9">
                  <c:v>Nepal</c:v>
                </c:pt>
                <c:pt idx="10">
                  <c:v>Pakistan</c:v>
                </c:pt>
                <c:pt idx="11">
                  <c:v>PNG</c:v>
                </c:pt>
                <c:pt idx="12">
                  <c:v>Philippines</c:v>
                </c:pt>
                <c:pt idx="13">
                  <c:v>Sri Lanka</c:v>
                </c:pt>
                <c:pt idx="14">
                  <c:v>Thailand</c:v>
                </c:pt>
                <c:pt idx="15">
                  <c:v>Viet Nam</c:v>
                </c:pt>
              </c:strCache>
            </c:strRef>
          </c:cat>
          <c:val>
            <c:numRef>
              <c:f>'HIV testing Data_M''ple Bar'!$T$75:$T$90</c:f>
              <c:numCache>
                <c:formatCode>0</c:formatCode>
                <c:ptCount val="16"/>
                <c:pt idx="0">
                  <c:v>22.5</c:v>
                </c:pt>
                <c:pt idx="1">
                  <c:v>26.8</c:v>
                </c:pt>
                <c:pt idx="2">
                  <c:v>75.2</c:v>
                </c:pt>
                <c:pt idx="3">
                  <c:v>73.3</c:v>
                </c:pt>
                <c:pt idx="4">
                  <c:v>49.6</c:v>
                </c:pt>
                <c:pt idx="5">
                  <c:v>38.83</c:v>
                </c:pt>
                <c:pt idx="7">
                  <c:v>39</c:v>
                </c:pt>
                <c:pt idx="8">
                  <c:v>28</c:v>
                </c:pt>
                <c:pt idx="9">
                  <c:v>48.7</c:v>
                </c:pt>
                <c:pt idx="10">
                  <c:v>39.299999999999997</c:v>
                </c:pt>
                <c:pt idx="12">
                  <c:v>26.86</c:v>
                </c:pt>
                <c:pt idx="13">
                  <c:v>8</c:v>
                </c:pt>
                <c:pt idx="14">
                  <c:v>61.3</c:v>
                </c:pt>
                <c:pt idx="15">
                  <c:v>62</c:v>
                </c:pt>
              </c:numCache>
            </c:numRef>
          </c:val>
          <c:extLst>
            <c:ext xmlns:c16="http://schemas.microsoft.com/office/drawing/2014/chart" uri="{C3380CC4-5D6E-409C-BE32-E72D297353CC}">
              <c16:uniqueId val="{00000008-B6B8-44D4-A4BF-1226ED9952B4}"/>
            </c:ext>
          </c:extLst>
        </c:ser>
        <c:ser>
          <c:idx val="9"/>
          <c:order val="9"/>
          <c:tx>
            <c:strRef>
              <c:f>'HIV testing Data_M''ple Bar'!$U$74</c:f>
              <c:strCache>
                <c:ptCount val="1"/>
                <c:pt idx="0">
                  <c:v>space e</c:v>
                </c:pt>
              </c:strCache>
            </c:strRef>
          </c:tx>
          <c:spPr>
            <a:noFill/>
            <a:ln>
              <a:noFill/>
            </a:ln>
          </c:spPr>
          <c:invertIfNegative val="0"/>
          <c:cat>
            <c:strRef>
              <c:f>'HIV testing Data_M''ple Bar'!$K$75:$K$90</c:f>
              <c:strCache>
                <c:ptCount val="16"/>
                <c:pt idx="0">
                  <c:v>Afghanistan</c:v>
                </c:pt>
                <c:pt idx="1">
                  <c:v>Bangladesh</c:v>
                </c:pt>
                <c:pt idx="2">
                  <c:v>Cambodia</c:v>
                </c:pt>
                <c:pt idx="3">
                  <c:v>China</c:v>
                </c:pt>
                <c:pt idx="4">
                  <c:v>India</c:v>
                </c:pt>
                <c:pt idx="5">
                  <c:v>Indonesia</c:v>
                </c:pt>
                <c:pt idx="6">
                  <c:v>Lao</c:v>
                </c:pt>
                <c:pt idx="7">
                  <c:v>Malaysia</c:v>
                </c:pt>
                <c:pt idx="8">
                  <c:v>Myanmar</c:v>
                </c:pt>
                <c:pt idx="9">
                  <c:v>Nepal</c:v>
                </c:pt>
                <c:pt idx="10">
                  <c:v>Pakistan</c:v>
                </c:pt>
                <c:pt idx="11">
                  <c:v>PNG</c:v>
                </c:pt>
                <c:pt idx="12">
                  <c:v>Philippines</c:v>
                </c:pt>
                <c:pt idx="13">
                  <c:v>Sri Lanka</c:v>
                </c:pt>
                <c:pt idx="14">
                  <c:v>Thailand</c:v>
                </c:pt>
                <c:pt idx="15">
                  <c:v>Viet Nam</c:v>
                </c:pt>
              </c:strCache>
            </c:strRef>
          </c:cat>
          <c:val>
            <c:numRef>
              <c:f>'HIV testing Data_M''ple Bar'!$U$75:$U$90</c:f>
              <c:numCache>
                <c:formatCode>0</c:formatCode>
                <c:ptCount val="16"/>
                <c:pt idx="0">
                  <c:v>77.5</c:v>
                </c:pt>
                <c:pt idx="1">
                  <c:v>73.2</c:v>
                </c:pt>
                <c:pt idx="2">
                  <c:v>24.799999999999997</c:v>
                </c:pt>
                <c:pt idx="3">
                  <c:v>26.700000000000003</c:v>
                </c:pt>
                <c:pt idx="4">
                  <c:v>50.4</c:v>
                </c:pt>
                <c:pt idx="5">
                  <c:v>61.17</c:v>
                </c:pt>
                <c:pt idx="6">
                  <c:v>100</c:v>
                </c:pt>
                <c:pt idx="7">
                  <c:v>61</c:v>
                </c:pt>
                <c:pt idx="8">
                  <c:v>72</c:v>
                </c:pt>
                <c:pt idx="9">
                  <c:v>51.3</c:v>
                </c:pt>
                <c:pt idx="10">
                  <c:v>60.7</c:v>
                </c:pt>
                <c:pt idx="11">
                  <c:v>100</c:v>
                </c:pt>
                <c:pt idx="12">
                  <c:v>73.14</c:v>
                </c:pt>
                <c:pt idx="13">
                  <c:v>92</c:v>
                </c:pt>
                <c:pt idx="14">
                  <c:v>38.700000000000003</c:v>
                </c:pt>
                <c:pt idx="15">
                  <c:v>38</c:v>
                </c:pt>
              </c:numCache>
            </c:numRef>
          </c:val>
          <c:extLst>
            <c:ext xmlns:c16="http://schemas.microsoft.com/office/drawing/2014/chart" uri="{C3380CC4-5D6E-409C-BE32-E72D297353CC}">
              <c16:uniqueId val="{00000009-B6B8-44D4-A4BF-1226ED9952B4}"/>
            </c:ext>
          </c:extLst>
        </c:ser>
        <c:dLbls>
          <c:showLegendKey val="0"/>
          <c:showVal val="0"/>
          <c:showCatName val="0"/>
          <c:showSerName val="0"/>
          <c:showPercent val="0"/>
          <c:showBubbleSize val="0"/>
        </c:dLbls>
        <c:gapWidth val="80"/>
        <c:overlap val="100"/>
        <c:axId val="216743296"/>
        <c:axId val="216757376"/>
      </c:barChart>
      <c:catAx>
        <c:axId val="216743296"/>
        <c:scaling>
          <c:orientation val="maxMin"/>
        </c:scaling>
        <c:delete val="0"/>
        <c:axPos val="l"/>
        <c:numFmt formatCode="General" sourceLinked="0"/>
        <c:majorTickMark val="none"/>
        <c:minorTickMark val="none"/>
        <c:tickLblPos val="nextTo"/>
        <c:crossAx val="216757376"/>
        <c:crosses val="autoZero"/>
        <c:auto val="1"/>
        <c:lblAlgn val="ctr"/>
        <c:lblOffset val="100"/>
        <c:noMultiLvlLbl val="0"/>
      </c:catAx>
      <c:valAx>
        <c:axId val="216757376"/>
        <c:scaling>
          <c:orientation val="minMax"/>
          <c:max val="1"/>
          <c:min val="0"/>
        </c:scaling>
        <c:delete val="1"/>
        <c:axPos val="t"/>
        <c:majorGridlines/>
        <c:numFmt formatCode="0%" sourceLinked="1"/>
        <c:majorTickMark val="none"/>
        <c:minorTickMark val="none"/>
        <c:tickLblPos val="nextTo"/>
        <c:crossAx val="216743296"/>
        <c:crosses val="autoZero"/>
        <c:crossBetween val="between"/>
        <c:majorUnit val="0.2"/>
      </c:valAx>
    </c:plotArea>
    <c:plotVisOnly val="1"/>
    <c:dispBlanksAs val="gap"/>
    <c:showDLblsOverMax val="0"/>
  </c:chart>
  <c:txPr>
    <a:bodyPr/>
    <a:lstStyle/>
    <a:p>
      <a:pPr>
        <a:defRPr sz="1100">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207076056893164"/>
          <c:y val="0.10274965623280988"/>
          <c:w val="0.67792923943106842"/>
          <c:h val="0.73237317276803293"/>
        </c:manualLayout>
      </c:layout>
      <c:doughnutChart>
        <c:varyColors val="1"/>
        <c:ser>
          <c:idx val="0"/>
          <c:order val="0"/>
          <c:dPt>
            <c:idx val="0"/>
            <c:bubble3D val="0"/>
            <c:spPr>
              <a:solidFill>
                <a:srgbClr val="E06C63"/>
              </a:solidFill>
            </c:spPr>
            <c:extLst>
              <c:ext xmlns:c16="http://schemas.microsoft.com/office/drawing/2014/chart" uri="{C3380CC4-5D6E-409C-BE32-E72D297353CC}">
                <c16:uniqueId val="{00000001-FACE-4945-A93F-E8105C88C955}"/>
              </c:ext>
            </c:extLst>
          </c:dPt>
          <c:dPt>
            <c:idx val="1"/>
            <c:bubble3D val="0"/>
            <c:spPr>
              <a:solidFill>
                <a:srgbClr val="EBA39D"/>
              </a:solidFill>
            </c:spPr>
            <c:extLst>
              <c:ext xmlns:c16="http://schemas.microsoft.com/office/drawing/2014/chart" uri="{C3380CC4-5D6E-409C-BE32-E72D297353CC}">
                <c16:uniqueId val="{00000003-FACE-4945-A93F-E8105C88C955}"/>
              </c:ext>
            </c:extLst>
          </c:dPt>
          <c:dPt>
            <c:idx val="2"/>
            <c:bubble3D val="0"/>
            <c:spPr>
              <a:solidFill>
                <a:srgbClr val="FF9900"/>
              </a:solidFill>
            </c:spPr>
            <c:extLst>
              <c:ext xmlns:c16="http://schemas.microsoft.com/office/drawing/2014/chart" uri="{C3380CC4-5D6E-409C-BE32-E72D297353CC}">
                <c16:uniqueId val="{00000005-FACE-4945-A93F-E8105C88C955}"/>
              </c:ext>
            </c:extLst>
          </c:dPt>
          <c:dPt>
            <c:idx val="3"/>
            <c:bubble3D val="0"/>
            <c:spPr>
              <a:solidFill>
                <a:srgbClr val="9EB9DA"/>
              </a:solidFill>
            </c:spPr>
            <c:extLst>
              <c:ext xmlns:c16="http://schemas.microsoft.com/office/drawing/2014/chart" uri="{C3380CC4-5D6E-409C-BE32-E72D297353CC}">
                <c16:uniqueId val="{00000007-FACE-4945-A93F-E8105C88C955}"/>
              </c:ext>
            </c:extLst>
          </c:dPt>
          <c:dPt>
            <c:idx val="4"/>
            <c:bubble3D val="0"/>
            <c:spPr>
              <a:solidFill>
                <a:schemeClr val="accent4">
                  <a:lumMod val="60000"/>
                  <a:lumOff val="40000"/>
                </a:schemeClr>
              </a:solidFill>
            </c:spPr>
            <c:extLst>
              <c:ext xmlns:c16="http://schemas.microsoft.com/office/drawing/2014/chart" uri="{C3380CC4-5D6E-409C-BE32-E72D297353CC}">
                <c16:uniqueId val="{00000009-FACE-4945-A93F-E8105C88C955}"/>
              </c:ext>
            </c:extLst>
          </c:dPt>
          <c:dPt>
            <c:idx val="5"/>
            <c:bubble3D val="0"/>
            <c:spPr>
              <a:solidFill>
                <a:srgbClr val="6699FF"/>
              </a:solidFill>
            </c:spPr>
            <c:extLst>
              <c:ext xmlns:c16="http://schemas.microsoft.com/office/drawing/2014/chart" uri="{C3380CC4-5D6E-409C-BE32-E72D297353CC}">
                <c16:uniqueId val="{0000000B-FACE-4945-A93F-E8105C88C955}"/>
              </c:ext>
            </c:extLst>
          </c:dPt>
          <c:dPt>
            <c:idx val="6"/>
            <c:bubble3D val="0"/>
            <c:spPr>
              <a:solidFill>
                <a:srgbClr val="00CCFF"/>
              </a:solidFill>
            </c:spPr>
            <c:extLst>
              <c:ext xmlns:c16="http://schemas.microsoft.com/office/drawing/2014/chart" uri="{C3380CC4-5D6E-409C-BE32-E72D297353CC}">
                <c16:uniqueId val="{0000000D-FACE-4945-A93F-E8105C88C955}"/>
              </c:ext>
            </c:extLst>
          </c:dPt>
          <c:dPt>
            <c:idx val="7"/>
            <c:bubble3D val="0"/>
            <c:spPr>
              <a:solidFill>
                <a:srgbClr val="00A99A"/>
              </a:solidFill>
            </c:spPr>
            <c:extLst>
              <c:ext xmlns:c16="http://schemas.microsoft.com/office/drawing/2014/chart" uri="{C3380CC4-5D6E-409C-BE32-E72D297353CC}">
                <c16:uniqueId val="{0000000F-FACE-4945-A93F-E8105C88C955}"/>
              </c:ext>
            </c:extLst>
          </c:dPt>
          <c:dPt>
            <c:idx val="8"/>
            <c:bubble3D val="0"/>
            <c:spPr>
              <a:solidFill>
                <a:schemeClr val="bg1">
                  <a:lumMod val="75000"/>
                </a:schemeClr>
              </a:solidFill>
            </c:spPr>
            <c:extLst>
              <c:ext xmlns:c16="http://schemas.microsoft.com/office/drawing/2014/chart" uri="{C3380CC4-5D6E-409C-BE32-E72D297353CC}">
                <c16:uniqueId val="{00000011-FACE-4945-A93F-E8105C88C955}"/>
              </c:ext>
            </c:extLst>
          </c:dPt>
          <c:dLbls>
            <c:dLbl>
              <c:idx val="0"/>
              <c:layout>
                <c:manualLayout>
                  <c:x val="-2.9953976226553741E-2"/>
                  <c:y val="-0.13303372669680286"/>
                </c:manualLayout>
              </c:layout>
              <c:spPr>
                <a:noFill/>
                <a:ln>
                  <a:noFill/>
                </a:ln>
                <a:effectLst/>
              </c:spPr>
              <c:txPr>
                <a:bodyPr wrap="square" lIns="38100" tIns="19050" rIns="38100" bIns="19050" anchor="ctr">
                  <a:spAutoFit/>
                </a:bodyPr>
                <a:lstStyle/>
                <a:p>
                  <a:pPr>
                    <a:defRPr sz="1000"/>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CE-4945-A93F-E8105C88C955}"/>
                </c:ext>
              </c:extLst>
            </c:dLbl>
            <c:dLbl>
              <c:idx val="1"/>
              <c:spPr>
                <a:noFill/>
                <a:ln>
                  <a:noFill/>
                </a:ln>
                <a:effectLst/>
              </c:spPr>
              <c:txPr>
                <a:bodyPr wrap="square" lIns="38100" tIns="19050" rIns="38100" bIns="19050" anchor="ctr">
                  <a:spAutoFit/>
                </a:bodyPr>
                <a:lstStyle/>
                <a:p>
                  <a:pPr>
                    <a:defRPr sz="1000"/>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ACE-4945-A93F-E8105C88C955}"/>
                </c:ext>
              </c:extLst>
            </c:dLbl>
            <c:dLbl>
              <c:idx val="2"/>
              <c:spPr>
                <a:noFill/>
                <a:ln>
                  <a:noFill/>
                </a:ln>
                <a:effectLst/>
              </c:spPr>
              <c:txPr>
                <a:bodyPr wrap="square" lIns="38100" tIns="19050" rIns="38100" bIns="19050" anchor="ctr">
                  <a:spAutoFit/>
                </a:bodyPr>
                <a:lstStyle/>
                <a:p>
                  <a:pPr>
                    <a:defRPr sz="1000"/>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ACE-4945-A93F-E8105C88C955}"/>
                </c:ext>
              </c:extLst>
            </c:dLbl>
            <c:spPr>
              <a:noFill/>
              <a:ln>
                <a:noFill/>
              </a:ln>
              <a:effectLst/>
            </c:spPr>
            <c:txPr>
              <a:bodyPr wrap="square" lIns="38100" tIns="19050" rIns="38100" bIns="19050" anchor="ctr">
                <a:spAutoFit/>
              </a:bodyPr>
              <a:lstStyle/>
              <a:p>
                <a:pPr>
                  <a:defRPr sz="1100"/>
                </a:pPr>
                <a:endParaRPr lang="en-US"/>
              </a:p>
            </c:txPr>
            <c:showLegendKey val="0"/>
            <c:showVal val="0"/>
            <c:showCatName val="0"/>
            <c:showSerName val="0"/>
            <c:showPercent val="0"/>
            <c:showBubbleSize val="0"/>
            <c:extLst>
              <c:ext xmlns:c15="http://schemas.microsoft.com/office/drawing/2012/chart" uri="{CE6537A1-D6FC-4f65-9D91-7224C49458BB}"/>
            </c:extLst>
          </c:dLbls>
          <c:cat>
            <c:strRef>
              <c:f>'PMTCT gap (2)'!$B$52:$B$60</c:f>
              <c:strCache>
                <c:ptCount val="9"/>
                <c:pt idx="0">
                  <c:v>Indonesia</c:v>
                </c:pt>
                <c:pt idx="1">
                  <c:v>India</c:v>
                </c:pt>
                <c:pt idx="2">
                  <c:v>Pakistan </c:v>
                </c:pt>
                <c:pt idx="3">
                  <c:v>PNG</c:v>
                </c:pt>
                <c:pt idx="4">
                  <c:v>Myanmar</c:v>
                </c:pt>
                <c:pt idx="5">
                  <c:v>Viet Nam</c:v>
                </c:pt>
                <c:pt idx="6">
                  <c:v>Philippines</c:v>
                </c:pt>
                <c:pt idx="7">
                  <c:v>China </c:v>
                </c:pt>
                <c:pt idx="8">
                  <c:v>Remaining countries</c:v>
                </c:pt>
              </c:strCache>
            </c:strRef>
          </c:cat>
          <c:val>
            <c:numRef>
              <c:f>'PMTCT gap (2)'!$C$52:$C$60</c:f>
              <c:numCache>
                <c:formatCode>0%</c:formatCode>
                <c:ptCount val="9"/>
                <c:pt idx="0">
                  <c:v>0.41336116910229648</c:v>
                </c:pt>
                <c:pt idx="1">
                  <c:v>0.22338204592901878</c:v>
                </c:pt>
                <c:pt idx="2">
                  <c:v>0.11544885177453026</c:v>
                </c:pt>
                <c:pt idx="3">
                  <c:v>3.7369519832985386E-2</c:v>
                </c:pt>
                <c:pt idx="4">
                  <c:v>3.8413361169102295E-2</c:v>
                </c:pt>
                <c:pt idx="5">
                  <c:v>2.5302713987473902E-2</c:v>
                </c:pt>
                <c:pt idx="6">
                  <c:v>1.6555323590814196E-2</c:v>
                </c:pt>
                <c:pt idx="7">
                  <c:v>1.5866388308977037E-2</c:v>
                </c:pt>
                <c:pt idx="8">
                  <c:v>0.11430062630480167</c:v>
                </c:pt>
              </c:numCache>
            </c:numRef>
          </c:val>
          <c:extLst>
            <c:ext xmlns:c16="http://schemas.microsoft.com/office/drawing/2014/chart" uri="{C3380CC4-5D6E-409C-BE32-E72D297353CC}">
              <c16:uniqueId val="{00000012-FACE-4945-A93F-E8105C88C955}"/>
            </c:ext>
          </c:extLst>
        </c:ser>
        <c:dLbls>
          <c:showLegendKey val="0"/>
          <c:showVal val="0"/>
          <c:showCatName val="0"/>
          <c:showSerName val="0"/>
          <c:showPercent val="0"/>
          <c:showBubbleSize val="0"/>
          <c:showLeaderLines val="1"/>
        </c:dLbls>
        <c:firstSliceAng val="0"/>
        <c:holeSize val="70"/>
      </c:doughnutChart>
    </c:plotArea>
    <c:legend>
      <c:legendPos val="l"/>
      <c:layout>
        <c:manualLayout>
          <c:xMode val="edge"/>
          <c:yMode val="edge"/>
          <c:x val="2.1034186349641177E-2"/>
          <c:y val="9.8027086334896707E-3"/>
          <c:w val="0.26550801976661437"/>
          <c:h val="0.9264617077181927"/>
        </c:manualLayout>
      </c:layout>
      <c:overlay val="0"/>
      <c:txPr>
        <a:bodyPr/>
        <a:lstStyle/>
        <a:p>
          <a:pPr>
            <a:defRPr sz="1100"/>
          </a:pPr>
          <a:endParaRPr lang="en-US"/>
        </a:p>
      </c:txPr>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9554295036896608E-2"/>
          <c:y val="9.5840903252563461E-2"/>
          <c:w val="0.5998639508448077"/>
          <c:h val="0.78658429769203864"/>
        </c:manualLayout>
      </c:layout>
      <c:doughnutChart>
        <c:varyColors val="1"/>
        <c:ser>
          <c:idx val="0"/>
          <c:order val="0"/>
          <c:dPt>
            <c:idx val="0"/>
            <c:bubble3D val="0"/>
            <c:spPr>
              <a:solidFill>
                <a:srgbClr val="EBA39D"/>
              </a:solidFill>
            </c:spPr>
            <c:extLst>
              <c:ext xmlns:c16="http://schemas.microsoft.com/office/drawing/2014/chart" uri="{C3380CC4-5D6E-409C-BE32-E72D297353CC}">
                <c16:uniqueId val="{00000001-BB19-4C4A-BCB7-C52746F91C10}"/>
              </c:ext>
            </c:extLst>
          </c:dPt>
          <c:dPt>
            <c:idx val="1"/>
            <c:bubble3D val="0"/>
            <c:spPr>
              <a:solidFill>
                <a:srgbClr val="E06C63"/>
              </a:solidFill>
            </c:spPr>
            <c:extLst>
              <c:ext xmlns:c16="http://schemas.microsoft.com/office/drawing/2014/chart" uri="{C3380CC4-5D6E-409C-BE32-E72D297353CC}">
                <c16:uniqueId val="{00000003-BB19-4C4A-BCB7-C52746F91C10}"/>
              </c:ext>
            </c:extLst>
          </c:dPt>
          <c:dPt>
            <c:idx val="2"/>
            <c:bubble3D val="0"/>
            <c:spPr>
              <a:solidFill>
                <a:srgbClr val="FF9900"/>
              </a:solidFill>
            </c:spPr>
            <c:extLst>
              <c:ext xmlns:c16="http://schemas.microsoft.com/office/drawing/2014/chart" uri="{C3380CC4-5D6E-409C-BE32-E72D297353CC}">
                <c16:uniqueId val="{00000005-BB19-4C4A-BCB7-C52746F91C10}"/>
              </c:ext>
            </c:extLst>
          </c:dPt>
          <c:dPt>
            <c:idx val="3"/>
            <c:bubble3D val="0"/>
            <c:spPr>
              <a:solidFill>
                <a:srgbClr val="FFC000">
                  <a:lumMod val="60000"/>
                  <a:lumOff val="40000"/>
                </a:srgbClr>
              </a:solidFill>
            </c:spPr>
            <c:extLst>
              <c:ext xmlns:c16="http://schemas.microsoft.com/office/drawing/2014/chart" uri="{C3380CC4-5D6E-409C-BE32-E72D297353CC}">
                <c16:uniqueId val="{00000007-BB19-4C4A-BCB7-C52746F91C10}"/>
              </c:ext>
            </c:extLst>
          </c:dPt>
          <c:dPt>
            <c:idx val="4"/>
            <c:bubble3D val="0"/>
            <c:spPr>
              <a:solidFill>
                <a:srgbClr val="9EB9DA"/>
              </a:solidFill>
            </c:spPr>
            <c:extLst>
              <c:ext xmlns:c16="http://schemas.microsoft.com/office/drawing/2014/chart" uri="{C3380CC4-5D6E-409C-BE32-E72D297353CC}">
                <c16:uniqueId val="{00000009-BB19-4C4A-BCB7-C52746F91C10}"/>
              </c:ext>
            </c:extLst>
          </c:dPt>
          <c:dPt>
            <c:idx val="5"/>
            <c:bubble3D val="0"/>
            <c:spPr>
              <a:solidFill>
                <a:srgbClr val="00A99A"/>
              </a:solidFill>
            </c:spPr>
            <c:extLst>
              <c:ext xmlns:c16="http://schemas.microsoft.com/office/drawing/2014/chart" uri="{C3380CC4-5D6E-409C-BE32-E72D297353CC}">
                <c16:uniqueId val="{0000000B-BB19-4C4A-BCB7-C52746F91C10}"/>
              </c:ext>
            </c:extLst>
          </c:dPt>
          <c:dPt>
            <c:idx val="6"/>
            <c:bubble3D val="0"/>
            <c:spPr>
              <a:solidFill>
                <a:srgbClr val="6699FF"/>
              </a:solidFill>
            </c:spPr>
            <c:extLst>
              <c:ext xmlns:c16="http://schemas.microsoft.com/office/drawing/2014/chart" uri="{C3380CC4-5D6E-409C-BE32-E72D297353CC}">
                <c16:uniqueId val="{0000000D-BB19-4C4A-BCB7-C52746F91C10}"/>
              </c:ext>
            </c:extLst>
          </c:dPt>
          <c:dPt>
            <c:idx val="7"/>
            <c:bubble3D val="0"/>
            <c:spPr>
              <a:solidFill>
                <a:srgbClr val="00CCFF"/>
              </a:solidFill>
            </c:spPr>
            <c:extLst>
              <c:ext xmlns:c16="http://schemas.microsoft.com/office/drawing/2014/chart" uri="{C3380CC4-5D6E-409C-BE32-E72D297353CC}">
                <c16:uniqueId val="{0000000F-BB19-4C4A-BCB7-C52746F91C10}"/>
              </c:ext>
            </c:extLst>
          </c:dPt>
          <c:dPt>
            <c:idx val="8"/>
            <c:bubble3D val="0"/>
            <c:spPr>
              <a:solidFill>
                <a:schemeClr val="bg1">
                  <a:lumMod val="75000"/>
                </a:schemeClr>
              </a:solidFill>
            </c:spPr>
            <c:extLst>
              <c:ext xmlns:c16="http://schemas.microsoft.com/office/drawing/2014/chart" uri="{C3380CC4-5D6E-409C-BE32-E72D297353CC}">
                <c16:uniqueId val="{00000011-BB19-4C4A-BCB7-C52746F91C10}"/>
              </c:ext>
            </c:extLst>
          </c:dPt>
          <c:dLbls>
            <c:dLbl>
              <c:idx val="0"/>
              <c:layout>
                <c:manualLayout>
                  <c:x val="-2.9953976226553741E-2"/>
                  <c:y val="-0.13303372669680286"/>
                </c:manualLayout>
              </c:layout>
              <c:spPr>
                <a:noFill/>
                <a:ln>
                  <a:noFill/>
                </a:ln>
                <a:effectLst/>
              </c:spPr>
              <c:txPr>
                <a:bodyPr wrap="square" lIns="38100" tIns="19050" rIns="38100" bIns="19050" anchor="ctr">
                  <a:spAutoFit/>
                </a:bodyPr>
                <a:lstStyle/>
                <a:p>
                  <a:pPr>
                    <a:defRPr sz="1000"/>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19-4C4A-BCB7-C52746F91C10}"/>
                </c:ext>
              </c:extLst>
            </c:dLbl>
            <c:dLbl>
              <c:idx val="1"/>
              <c:spPr>
                <a:noFill/>
                <a:ln>
                  <a:noFill/>
                </a:ln>
                <a:effectLst/>
              </c:spPr>
              <c:txPr>
                <a:bodyPr wrap="square" lIns="38100" tIns="19050" rIns="38100" bIns="19050" anchor="ctr">
                  <a:spAutoFit/>
                </a:bodyPr>
                <a:lstStyle/>
                <a:p>
                  <a:pPr>
                    <a:defRPr sz="1000"/>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B19-4C4A-BCB7-C52746F91C10}"/>
                </c:ext>
              </c:extLst>
            </c:dLbl>
            <c:dLbl>
              <c:idx val="2"/>
              <c:spPr>
                <a:noFill/>
                <a:ln>
                  <a:noFill/>
                </a:ln>
                <a:effectLst/>
              </c:spPr>
              <c:txPr>
                <a:bodyPr wrap="square" lIns="38100" tIns="19050" rIns="38100" bIns="19050" anchor="ctr">
                  <a:spAutoFit/>
                </a:bodyPr>
                <a:lstStyle/>
                <a:p>
                  <a:pPr>
                    <a:defRPr sz="1000"/>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B19-4C4A-BCB7-C52746F91C10}"/>
                </c:ext>
              </c:extLst>
            </c:dLbl>
            <c:spPr>
              <a:noFill/>
              <a:ln>
                <a:noFill/>
              </a:ln>
              <a:effectLst/>
            </c:spPr>
            <c:txPr>
              <a:bodyPr wrap="square" lIns="38100" tIns="19050" rIns="38100" bIns="19050" anchor="ctr">
                <a:spAutoFit/>
              </a:bodyPr>
              <a:lstStyle/>
              <a:p>
                <a:pPr>
                  <a:defRPr sz="1100"/>
                </a:pPr>
                <a:endParaRPr lang="en-US"/>
              </a:p>
            </c:txPr>
            <c:showLegendKey val="0"/>
            <c:showVal val="0"/>
            <c:showCatName val="0"/>
            <c:showSerName val="0"/>
            <c:showPercent val="0"/>
            <c:showBubbleSize val="0"/>
            <c:extLst>
              <c:ext xmlns:c15="http://schemas.microsoft.com/office/drawing/2012/chart" uri="{CE6537A1-D6FC-4f65-9D91-7224C49458BB}"/>
            </c:extLst>
          </c:dLbls>
          <c:cat>
            <c:strRef>
              <c:f>'Child NI graph'!$B$8:$B$16</c:f>
              <c:strCache>
                <c:ptCount val="9"/>
                <c:pt idx="0">
                  <c:v>India</c:v>
                </c:pt>
                <c:pt idx="1">
                  <c:v>Indonesia</c:v>
                </c:pt>
                <c:pt idx="2">
                  <c:v>Pakistan </c:v>
                </c:pt>
                <c:pt idx="3">
                  <c:v>Myanmar</c:v>
                </c:pt>
                <c:pt idx="4">
                  <c:v>PNG</c:v>
                </c:pt>
                <c:pt idx="5">
                  <c:v>China </c:v>
                </c:pt>
                <c:pt idx="6">
                  <c:v>Viet Nam</c:v>
                </c:pt>
                <c:pt idx="7">
                  <c:v>Philippines</c:v>
                </c:pt>
                <c:pt idx="8">
                  <c:v>Remaining countries</c:v>
                </c:pt>
              </c:strCache>
            </c:strRef>
          </c:cat>
          <c:val>
            <c:numRef>
              <c:f>'Child NI graph'!$C$8:$C$16</c:f>
              <c:numCache>
                <c:formatCode>0%</c:formatCode>
                <c:ptCount val="9"/>
                <c:pt idx="0">
                  <c:v>0.37</c:v>
                </c:pt>
                <c:pt idx="1">
                  <c:v>0.31</c:v>
                </c:pt>
                <c:pt idx="2">
                  <c:v>9.5000000000000001E-2</c:v>
                </c:pt>
                <c:pt idx="3">
                  <c:v>7.4999999999999997E-2</c:v>
                </c:pt>
                <c:pt idx="4">
                  <c:v>4.3999999999999997E-2</c:v>
                </c:pt>
                <c:pt idx="5">
                  <c:v>2.1499999999999998E-2</c:v>
                </c:pt>
                <c:pt idx="6">
                  <c:v>1.84E-2</c:v>
                </c:pt>
                <c:pt idx="7">
                  <c:v>1.2999999999999999E-2</c:v>
                </c:pt>
                <c:pt idx="8">
                  <c:v>5.3100000000000001E-2</c:v>
                </c:pt>
              </c:numCache>
            </c:numRef>
          </c:val>
          <c:extLst>
            <c:ext xmlns:c16="http://schemas.microsoft.com/office/drawing/2014/chart" uri="{C3380CC4-5D6E-409C-BE32-E72D297353CC}">
              <c16:uniqueId val="{00000012-BB19-4C4A-BCB7-C52746F91C10}"/>
            </c:ext>
          </c:extLst>
        </c:ser>
        <c:dLbls>
          <c:showLegendKey val="0"/>
          <c:showVal val="0"/>
          <c:showCatName val="0"/>
          <c:showSerName val="0"/>
          <c:showPercent val="0"/>
          <c:showBubbleSize val="0"/>
          <c:showLeaderLines val="1"/>
        </c:dLbls>
        <c:firstSliceAng val="0"/>
        <c:holeSize val="70"/>
      </c:doughnutChart>
    </c:plotArea>
    <c:legend>
      <c:legendPos val="r"/>
      <c:layout>
        <c:manualLayout>
          <c:xMode val="edge"/>
          <c:yMode val="edge"/>
          <c:x val="0.70397017494999625"/>
          <c:y val="0"/>
          <c:w val="0.27673722054839606"/>
          <c:h val="0.98664805524003474"/>
        </c:manualLayout>
      </c:layout>
      <c:overlay val="0"/>
      <c:txPr>
        <a:bodyPr/>
        <a:lstStyle/>
        <a:p>
          <a:pPr>
            <a:defRPr sz="1100"/>
          </a:pPr>
          <a:endParaRPr lang="en-US"/>
        </a:p>
      </c:txPr>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spPr>
            <a:solidFill>
              <a:srgbClr val="F15B40"/>
            </a:solidFill>
            <a:ln w="34925" cmpd="dbl">
              <a:solidFill>
                <a:schemeClr val="bg1"/>
              </a:solidFill>
              <a:prstDash val="solid"/>
            </a:ln>
          </c:spPr>
          <c:dPt>
            <c:idx val="0"/>
            <c:bubble3D val="0"/>
            <c:spPr>
              <a:solidFill>
                <a:srgbClr val="CDC884"/>
              </a:solidFill>
              <a:ln w="34925" cmpd="dbl">
                <a:solidFill>
                  <a:schemeClr val="bg1"/>
                </a:solidFill>
                <a:prstDash val="solid"/>
              </a:ln>
            </c:spPr>
            <c:extLst>
              <c:ext xmlns:c16="http://schemas.microsoft.com/office/drawing/2014/chart" uri="{C3380CC4-5D6E-409C-BE32-E72D297353CC}">
                <c16:uniqueId val="{00000001-6D22-4DDC-A362-4EDBBB9A28B7}"/>
              </c:ext>
            </c:extLst>
          </c:dPt>
          <c:dPt>
            <c:idx val="1"/>
            <c:bubble3D val="0"/>
            <c:spPr>
              <a:solidFill>
                <a:srgbClr val="B6AEA7"/>
              </a:solidFill>
              <a:ln w="34925" cmpd="dbl">
                <a:solidFill>
                  <a:schemeClr val="bg1"/>
                </a:solidFill>
                <a:prstDash val="solid"/>
              </a:ln>
            </c:spPr>
            <c:extLst>
              <c:ext xmlns:c16="http://schemas.microsoft.com/office/drawing/2014/chart" uri="{C3380CC4-5D6E-409C-BE32-E72D297353CC}">
                <c16:uniqueId val="{00000003-6D22-4DDC-A362-4EDBBB9A28B7}"/>
              </c:ext>
            </c:extLst>
          </c:dPt>
          <c:val>
            <c:numRef>
              <c:f>'Global vs AP'!$G$19:$G$20</c:f>
              <c:numCache>
                <c:formatCode>General</c:formatCode>
                <c:ptCount val="2"/>
                <c:pt idx="0">
                  <c:v>53</c:v>
                </c:pt>
                <c:pt idx="1">
                  <c:v>47</c:v>
                </c:pt>
              </c:numCache>
            </c:numRef>
          </c:val>
          <c:extLst>
            <c:ext xmlns:c16="http://schemas.microsoft.com/office/drawing/2014/chart" uri="{C3380CC4-5D6E-409C-BE32-E72D297353CC}">
              <c16:uniqueId val="{00000004-6D22-4DDC-A362-4EDBBB9A28B7}"/>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noFill/>
  </c:sp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spPr>
            <a:solidFill>
              <a:srgbClr val="F15B40"/>
            </a:solidFill>
            <a:ln w="34925" cmpd="dbl">
              <a:solidFill>
                <a:schemeClr val="bg1"/>
              </a:solidFill>
              <a:prstDash val="solid"/>
            </a:ln>
          </c:spPr>
          <c:dPt>
            <c:idx val="0"/>
            <c:bubble3D val="0"/>
            <c:spPr>
              <a:solidFill>
                <a:srgbClr val="F26B73"/>
              </a:solidFill>
              <a:ln w="34925" cmpd="dbl">
                <a:solidFill>
                  <a:schemeClr val="bg1"/>
                </a:solidFill>
                <a:prstDash val="solid"/>
              </a:ln>
            </c:spPr>
            <c:extLst>
              <c:ext xmlns:c16="http://schemas.microsoft.com/office/drawing/2014/chart" uri="{C3380CC4-5D6E-409C-BE32-E72D297353CC}">
                <c16:uniqueId val="{00000001-82DE-4952-82B5-52F2AAA5B7B1}"/>
              </c:ext>
            </c:extLst>
          </c:dPt>
          <c:dPt>
            <c:idx val="1"/>
            <c:bubble3D val="0"/>
            <c:spPr>
              <a:solidFill>
                <a:srgbClr val="B6AEA7"/>
              </a:solidFill>
              <a:ln w="34925" cmpd="dbl">
                <a:solidFill>
                  <a:schemeClr val="bg1"/>
                </a:solidFill>
                <a:prstDash val="solid"/>
              </a:ln>
            </c:spPr>
            <c:extLst>
              <c:ext xmlns:c16="http://schemas.microsoft.com/office/drawing/2014/chart" uri="{C3380CC4-5D6E-409C-BE32-E72D297353CC}">
                <c16:uniqueId val="{00000003-82DE-4952-82B5-52F2AAA5B7B1}"/>
              </c:ext>
            </c:extLst>
          </c:dPt>
          <c:val>
            <c:numRef>
              <c:f>'Global vs AP'!$E$19:$E$20</c:f>
              <c:numCache>
                <c:formatCode>General</c:formatCode>
                <c:ptCount val="2"/>
                <c:pt idx="0">
                  <c:v>68</c:v>
                </c:pt>
                <c:pt idx="1">
                  <c:v>32</c:v>
                </c:pt>
              </c:numCache>
            </c:numRef>
          </c:val>
          <c:extLst>
            <c:ext xmlns:c16="http://schemas.microsoft.com/office/drawing/2014/chart" uri="{C3380CC4-5D6E-409C-BE32-E72D297353CC}">
              <c16:uniqueId val="{00000004-82DE-4952-82B5-52F2AAA5B7B1}"/>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noFill/>
  </c:sp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spPr>
            <a:solidFill>
              <a:srgbClr val="F15B40"/>
            </a:solidFill>
            <a:ln w="34925" cmpd="dbl">
              <a:solidFill>
                <a:schemeClr val="bg1"/>
              </a:solidFill>
              <a:prstDash val="solid"/>
            </a:ln>
          </c:spPr>
          <c:dPt>
            <c:idx val="0"/>
            <c:bubble3D val="0"/>
            <c:spPr>
              <a:solidFill>
                <a:srgbClr val="70C8BE"/>
              </a:solidFill>
              <a:ln w="34925" cmpd="dbl">
                <a:solidFill>
                  <a:schemeClr val="bg1"/>
                </a:solidFill>
                <a:prstDash val="solid"/>
              </a:ln>
            </c:spPr>
            <c:extLst>
              <c:ext xmlns:c16="http://schemas.microsoft.com/office/drawing/2014/chart" uri="{C3380CC4-5D6E-409C-BE32-E72D297353CC}">
                <c16:uniqueId val="{00000001-490F-497A-BB4F-76FB25BBC8F2}"/>
              </c:ext>
            </c:extLst>
          </c:dPt>
          <c:dPt>
            <c:idx val="1"/>
            <c:bubble3D val="0"/>
            <c:spPr>
              <a:solidFill>
                <a:srgbClr val="B6AEA7"/>
              </a:solidFill>
              <a:ln w="34925" cmpd="dbl">
                <a:solidFill>
                  <a:schemeClr val="bg1"/>
                </a:solidFill>
                <a:prstDash val="solid"/>
              </a:ln>
            </c:spPr>
            <c:extLst>
              <c:ext xmlns:c16="http://schemas.microsoft.com/office/drawing/2014/chart" uri="{C3380CC4-5D6E-409C-BE32-E72D297353CC}">
                <c16:uniqueId val="{00000003-490F-497A-BB4F-76FB25BBC8F2}"/>
              </c:ext>
            </c:extLst>
          </c:dPt>
          <c:val>
            <c:numRef>
              <c:f>'Global vs AP'!$F$19:$F$20</c:f>
              <c:numCache>
                <c:formatCode>General</c:formatCode>
                <c:ptCount val="2"/>
                <c:pt idx="0">
                  <c:v>22</c:v>
                </c:pt>
                <c:pt idx="1">
                  <c:v>78</c:v>
                </c:pt>
              </c:numCache>
            </c:numRef>
          </c:val>
          <c:extLst>
            <c:ext xmlns:c16="http://schemas.microsoft.com/office/drawing/2014/chart" uri="{C3380CC4-5D6E-409C-BE32-E72D297353CC}">
              <c16:uniqueId val="{00000004-490F-497A-BB4F-76FB25BBC8F2}"/>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noFill/>
  </c:sp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493760365843853E-2"/>
          <c:y val="3.2278622702910688E-2"/>
          <c:w val="0.88551032961370613"/>
          <c:h val="0.62329483236738925"/>
        </c:manualLayout>
      </c:layout>
      <c:barChart>
        <c:barDir val="col"/>
        <c:grouping val="clustered"/>
        <c:varyColors val="0"/>
        <c:ser>
          <c:idx val="0"/>
          <c:order val="0"/>
          <c:tx>
            <c:strRef>
              <c:f>'HIV prev_incident TB'!$D$45</c:f>
              <c:strCache>
                <c:ptCount val="1"/>
                <c:pt idx="0">
                  <c:v>High burden of both TB and HIV</c:v>
                </c:pt>
              </c:strCache>
            </c:strRef>
          </c:tx>
          <c:spPr>
            <a:solidFill>
              <a:srgbClr val="FF5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prev_incident TB'!$C$46:$C$65</c:f>
              <c:strCache>
                <c:ptCount val="20"/>
                <c:pt idx="0">
                  <c:v>Pakistan</c:v>
                </c:pt>
                <c:pt idx="1">
                  <c:v>China</c:v>
                </c:pt>
                <c:pt idx="2">
                  <c:v>Philippines</c:v>
                </c:pt>
                <c:pt idx="3">
                  <c:v>Cambodia</c:v>
                </c:pt>
                <c:pt idx="4">
                  <c:v>India</c:v>
                </c:pt>
                <c:pt idx="5">
                  <c:v>Viet Nam</c:v>
                </c:pt>
                <c:pt idx="6">
                  <c:v>Indonesia</c:v>
                </c:pt>
                <c:pt idx="7">
                  <c:v>Papua New Guinea</c:v>
                </c:pt>
                <c:pt idx="8">
                  <c:v>Myanmar</c:v>
                </c:pt>
                <c:pt idx="9">
                  <c:v>Thailand</c:v>
                </c:pt>
                <c:pt idx="10">
                  <c:v>Malaysia</c:v>
                </c:pt>
                <c:pt idx="11">
                  <c:v>Bangladesh</c:v>
                </c:pt>
                <c:pt idx="12">
                  <c:v>Sri Lanka</c:v>
                </c:pt>
                <c:pt idx="13">
                  <c:v>Timor-Leste</c:v>
                </c:pt>
                <c:pt idx="14">
                  <c:v>Nepal</c:v>
                </c:pt>
                <c:pt idx="15">
                  <c:v>Singapore</c:v>
                </c:pt>
                <c:pt idx="16">
                  <c:v>Australia</c:v>
                </c:pt>
                <c:pt idx="17">
                  <c:v>Japan</c:v>
                </c:pt>
                <c:pt idx="18">
                  <c:v>Fiji</c:v>
                </c:pt>
                <c:pt idx="19">
                  <c:v>Lao PDR</c:v>
                </c:pt>
              </c:strCache>
            </c:strRef>
          </c:cat>
          <c:val>
            <c:numRef>
              <c:f>'HIV prev_incident TB'!$D$46:$D$65</c:f>
              <c:numCache>
                <c:formatCode>General</c:formatCode>
                <c:ptCount val="20"/>
                <c:pt idx="0">
                  <c:v>0.5</c:v>
                </c:pt>
                <c:pt idx="1">
                  <c:v>1</c:v>
                </c:pt>
                <c:pt idx="2">
                  <c:v>1.7</c:v>
                </c:pt>
                <c:pt idx="3">
                  <c:v>2.5</c:v>
                </c:pt>
                <c:pt idx="4">
                  <c:v>3.2</c:v>
                </c:pt>
                <c:pt idx="5">
                  <c:v>3.7</c:v>
                </c:pt>
                <c:pt idx="6">
                  <c:v>6.1</c:v>
                </c:pt>
                <c:pt idx="7">
                  <c:v>6.7</c:v>
                </c:pt>
                <c:pt idx="8">
                  <c:v>8.6999999999999993</c:v>
                </c:pt>
                <c:pt idx="9">
                  <c:v>11</c:v>
                </c:pt>
              </c:numCache>
            </c:numRef>
          </c:val>
          <c:extLst>
            <c:ext xmlns:c16="http://schemas.microsoft.com/office/drawing/2014/chart" uri="{C3380CC4-5D6E-409C-BE32-E72D297353CC}">
              <c16:uniqueId val="{00000000-E9D4-4E5F-940C-8DE51B5AC1D8}"/>
            </c:ext>
          </c:extLst>
        </c:ser>
        <c:ser>
          <c:idx val="1"/>
          <c:order val="1"/>
          <c:tx>
            <c:strRef>
              <c:f>'HIV prev_incident TB'!$E$45</c:f>
              <c:strCache>
                <c:ptCount val="1"/>
                <c:pt idx="0">
                  <c:v>High HV burden</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3399FF"/>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prev_incident TB'!$C$46:$C$65</c:f>
              <c:strCache>
                <c:ptCount val="20"/>
                <c:pt idx="0">
                  <c:v>Pakistan</c:v>
                </c:pt>
                <c:pt idx="1">
                  <c:v>China</c:v>
                </c:pt>
                <c:pt idx="2">
                  <c:v>Philippines</c:v>
                </c:pt>
                <c:pt idx="3">
                  <c:v>Cambodia</c:v>
                </c:pt>
                <c:pt idx="4">
                  <c:v>India</c:v>
                </c:pt>
                <c:pt idx="5">
                  <c:v>Viet Nam</c:v>
                </c:pt>
                <c:pt idx="6">
                  <c:v>Indonesia</c:v>
                </c:pt>
                <c:pt idx="7">
                  <c:v>Papua New Guinea</c:v>
                </c:pt>
                <c:pt idx="8">
                  <c:v>Myanmar</c:v>
                </c:pt>
                <c:pt idx="9">
                  <c:v>Thailand</c:v>
                </c:pt>
                <c:pt idx="10">
                  <c:v>Malaysia</c:v>
                </c:pt>
                <c:pt idx="11">
                  <c:v>Bangladesh</c:v>
                </c:pt>
                <c:pt idx="12">
                  <c:v>Sri Lanka</c:v>
                </c:pt>
                <c:pt idx="13">
                  <c:v>Timor-Leste</c:v>
                </c:pt>
                <c:pt idx="14">
                  <c:v>Nepal</c:v>
                </c:pt>
                <c:pt idx="15">
                  <c:v>Singapore</c:v>
                </c:pt>
                <c:pt idx="16">
                  <c:v>Australia</c:v>
                </c:pt>
                <c:pt idx="17">
                  <c:v>Japan</c:v>
                </c:pt>
                <c:pt idx="18">
                  <c:v>Fiji</c:v>
                </c:pt>
                <c:pt idx="19">
                  <c:v>Lao PDR</c:v>
                </c:pt>
              </c:strCache>
            </c:strRef>
          </c:cat>
          <c:val>
            <c:numRef>
              <c:f>'HIV prev_incident TB'!$E$46:$E$65</c:f>
              <c:numCache>
                <c:formatCode>General</c:formatCode>
                <c:ptCount val="20"/>
                <c:pt idx="10">
                  <c:v>6.1</c:v>
                </c:pt>
              </c:numCache>
            </c:numRef>
          </c:val>
          <c:extLst>
            <c:ext xmlns:c16="http://schemas.microsoft.com/office/drawing/2014/chart" uri="{C3380CC4-5D6E-409C-BE32-E72D297353CC}">
              <c16:uniqueId val="{00000001-E9D4-4E5F-940C-8DE51B5AC1D8}"/>
            </c:ext>
          </c:extLst>
        </c:ser>
        <c:ser>
          <c:idx val="2"/>
          <c:order val="2"/>
          <c:tx>
            <c:strRef>
              <c:f>'HIV prev_incident TB'!$F$45</c:f>
              <c:strCache>
                <c:ptCount val="1"/>
                <c:pt idx="0">
                  <c:v>High TB burden</c:v>
                </c:pt>
              </c:strCache>
            </c:strRef>
          </c:tx>
          <c:spPr>
            <a:solidFill>
              <a:srgbClr val="9966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996633"/>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prev_incident TB'!$C$46:$C$65</c:f>
              <c:strCache>
                <c:ptCount val="20"/>
                <c:pt idx="0">
                  <c:v>Pakistan</c:v>
                </c:pt>
                <c:pt idx="1">
                  <c:v>China</c:v>
                </c:pt>
                <c:pt idx="2">
                  <c:v>Philippines</c:v>
                </c:pt>
                <c:pt idx="3">
                  <c:v>Cambodia</c:v>
                </c:pt>
                <c:pt idx="4">
                  <c:v>India</c:v>
                </c:pt>
                <c:pt idx="5">
                  <c:v>Viet Nam</c:v>
                </c:pt>
                <c:pt idx="6">
                  <c:v>Indonesia</c:v>
                </c:pt>
                <c:pt idx="7">
                  <c:v>Papua New Guinea</c:v>
                </c:pt>
                <c:pt idx="8">
                  <c:v>Myanmar</c:v>
                </c:pt>
                <c:pt idx="9">
                  <c:v>Thailand</c:v>
                </c:pt>
                <c:pt idx="10">
                  <c:v>Malaysia</c:v>
                </c:pt>
                <c:pt idx="11">
                  <c:v>Bangladesh</c:v>
                </c:pt>
                <c:pt idx="12">
                  <c:v>Sri Lanka</c:v>
                </c:pt>
                <c:pt idx="13">
                  <c:v>Timor-Leste</c:v>
                </c:pt>
                <c:pt idx="14">
                  <c:v>Nepal</c:v>
                </c:pt>
                <c:pt idx="15">
                  <c:v>Singapore</c:v>
                </c:pt>
                <c:pt idx="16">
                  <c:v>Australia</c:v>
                </c:pt>
                <c:pt idx="17">
                  <c:v>Japan</c:v>
                </c:pt>
                <c:pt idx="18">
                  <c:v>Fiji</c:v>
                </c:pt>
                <c:pt idx="19">
                  <c:v>Lao PDR</c:v>
                </c:pt>
              </c:strCache>
            </c:strRef>
          </c:cat>
          <c:val>
            <c:numRef>
              <c:f>'HIV prev_incident TB'!$F$46:$F$65</c:f>
              <c:numCache>
                <c:formatCode>General</c:formatCode>
                <c:ptCount val="20"/>
                <c:pt idx="11" formatCode="0.0">
                  <c:v>2.2000000000000002</c:v>
                </c:pt>
              </c:numCache>
            </c:numRef>
          </c:val>
          <c:extLst>
            <c:ext xmlns:c16="http://schemas.microsoft.com/office/drawing/2014/chart" uri="{C3380CC4-5D6E-409C-BE32-E72D297353CC}">
              <c16:uniqueId val="{00000002-E9D4-4E5F-940C-8DE51B5AC1D8}"/>
            </c:ext>
          </c:extLst>
        </c:ser>
        <c:ser>
          <c:idx val="3"/>
          <c:order val="3"/>
          <c:tx>
            <c:strRef>
              <c:f>'HIV prev_incident TB'!$G$45</c:f>
              <c:strCache>
                <c:ptCount val="1"/>
                <c:pt idx="0">
                  <c:v>Others</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4">
                        <a:lumMod val="7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prev_incident TB'!$C$46:$C$65</c:f>
              <c:strCache>
                <c:ptCount val="20"/>
                <c:pt idx="0">
                  <c:v>Pakistan</c:v>
                </c:pt>
                <c:pt idx="1">
                  <c:v>China</c:v>
                </c:pt>
                <c:pt idx="2">
                  <c:v>Philippines</c:v>
                </c:pt>
                <c:pt idx="3">
                  <c:v>Cambodia</c:v>
                </c:pt>
                <c:pt idx="4">
                  <c:v>India</c:v>
                </c:pt>
                <c:pt idx="5">
                  <c:v>Viet Nam</c:v>
                </c:pt>
                <c:pt idx="6">
                  <c:v>Indonesia</c:v>
                </c:pt>
                <c:pt idx="7">
                  <c:v>Papua New Guinea</c:v>
                </c:pt>
                <c:pt idx="8">
                  <c:v>Myanmar</c:v>
                </c:pt>
                <c:pt idx="9">
                  <c:v>Thailand</c:v>
                </c:pt>
                <c:pt idx="10">
                  <c:v>Malaysia</c:v>
                </c:pt>
                <c:pt idx="11">
                  <c:v>Bangladesh</c:v>
                </c:pt>
                <c:pt idx="12">
                  <c:v>Sri Lanka</c:v>
                </c:pt>
                <c:pt idx="13">
                  <c:v>Timor-Leste</c:v>
                </c:pt>
                <c:pt idx="14">
                  <c:v>Nepal</c:v>
                </c:pt>
                <c:pt idx="15">
                  <c:v>Singapore</c:v>
                </c:pt>
                <c:pt idx="16">
                  <c:v>Australia</c:v>
                </c:pt>
                <c:pt idx="17">
                  <c:v>Japan</c:v>
                </c:pt>
                <c:pt idx="18">
                  <c:v>Fiji</c:v>
                </c:pt>
                <c:pt idx="19">
                  <c:v>Lao PDR</c:v>
                </c:pt>
              </c:strCache>
            </c:strRef>
          </c:cat>
          <c:val>
            <c:numRef>
              <c:f>'HIV prev_incident TB'!$G$46:$G$65</c:f>
              <c:numCache>
                <c:formatCode>General</c:formatCode>
                <c:ptCount val="20"/>
                <c:pt idx="12" formatCode="0.0">
                  <c:v>0.36</c:v>
                </c:pt>
                <c:pt idx="13" formatCode="0.0">
                  <c:v>0.91</c:v>
                </c:pt>
                <c:pt idx="14" formatCode="0.0">
                  <c:v>1.3</c:v>
                </c:pt>
                <c:pt idx="15" formatCode="0.0">
                  <c:v>1.5</c:v>
                </c:pt>
                <c:pt idx="16" formatCode="0.0">
                  <c:v>2.2000000000000002</c:v>
                </c:pt>
                <c:pt idx="17" formatCode="0.0">
                  <c:v>2.2999999999999998</c:v>
                </c:pt>
                <c:pt idx="18" formatCode="0.0">
                  <c:v>2.7</c:v>
                </c:pt>
                <c:pt idx="19" formatCode="0.0">
                  <c:v>5.9</c:v>
                </c:pt>
              </c:numCache>
            </c:numRef>
          </c:val>
          <c:extLst>
            <c:ext xmlns:c16="http://schemas.microsoft.com/office/drawing/2014/chart" uri="{C3380CC4-5D6E-409C-BE32-E72D297353CC}">
              <c16:uniqueId val="{00000003-E9D4-4E5F-940C-8DE51B5AC1D8}"/>
            </c:ext>
          </c:extLst>
        </c:ser>
        <c:dLbls>
          <c:showLegendKey val="0"/>
          <c:showVal val="0"/>
          <c:showCatName val="0"/>
          <c:showSerName val="0"/>
          <c:showPercent val="0"/>
          <c:showBubbleSize val="0"/>
        </c:dLbls>
        <c:gapWidth val="0"/>
        <c:overlap val="81"/>
        <c:axId val="248884224"/>
        <c:axId val="248890112"/>
      </c:barChart>
      <c:catAx>
        <c:axId val="24888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8890112"/>
        <c:crosses val="autoZero"/>
        <c:auto val="1"/>
        <c:lblAlgn val="ctr"/>
        <c:lblOffset val="100"/>
        <c:noMultiLvlLbl val="0"/>
      </c:catAx>
      <c:valAx>
        <c:axId val="248890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HIV prevalence in incident TB cases (%)</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8884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4137012610913381E-2"/>
          <c:y val="2.524367737391147E-2"/>
          <c:w val="0.88507543509481335"/>
          <c:h val="0.90965973706060355"/>
        </c:manualLayout>
      </c:layout>
      <c:scatterChart>
        <c:scatterStyle val="lineMarker"/>
        <c:varyColors val="0"/>
        <c:ser>
          <c:idx val="0"/>
          <c:order val="0"/>
          <c:spPr>
            <a:ln w="28575">
              <a:noFill/>
            </a:ln>
          </c:spPr>
          <c:marker>
            <c:symbol val="circle"/>
            <c:size val="7"/>
            <c:spPr>
              <a:solidFill>
                <a:srgbClr val="E31837"/>
              </a:solidFill>
              <a:ln>
                <a:noFill/>
              </a:ln>
            </c:spPr>
          </c:marker>
          <c:dPt>
            <c:idx val="27"/>
            <c:marker>
              <c:symbol val="square"/>
              <c:size val="13"/>
            </c:marker>
            <c:bubble3D val="0"/>
            <c:extLst>
              <c:ext xmlns:c16="http://schemas.microsoft.com/office/drawing/2014/chart" uri="{C3380CC4-5D6E-409C-BE32-E72D297353CC}">
                <c16:uniqueId val="{00000000-C0BB-4AC0-8F11-FC965E73C6EF}"/>
              </c:ext>
            </c:extLst>
          </c:dPt>
          <c:dLbls>
            <c:dLbl>
              <c:idx val="1"/>
              <c:layout>
                <c:manualLayout>
                  <c:x val="-9.1605140825813502E-2"/>
                  <c:y val="-1.749125437281359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BB-4AC0-8F11-FC965E73C6EF}"/>
                </c:ext>
              </c:extLst>
            </c:dLbl>
            <c:dLbl>
              <c:idx val="3"/>
              <c:layout>
                <c:manualLayout>
                  <c:x val="0"/>
                  <c:y val="-7.4962518740628765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BB-4AC0-8F11-FC965E73C6EF}"/>
                </c:ext>
              </c:extLst>
            </c:dLbl>
            <c:dLbl>
              <c:idx val="4"/>
              <c:layout>
                <c:manualLayout>
                  <c:x val="-6.4260322668854258E-2"/>
                  <c:y val="-2.498750624687656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BB-4AC0-8F11-FC965E73C6EF}"/>
                </c:ext>
              </c:extLst>
            </c:dLbl>
            <c:dLbl>
              <c:idx val="5"/>
              <c:layout>
                <c:manualLayout>
                  <c:x val="-7.4871941192650532E-2"/>
                  <c:y val="2.8812425844029769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BB-4AC0-8F11-FC965E73C6EF}"/>
                </c:ext>
              </c:extLst>
            </c:dLbl>
            <c:dLbl>
              <c:idx val="6"/>
              <c:layout>
                <c:manualLayout>
                  <c:x val="-2.7435792267782512E-2"/>
                  <c:y val="3.347828096830371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BB-4AC0-8F11-FC965E73C6EF}"/>
                </c:ext>
              </c:extLst>
            </c:dLbl>
            <c:dLbl>
              <c:idx val="9"/>
              <c:layout>
                <c:manualLayout>
                  <c:x val="-0.12331375502089412"/>
                  <c:y val="1.7956659527148148E-4"/>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BB-4AC0-8F11-FC965E73C6EF}"/>
                </c:ext>
              </c:extLst>
            </c:dLbl>
            <c:dLbl>
              <c:idx val="10"/>
              <c:layout>
                <c:manualLayout>
                  <c:x val="-0.10277841273546807"/>
                  <c:y val="-3.4982408020915193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BB-4AC0-8F11-FC965E73C6EF}"/>
                </c:ext>
              </c:extLst>
            </c:dLbl>
            <c:dLbl>
              <c:idx val="11"/>
              <c:layout>
                <c:manualLayout>
                  <c:x val="-7.0002058884084825E-2"/>
                  <c:y val="-2.6092628832354883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BB-4AC0-8F11-FC965E73C6EF}"/>
                </c:ext>
              </c:extLst>
            </c:dLbl>
            <c:dLbl>
              <c:idx val="12"/>
              <c:layout>
                <c:manualLayout>
                  <c:x val="-4.248077699367258E-2"/>
                  <c:y val="3.5203476277794042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BB-4AC0-8F11-FC965E73C6EF}"/>
                </c:ext>
              </c:extLst>
            </c:dLbl>
            <c:dLbl>
              <c:idx val="13"/>
              <c:layout>
                <c:manualLayout>
                  <c:x val="-6.6893197954949982E-2"/>
                  <c:y val="-2.6092628832354872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0BB-4AC0-8F11-FC965E73C6EF}"/>
                </c:ext>
              </c:extLst>
            </c:dLbl>
            <c:dLbl>
              <c:idx val="14"/>
              <c:layout>
                <c:manualLayout>
                  <c:x val="-2.4706609017912291E-2"/>
                  <c:y val="4.6966731898238745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0BB-4AC0-8F11-FC965E73C6EF}"/>
                </c:ext>
              </c:extLst>
            </c:dLbl>
            <c:dLbl>
              <c:idx val="15"/>
              <c:layout>
                <c:manualLayout>
                  <c:x val="-6.5515204669830102E-2"/>
                  <c:y val="-3.6529680365296802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0BB-4AC0-8F11-FC965E73C6EF}"/>
                </c:ext>
              </c:extLst>
            </c:dLbl>
            <c:dLbl>
              <c:idx val="18"/>
              <c:layout>
                <c:manualLayout>
                  <c:x val="-6.2689832084763336E-2"/>
                  <c:y val="-2.792835827028470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0BB-4AC0-8F11-FC965E73C6EF}"/>
                </c:ext>
              </c:extLst>
            </c:dLbl>
            <c:dLbl>
              <c:idx val="19"/>
              <c:layout>
                <c:manualLayout>
                  <c:x val="-5.0587913590374622E-2"/>
                  <c:y val="-3.4982508745627187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0BB-4AC0-8F11-FC965E73C6EF}"/>
                </c:ext>
              </c:extLst>
            </c:dLbl>
            <c:dLbl>
              <c:idx val="20"/>
              <c:layout>
                <c:manualLayout>
                  <c:x val="-1.2305168170631665E-2"/>
                  <c:y val="1.749125437281359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0BB-4AC0-8F11-FC965E73C6EF}"/>
                </c:ext>
              </c:extLst>
            </c:dLbl>
            <c:dLbl>
              <c:idx val="21"/>
              <c:layout>
                <c:manualLayout>
                  <c:x val="-3.1446540880503145E-2"/>
                  <c:y val="-2.498750624687656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0BB-4AC0-8F11-FC965E73C6EF}"/>
                </c:ext>
              </c:extLst>
            </c:dLbl>
            <c:dLbl>
              <c:idx val="22"/>
              <c:layout>
                <c:manualLayout>
                  <c:x val="0"/>
                  <c:y val="9.9950024987506252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0BB-4AC0-8F11-FC965E73C6EF}"/>
                </c:ext>
              </c:extLst>
            </c:dLbl>
            <c:dLbl>
              <c:idx val="23"/>
              <c:layout>
                <c:manualLayout>
                  <c:x val="-3.2813781788351107E-2"/>
                  <c:y val="-3.2483758120939531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0BB-4AC0-8F11-FC965E73C6EF}"/>
                </c:ext>
              </c:extLst>
            </c:dLbl>
            <c:dLbl>
              <c:idx val="25"/>
              <c:layout>
                <c:manualLayout>
                  <c:x val="-9.1605140825813614E-2"/>
                  <c:y val="-2.248875562218892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0BB-4AC0-8F11-FC965E73C6EF}"/>
                </c:ext>
              </c:extLst>
            </c:dLbl>
            <c:dLbl>
              <c:idx val="27"/>
              <c:layout>
                <c:manualLayout>
                  <c:x val="-9.5706863549357389E-3"/>
                  <c:y val="3.7481259370314796E-2"/>
                </c:manualLayout>
              </c:layout>
              <c:tx>
                <c:rich>
                  <a:bodyPr/>
                  <a:lstStyle/>
                  <a:p>
                    <a:r>
                      <a:rPr lang="en-US"/>
                      <a:t>Regional median</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BB-4AC0-8F11-FC965E73C6EF}"/>
                </c:ext>
              </c:extLst>
            </c:dLbl>
            <c:spPr>
              <a:noFill/>
              <a:ln>
                <a:noFill/>
              </a:ln>
              <a:effectLst/>
            </c:sp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strRef>
              <c:f>'TB pt know the status_Asia'!$A$3:$A$21</c:f>
              <c:strCache>
                <c:ptCount val="19"/>
                <c:pt idx="0">
                  <c:v>Bangladesh</c:v>
                </c:pt>
                <c:pt idx="1">
                  <c:v>Pakistan</c:v>
                </c:pt>
                <c:pt idx="2">
                  <c:v>Japan</c:v>
                </c:pt>
                <c:pt idx="3">
                  <c:v>Philippines</c:v>
                </c:pt>
                <c:pt idx="4">
                  <c:v>Indonesia</c:v>
                </c:pt>
                <c:pt idx="5">
                  <c:v>Afghanistan</c:v>
                </c:pt>
                <c:pt idx="6">
                  <c:v>Nepal</c:v>
                </c:pt>
                <c:pt idx="7">
                  <c:v>China</c:v>
                </c:pt>
                <c:pt idx="8">
                  <c:v>India</c:v>
                </c:pt>
                <c:pt idx="9">
                  <c:v>Timor-Leste</c:v>
                </c:pt>
                <c:pt idx="10">
                  <c:v>Thailand</c:v>
                </c:pt>
                <c:pt idx="11">
                  <c:v>Viet Nam</c:v>
                </c:pt>
                <c:pt idx="12">
                  <c:v>Cambodia</c:v>
                </c:pt>
                <c:pt idx="13">
                  <c:v>Malaysia</c:v>
                </c:pt>
                <c:pt idx="14">
                  <c:v>Mongolia</c:v>
                </c:pt>
                <c:pt idx="15">
                  <c:v>Myanmar</c:v>
                </c:pt>
                <c:pt idx="16">
                  <c:v>Singapore</c:v>
                </c:pt>
                <c:pt idx="17">
                  <c:v>Lao PDR</c:v>
                </c:pt>
                <c:pt idx="18">
                  <c:v>Sri Lanka</c:v>
                </c:pt>
              </c:strCache>
            </c:strRef>
          </c:xVal>
          <c:yVal>
            <c:numRef>
              <c:f>'TB pt know the status_Asia'!$B$3:$B$21</c:f>
              <c:numCache>
                <c:formatCode>General</c:formatCode>
                <c:ptCount val="19"/>
                <c:pt idx="0">
                  <c:v>2</c:v>
                </c:pt>
                <c:pt idx="1">
                  <c:v>7</c:v>
                </c:pt>
                <c:pt idx="2">
                  <c:v>9</c:v>
                </c:pt>
                <c:pt idx="3">
                  <c:v>24</c:v>
                </c:pt>
                <c:pt idx="4">
                  <c:v>29</c:v>
                </c:pt>
                <c:pt idx="5">
                  <c:v>48</c:v>
                </c:pt>
                <c:pt idx="6">
                  <c:v>55</c:v>
                </c:pt>
                <c:pt idx="7">
                  <c:v>55</c:v>
                </c:pt>
                <c:pt idx="8">
                  <c:v>64</c:v>
                </c:pt>
                <c:pt idx="9">
                  <c:v>79</c:v>
                </c:pt>
                <c:pt idx="10">
                  <c:v>82</c:v>
                </c:pt>
                <c:pt idx="11">
                  <c:v>85</c:v>
                </c:pt>
                <c:pt idx="12">
                  <c:v>86</c:v>
                </c:pt>
                <c:pt idx="13">
                  <c:v>87</c:v>
                </c:pt>
                <c:pt idx="14">
                  <c:v>90</c:v>
                </c:pt>
                <c:pt idx="15">
                  <c:v>90</c:v>
                </c:pt>
                <c:pt idx="16">
                  <c:v>90</c:v>
                </c:pt>
                <c:pt idx="17">
                  <c:v>93</c:v>
                </c:pt>
                <c:pt idx="18">
                  <c:v>96</c:v>
                </c:pt>
              </c:numCache>
            </c:numRef>
          </c:yVal>
          <c:smooth val="0"/>
          <c:extLst>
            <c:ext xmlns:c16="http://schemas.microsoft.com/office/drawing/2014/chart" uri="{C3380CC4-5D6E-409C-BE32-E72D297353CC}">
              <c16:uniqueId val="{00000014-C0BB-4AC0-8F11-FC965E73C6EF}"/>
            </c:ext>
          </c:extLst>
        </c:ser>
        <c:dLbls>
          <c:showLegendKey val="0"/>
          <c:showVal val="0"/>
          <c:showCatName val="0"/>
          <c:showSerName val="0"/>
          <c:showPercent val="0"/>
          <c:showBubbleSize val="0"/>
        </c:dLbls>
        <c:axId val="249384960"/>
        <c:axId val="249386496"/>
      </c:scatterChart>
      <c:valAx>
        <c:axId val="249384960"/>
        <c:scaling>
          <c:orientation val="minMax"/>
        </c:scaling>
        <c:delete val="1"/>
        <c:axPos val="b"/>
        <c:numFmt formatCode="#,##0" sourceLinked="1"/>
        <c:majorTickMark val="out"/>
        <c:minorTickMark val="none"/>
        <c:tickLblPos val="nextTo"/>
        <c:crossAx val="249386496"/>
        <c:crosses val="autoZero"/>
        <c:crossBetween val="midCat"/>
      </c:valAx>
      <c:valAx>
        <c:axId val="249386496"/>
        <c:scaling>
          <c:orientation val="minMax"/>
          <c:max val="100"/>
        </c:scaling>
        <c:delete val="0"/>
        <c:axPos val="l"/>
        <c:majorGridlines>
          <c:spPr>
            <a:ln w="15875">
              <a:solidFill>
                <a:srgbClr val="C75F09"/>
              </a:solidFill>
              <a:prstDash val="sysDot"/>
            </a:ln>
          </c:spPr>
        </c:majorGridlines>
        <c:title>
          <c:tx>
            <c:rich>
              <a:bodyPr rot="-5400000" vert="horz"/>
              <a:lstStyle/>
              <a:p>
                <a:pPr>
                  <a:defRPr/>
                </a:pPr>
                <a:r>
                  <a:rPr lang="en-GB"/>
                  <a:t>TB</a:t>
                </a:r>
                <a:r>
                  <a:rPr lang="en-GB" baseline="0"/>
                  <a:t> patients with known HIV status (%)</a:t>
                </a:r>
                <a:endParaRPr lang="en-GB"/>
              </a:p>
            </c:rich>
          </c:tx>
          <c:layout>
            <c:manualLayout>
              <c:xMode val="edge"/>
              <c:yMode val="edge"/>
              <c:x val="1.9407930858519631E-2"/>
              <c:y val="0.2037866893324991"/>
            </c:manualLayout>
          </c:layout>
          <c:overlay val="0"/>
        </c:title>
        <c:numFmt formatCode="General" sourceLinked="1"/>
        <c:majorTickMark val="out"/>
        <c:minorTickMark val="none"/>
        <c:tickLblPos val="nextTo"/>
        <c:spPr>
          <a:ln>
            <a:noFill/>
          </a:ln>
        </c:spPr>
        <c:crossAx val="249384960"/>
        <c:crosses val="autoZero"/>
        <c:crossBetween val="midCat"/>
      </c:valAx>
    </c:plotArea>
    <c:plotVisOnly val="1"/>
    <c:dispBlanksAs val="gap"/>
    <c:showDLblsOverMax val="0"/>
  </c:chart>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4137012610913381E-2"/>
          <c:y val="2.524367737391147E-2"/>
          <c:w val="0.88507543509481335"/>
          <c:h val="0.90965973706060355"/>
        </c:manualLayout>
      </c:layout>
      <c:scatterChart>
        <c:scatterStyle val="lineMarker"/>
        <c:varyColors val="0"/>
        <c:ser>
          <c:idx val="0"/>
          <c:order val="0"/>
          <c:spPr>
            <a:ln w="28575">
              <a:noFill/>
            </a:ln>
          </c:spPr>
          <c:marker>
            <c:symbol val="circle"/>
            <c:size val="7"/>
            <c:spPr>
              <a:solidFill>
                <a:srgbClr val="E31837"/>
              </a:solidFill>
              <a:ln>
                <a:noFill/>
              </a:ln>
            </c:spPr>
          </c:marker>
          <c:dPt>
            <c:idx val="27"/>
            <c:marker>
              <c:symbol val="square"/>
              <c:size val="13"/>
            </c:marker>
            <c:bubble3D val="0"/>
            <c:extLst>
              <c:ext xmlns:c16="http://schemas.microsoft.com/office/drawing/2014/chart" uri="{C3380CC4-5D6E-409C-BE32-E72D297353CC}">
                <c16:uniqueId val="{00000000-A0AD-48EC-9EA3-7F9DE7FBBC49}"/>
              </c:ext>
            </c:extLst>
          </c:dPt>
          <c:dLbls>
            <c:dLbl>
              <c:idx val="1"/>
              <c:layout>
                <c:manualLayout>
                  <c:x val="-9.1605140825813502E-2"/>
                  <c:y val="-1.749125437281359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AD-48EC-9EA3-7F9DE7FBBC49}"/>
                </c:ext>
              </c:extLst>
            </c:dLbl>
            <c:dLbl>
              <c:idx val="3"/>
              <c:layout>
                <c:manualLayout>
                  <c:x val="-6.4260322668854258E-2"/>
                  <c:y val="-2.498750624687656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0AD-48EC-9EA3-7F9DE7FBBC49}"/>
                </c:ext>
              </c:extLst>
            </c:dLbl>
            <c:dLbl>
              <c:idx val="4"/>
              <c:layout>
                <c:manualLayout>
                  <c:x val="-4.1017227235438884E-3"/>
                  <c:y val="9.9950024987506252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0AD-48EC-9EA3-7F9DE7FBBC49}"/>
                </c:ext>
              </c:extLst>
            </c:dLbl>
            <c:dLbl>
              <c:idx val="5"/>
              <c:layout>
                <c:manualLayout>
                  <c:x val="-3.9573820395738202E-2"/>
                  <c:y val="2.6093596790967143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0AD-48EC-9EA3-7F9DE7FBBC49}"/>
                </c:ext>
              </c:extLst>
            </c:dLbl>
            <c:dLbl>
              <c:idx val="6"/>
              <c:layout>
                <c:manualLayout>
                  <c:x val="-9.4370737904337296E-3"/>
                  <c:y val="-2.8249805684160731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0AD-48EC-9EA3-7F9DE7FBBC49}"/>
                </c:ext>
              </c:extLst>
            </c:dLbl>
            <c:dLbl>
              <c:idx val="7"/>
              <c:layout>
                <c:manualLayout>
                  <c:x val="-7.1537290715372903E-2"/>
                  <c:y val="-2.4096385542168686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0AD-48EC-9EA3-7F9DE7FBBC49}"/>
                </c:ext>
              </c:extLst>
            </c:dLbl>
            <c:dLbl>
              <c:idx val="8"/>
              <c:layout>
                <c:manualLayout>
                  <c:x val="-5.6056877221766423E-2"/>
                  <c:y val="0"/>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0AD-48EC-9EA3-7F9DE7FBBC49}"/>
                </c:ext>
              </c:extLst>
            </c:dLbl>
            <c:dLbl>
              <c:idx val="12"/>
              <c:layout>
                <c:manualLayout>
                  <c:x val="-9.4339622641509441E-2"/>
                  <c:y val="0"/>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0AD-48EC-9EA3-7F9DE7FBBC49}"/>
                </c:ext>
              </c:extLst>
            </c:dLbl>
            <c:dLbl>
              <c:idx val="13"/>
              <c:layout>
                <c:manualLayout>
                  <c:x val="-1.7774131802023516E-2"/>
                  <c:y val="2.998500749625187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0AD-48EC-9EA3-7F9DE7FBBC49}"/>
                </c:ext>
              </c:extLst>
            </c:dLbl>
            <c:dLbl>
              <c:idx val="14"/>
              <c:layout>
                <c:manualLayout>
                  <c:x val="-4.2384468143286849E-2"/>
                  <c:y val="-3.4982508745627187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0AD-48EC-9EA3-7F9DE7FBBC49}"/>
                </c:ext>
              </c:extLst>
            </c:dLbl>
            <c:dLbl>
              <c:idx val="16"/>
              <c:layout>
                <c:manualLayout>
                  <c:x val="-9.2972381733661472E-2"/>
                  <c:y val="0"/>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0AD-48EC-9EA3-7F9DE7FBBC49}"/>
                </c:ext>
              </c:extLst>
            </c:dLbl>
            <c:dLbl>
              <c:idx val="18"/>
              <c:layout>
                <c:manualLayout>
                  <c:x val="-0.11484823625922888"/>
                  <c:y val="-1.749125437281359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0AD-48EC-9EA3-7F9DE7FBBC49}"/>
                </c:ext>
              </c:extLst>
            </c:dLbl>
            <c:dLbl>
              <c:idx val="19"/>
              <c:layout>
                <c:manualLayout>
                  <c:x val="-5.0587913590374622E-2"/>
                  <c:y val="-3.4982508745627187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0AD-48EC-9EA3-7F9DE7FBBC49}"/>
                </c:ext>
              </c:extLst>
            </c:dLbl>
            <c:dLbl>
              <c:idx val="20"/>
              <c:layout>
                <c:manualLayout>
                  <c:x val="-1.2305168170631665E-2"/>
                  <c:y val="1.749125437281359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0AD-48EC-9EA3-7F9DE7FBBC49}"/>
                </c:ext>
              </c:extLst>
            </c:dLbl>
            <c:dLbl>
              <c:idx val="21"/>
              <c:layout>
                <c:manualLayout>
                  <c:x val="-3.1446540880503145E-2"/>
                  <c:y val="-2.498750624687656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0AD-48EC-9EA3-7F9DE7FBBC49}"/>
                </c:ext>
              </c:extLst>
            </c:dLbl>
            <c:dLbl>
              <c:idx val="22"/>
              <c:layout>
                <c:manualLayout>
                  <c:x val="0"/>
                  <c:y val="9.9950024987506252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0AD-48EC-9EA3-7F9DE7FBBC49}"/>
                </c:ext>
              </c:extLst>
            </c:dLbl>
            <c:dLbl>
              <c:idx val="23"/>
              <c:layout>
                <c:manualLayout>
                  <c:x val="-3.2813781788351107E-2"/>
                  <c:y val="-3.2483758120939531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0AD-48EC-9EA3-7F9DE7FBBC49}"/>
                </c:ext>
              </c:extLst>
            </c:dLbl>
            <c:dLbl>
              <c:idx val="25"/>
              <c:layout>
                <c:manualLayout>
                  <c:x val="-9.1605140825813614E-2"/>
                  <c:y val="-2.248875562218892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0AD-48EC-9EA3-7F9DE7FBBC49}"/>
                </c:ext>
              </c:extLst>
            </c:dLbl>
            <c:dLbl>
              <c:idx val="27"/>
              <c:layout>
                <c:manualLayout>
                  <c:x val="-9.5706863549357389E-3"/>
                  <c:y val="3.7481259370314796E-2"/>
                </c:manualLayout>
              </c:layout>
              <c:tx>
                <c:rich>
                  <a:bodyPr/>
                  <a:lstStyle/>
                  <a:p>
                    <a:r>
                      <a:rPr lang="en-US"/>
                      <a:t>Regional median</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AD-48EC-9EA3-7F9DE7FBBC49}"/>
                </c:ext>
              </c:extLst>
            </c:dLbl>
            <c:spPr>
              <a:noFill/>
              <a:ln>
                <a:noFill/>
              </a:ln>
              <a:effectLst/>
            </c:sp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strRef>
              <c:f>'TB pt know the status_Pacific'!$A$3:$A$11</c:f>
              <c:strCache>
                <c:ptCount val="9"/>
                <c:pt idx="0">
                  <c:v>PNG</c:v>
                </c:pt>
                <c:pt idx="1">
                  <c:v>Kiribati</c:v>
                </c:pt>
                <c:pt idx="2">
                  <c:v>Vanuatu</c:v>
                </c:pt>
                <c:pt idx="3">
                  <c:v>New Zealand</c:v>
                </c:pt>
                <c:pt idx="4">
                  <c:v>Marshall Islands</c:v>
                </c:pt>
                <c:pt idx="5">
                  <c:v>Australia </c:v>
                </c:pt>
                <c:pt idx="6">
                  <c:v>Micronesia </c:v>
                </c:pt>
                <c:pt idx="7">
                  <c:v>Solomon Islands</c:v>
                </c:pt>
                <c:pt idx="8">
                  <c:v>Fiji</c:v>
                </c:pt>
              </c:strCache>
            </c:strRef>
          </c:xVal>
          <c:yVal>
            <c:numRef>
              <c:f>'TB pt know the status_Pacific'!$B$3:$B$11</c:f>
              <c:numCache>
                <c:formatCode>General</c:formatCode>
                <c:ptCount val="9"/>
                <c:pt idx="0">
                  <c:v>45</c:v>
                </c:pt>
                <c:pt idx="1">
                  <c:v>36</c:v>
                </c:pt>
                <c:pt idx="2">
                  <c:v>75</c:v>
                </c:pt>
                <c:pt idx="3">
                  <c:v>82</c:v>
                </c:pt>
                <c:pt idx="4">
                  <c:v>94</c:v>
                </c:pt>
                <c:pt idx="5">
                  <c:v>87</c:v>
                </c:pt>
                <c:pt idx="6">
                  <c:v>80</c:v>
                </c:pt>
                <c:pt idx="7">
                  <c:v>30</c:v>
                </c:pt>
                <c:pt idx="8">
                  <c:v>92</c:v>
                </c:pt>
              </c:numCache>
            </c:numRef>
          </c:yVal>
          <c:smooth val="0"/>
          <c:extLst>
            <c:ext xmlns:c16="http://schemas.microsoft.com/office/drawing/2014/chart" uri="{C3380CC4-5D6E-409C-BE32-E72D297353CC}">
              <c16:uniqueId val="{00000013-A0AD-48EC-9EA3-7F9DE7FBBC49}"/>
            </c:ext>
          </c:extLst>
        </c:ser>
        <c:dLbls>
          <c:showLegendKey val="0"/>
          <c:showVal val="0"/>
          <c:showCatName val="0"/>
          <c:showSerName val="0"/>
          <c:showPercent val="0"/>
          <c:showBubbleSize val="0"/>
        </c:dLbls>
        <c:axId val="249774848"/>
        <c:axId val="249776384"/>
      </c:scatterChart>
      <c:valAx>
        <c:axId val="249774848"/>
        <c:scaling>
          <c:orientation val="minMax"/>
        </c:scaling>
        <c:delete val="1"/>
        <c:axPos val="b"/>
        <c:numFmt formatCode="#,##0" sourceLinked="1"/>
        <c:majorTickMark val="out"/>
        <c:minorTickMark val="none"/>
        <c:tickLblPos val="nextTo"/>
        <c:crossAx val="249776384"/>
        <c:crosses val="autoZero"/>
        <c:crossBetween val="midCat"/>
      </c:valAx>
      <c:valAx>
        <c:axId val="249776384"/>
        <c:scaling>
          <c:orientation val="minMax"/>
          <c:max val="100"/>
        </c:scaling>
        <c:delete val="0"/>
        <c:axPos val="l"/>
        <c:majorGridlines>
          <c:spPr>
            <a:ln w="15875">
              <a:solidFill>
                <a:srgbClr val="C75F09"/>
              </a:solidFill>
              <a:prstDash val="sysDot"/>
            </a:ln>
          </c:spPr>
        </c:majorGridlines>
        <c:title>
          <c:tx>
            <c:rich>
              <a:bodyPr rot="-5400000" vert="horz"/>
              <a:lstStyle/>
              <a:p>
                <a:pPr>
                  <a:defRPr/>
                </a:pPr>
                <a:r>
                  <a:rPr lang="en-GB"/>
                  <a:t>TB</a:t>
                </a:r>
                <a:r>
                  <a:rPr lang="en-GB" baseline="0"/>
                  <a:t> patients with known HIV status (%)</a:t>
                </a:r>
                <a:endParaRPr lang="en-GB"/>
              </a:p>
            </c:rich>
          </c:tx>
          <c:layout>
            <c:manualLayout>
              <c:xMode val="edge"/>
              <c:yMode val="edge"/>
              <c:x val="1.9407930858519631E-2"/>
              <c:y val="0.2037866893324991"/>
            </c:manualLayout>
          </c:layout>
          <c:overlay val="0"/>
        </c:title>
        <c:numFmt formatCode="General" sourceLinked="1"/>
        <c:majorTickMark val="out"/>
        <c:minorTickMark val="none"/>
        <c:tickLblPos val="nextTo"/>
        <c:spPr>
          <a:ln>
            <a:noFill/>
          </a:ln>
        </c:spPr>
        <c:crossAx val="249774848"/>
        <c:crosses val="autoZero"/>
        <c:crossBetween val="midCat"/>
      </c:valAx>
    </c:plotArea>
    <c:plotVisOnly val="1"/>
    <c:dispBlanksAs val="gap"/>
    <c:showDLblsOverMax val="0"/>
  </c:chart>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932015449011814E-2"/>
          <c:y val="3.9740970166870157E-2"/>
          <c:w val="0.91388063492416627"/>
          <c:h val="0.55411884756693697"/>
        </c:manualLayout>
      </c:layout>
      <c:barChart>
        <c:barDir val="col"/>
        <c:grouping val="percentStacked"/>
        <c:varyColors val="0"/>
        <c:ser>
          <c:idx val="2"/>
          <c:order val="0"/>
          <c:tx>
            <c:strRef>
              <c:f>'know the status_analysis'!$I$68</c:f>
              <c:strCache>
                <c:ptCount val="1"/>
                <c:pt idx="0">
                  <c:v>TB patients know their HIV status</c:v>
                </c:pt>
              </c:strCache>
            </c:strRef>
          </c:tx>
          <c:spPr>
            <a:solidFill>
              <a:srgbClr val="009999"/>
            </a:solidFill>
            <a:ln>
              <a:noFill/>
            </a:ln>
            <a:effectLst/>
          </c:spPr>
          <c:invertIfNegative val="0"/>
          <c:cat>
            <c:strRef>
              <c:f>'know the status_analysis'!$H$69:$H$89</c:f>
              <c:strCache>
                <c:ptCount val="21"/>
                <c:pt idx="0">
                  <c:v>Bangladesh</c:v>
                </c:pt>
                <c:pt idx="1">
                  <c:v>Pakistan</c:v>
                </c:pt>
                <c:pt idx="2">
                  <c:v>Japan</c:v>
                </c:pt>
                <c:pt idx="3">
                  <c:v>Philippines</c:v>
                </c:pt>
                <c:pt idx="4">
                  <c:v>Indonesia</c:v>
                </c:pt>
                <c:pt idx="5">
                  <c:v>Mongolia</c:v>
                </c:pt>
                <c:pt idx="6">
                  <c:v>Papua New Guinea</c:v>
                </c:pt>
                <c:pt idx="7">
                  <c:v>Afghanistan</c:v>
                </c:pt>
                <c:pt idx="8">
                  <c:v>Nepal</c:v>
                </c:pt>
                <c:pt idx="9">
                  <c:v>India</c:v>
                </c:pt>
                <c:pt idx="10">
                  <c:v>Timor-Leste</c:v>
                </c:pt>
                <c:pt idx="11">
                  <c:v>Lao PDR</c:v>
                </c:pt>
                <c:pt idx="12">
                  <c:v>China</c:v>
                </c:pt>
                <c:pt idx="13">
                  <c:v>Cambodia</c:v>
                </c:pt>
                <c:pt idx="14">
                  <c:v>Thailand</c:v>
                </c:pt>
                <c:pt idx="15">
                  <c:v>Myanmar</c:v>
                </c:pt>
                <c:pt idx="16">
                  <c:v>Sri Lanka</c:v>
                </c:pt>
                <c:pt idx="17">
                  <c:v>Viet Nam</c:v>
                </c:pt>
                <c:pt idx="18">
                  <c:v>Australia</c:v>
                </c:pt>
                <c:pt idx="19">
                  <c:v>Malaysia</c:v>
                </c:pt>
                <c:pt idx="20">
                  <c:v>Singapore</c:v>
                </c:pt>
              </c:strCache>
            </c:strRef>
          </c:cat>
          <c:val>
            <c:numRef>
              <c:f>'know the status_analysis'!$I$69:$I$89</c:f>
              <c:numCache>
                <c:formatCode>0.00</c:formatCode>
                <c:ptCount val="21"/>
                <c:pt idx="0">
                  <c:v>1.0934065934065934E-2</c:v>
                </c:pt>
                <c:pt idx="1">
                  <c:v>4.980952380952381E-2</c:v>
                </c:pt>
                <c:pt idx="2" formatCode="0.0">
                  <c:v>7.8315789473684214E-2</c:v>
                </c:pt>
                <c:pt idx="3" formatCode="0.0">
                  <c:v>0.1315197934595525</c:v>
                </c:pt>
                <c:pt idx="4" formatCode="0.0">
                  <c:v>0.15134441805225654</c:v>
                </c:pt>
                <c:pt idx="5" formatCode="0.0">
                  <c:v>0.29130769230769232</c:v>
                </c:pt>
                <c:pt idx="6" formatCode="0.0">
                  <c:v>0.32955555555555555</c:v>
                </c:pt>
                <c:pt idx="7" formatCode="0.0">
                  <c:v>0.33717910447761196</c:v>
                </c:pt>
                <c:pt idx="8" formatCode="0.0">
                  <c:v>0.38142222222222222</c:v>
                </c:pt>
                <c:pt idx="9" formatCode="0.0">
                  <c:v>0.41825912408759125</c:v>
                </c:pt>
                <c:pt idx="10" formatCode="0.0">
                  <c:v>0.42184615384615387</c:v>
                </c:pt>
                <c:pt idx="11" formatCode="0.0">
                  <c:v>0.442</c:v>
                </c:pt>
                <c:pt idx="12" formatCode="0.0">
                  <c:v>0.4760461192350956</c:v>
                </c:pt>
                <c:pt idx="13" formatCode="0.0">
                  <c:v>0.57401923076923078</c:v>
                </c:pt>
                <c:pt idx="14" formatCode="0.0">
                  <c:v>0.61084259259259255</c:v>
                </c:pt>
                <c:pt idx="15" formatCode="0.0">
                  <c:v>0.61302094240837701</c:v>
                </c:pt>
                <c:pt idx="16" formatCode="0.0">
                  <c:v>0.61430769230769233</c:v>
                </c:pt>
                <c:pt idx="17" formatCode="0.0">
                  <c:v>0.70669354838709675</c:v>
                </c:pt>
                <c:pt idx="18" formatCode="0.0">
                  <c:v>0.7382352941176471</c:v>
                </c:pt>
                <c:pt idx="19" formatCode="0.0">
                  <c:v>0.76175862068965516</c:v>
                </c:pt>
                <c:pt idx="20" formatCode="0.0">
                  <c:v>0.77370370370370367</c:v>
                </c:pt>
              </c:numCache>
            </c:numRef>
          </c:val>
          <c:extLst>
            <c:ext xmlns:c16="http://schemas.microsoft.com/office/drawing/2014/chart" uri="{C3380CC4-5D6E-409C-BE32-E72D297353CC}">
              <c16:uniqueId val="{00000000-A10A-4421-92AC-556F1469B139}"/>
            </c:ext>
          </c:extLst>
        </c:ser>
        <c:ser>
          <c:idx val="1"/>
          <c:order val="1"/>
          <c:tx>
            <c:strRef>
              <c:f>'know the status_analysis'!$J$68</c:f>
              <c:strCache>
                <c:ptCount val="1"/>
                <c:pt idx="0">
                  <c:v>TB cases notified but not tested for HIV (HIV testing gap)</c:v>
                </c:pt>
              </c:strCache>
            </c:strRef>
          </c:tx>
          <c:spPr>
            <a:solidFill>
              <a:srgbClr val="FF7C80"/>
            </a:solidFill>
            <a:ln>
              <a:noFill/>
            </a:ln>
            <a:effectLst/>
          </c:spPr>
          <c:invertIfNegative val="0"/>
          <c:cat>
            <c:strRef>
              <c:f>'know the status_analysis'!$H$69:$H$89</c:f>
              <c:strCache>
                <c:ptCount val="21"/>
                <c:pt idx="0">
                  <c:v>Bangladesh</c:v>
                </c:pt>
                <c:pt idx="1">
                  <c:v>Pakistan</c:v>
                </c:pt>
                <c:pt idx="2">
                  <c:v>Japan</c:v>
                </c:pt>
                <c:pt idx="3">
                  <c:v>Philippines</c:v>
                </c:pt>
                <c:pt idx="4">
                  <c:v>Indonesia</c:v>
                </c:pt>
                <c:pt idx="5">
                  <c:v>Mongolia</c:v>
                </c:pt>
                <c:pt idx="6">
                  <c:v>Papua New Guinea</c:v>
                </c:pt>
                <c:pt idx="7">
                  <c:v>Afghanistan</c:v>
                </c:pt>
                <c:pt idx="8">
                  <c:v>Nepal</c:v>
                </c:pt>
                <c:pt idx="9">
                  <c:v>India</c:v>
                </c:pt>
                <c:pt idx="10">
                  <c:v>Timor-Leste</c:v>
                </c:pt>
                <c:pt idx="11">
                  <c:v>Lao PDR</c:v>
                </c:pt>
                <c:pt idx="12">
                  <c:v>China</c:v>
                </c:pt>
                <c:pt idx="13">
                  <c:v>Cambodia</c:v>
                </c:pt>
                <c:pt idx="14">
                  <c:v>Thailand</c:v>
                </c:pt>
                <c:pt idx="15">
                  <c:v>Myanmar</c:v>
                </c:pt>
                <c:pt idx="16">
                  <c:v>Sri Lanka</c:v>
                </c:pt>
                <c:pt idx="17">
                  <c:v>Viet Nam</c:v>
                </c:pt>
                <c:pt idx="18">
                  <c:v>Australia</c:v>
                </c:pt>
                <c:pt idx="19">
                  <c:v>Malaysia</c:v>
                </c:pt>
                <c:pt idx="20">
                  <c:v>Singapore</c:v>
                </c:pt>
              </c:strCache>
            </c:strRef>
          </c:cat>
          <c:val>
            <c:numRef>
              <c:f>'know the status_analysis'!$J$69:$J$89</c:f>
              <c:numCache>
                <c:formatCode>0.0</c:formatCode>
                <c:ptCount val="21"/>
                <c:pt idx="0">
                  <c:v>0.98359703098018048</c:v>
                </c:pt>
                <c:pt idx="1">
                  <c:v>0.9272041957107543</c:v>
                </c:pt>
                <c:pt idx="2">
                  <c:v>0.91137054023467745</c:v>
                </c:pt>
                <c:pt idx="3">
                  <c:v>0.75915162671070957</c:v>
                </c:pt>
                <c:pt idx="4">
                  <c:v>0.71180445618447119</c:v>
                </c:pt>
                <c:pt idx="5">
                  <c:v>0.10260663507109005</c:v>
                </c:pt>
                <c:pt idx="6">
                  <c:v>0.5487944017646611</c:v>
                </c:pt>
                <c:pt idx="7">
                  <c:v>0.51563036020583186</c:v>
                </c:pt>
                <c:pt idx="8">
                  <c:v>0.44746330157095032</c:v>
                </c:pt>
                <c:pt idx="9">
                  <c:v>0.35857044430427143</c:v>
                </c:pt>
                <c:pt idx="10">
                  <c:v>0.20979827089337175</c:v>
                </c:pt>
                <c:pt idx="11">
                  <c:v>7.4345549738219899E-2</c:v>
                </c:pt>
                <c:pt idx="12">
                  <c:v>0.45262238892840972</c:v>
                </c:pt>
                <c:pt idx="13">
                  <c:v>0.12819089900110989</c:v>
                </c:pt>
                <c:pt idx="14">
                  <c:v>0.17700848303393213</c:v>
                </c:pt>
                <c:pt idx="15">
                  <c:v>0.10221748531644405</c:v>
                </c:pt>
                <c:pt idx="16">
                  <c:v>4.1066282420749278E-2</c:v>
                </c:pt>
                <c:pt idx="17">
                  <c:v>0.14694572888780724</c:v>
                </c:pt>
                <c:pt idx="18">
                  <c:v>0.12968099861303745</c:v>
                </c:pt>
                <c:pt idx="19">
                  <c:v>0.13246151429469055</c:v>
                </c:pt>
                <c:pt idx="20">
                  <c:v>0.10304851867754401</c:v>
                </c:pt>
              </c:numCache>
            </c:numRef>
          </c:val>
          <c:extLst>
            <c:ext xmlns:c16="http://schemas.microsoft.com/office/drawing/2014/chart" uri="{C3380CC4-5D6E-409C-BE32-E72D297353CC}">
              <c16:uniqueId val="{00000001-A10A-4421-92AC-556F1469B139}"/>
            </c:ext>
          </c:extLst>
        </c:ser>
        <c:ser>
          <c:idx val="0"/>
          <c:order val="2"/>
          <c:tx>
            <c:strRef>
              <c:f>'know the status_analysis'!$K$68</c:f>
              <c:strCache>
                <c:ptCount val="1"/>
                <c:pt idx="0">
                  <c:v>Undiagnosed TB cases (TB case finding gap)</c:v>
                </c:pt>
              </c:strCache>
            </c:strRef>
          </c:tx>
          <c:spPr>
            <a:solidFill>
              <a:schemeClr val="bg1">
                <a:lumMod val="65000"/>
              </a:schemeClr>
            </a:solidFill>
            <a:ln>
              <a:noFill/>
            </a:ln>
            <a:effectLst/>
          </c:spPr>
          <c:invertIfNegative val="0"/>
          <c:cat>
            <c:strRef>
              <c:f>'know the status_analysis'!$H$69:$H$89</c:f>
              <c:strCache>
                <c:ptCount val="21"/>
                <c:pt idx="0">
                  <c:v>Bangladesh</c:v>
                </c:pt>
                <c:pt idx="1">
                  <c:v>Pakistan</c:v>
                </c:pt>
                <c:pt idx="2">
                  <c:v>Japan</c:v>
                </c:pt>
                <c:pt idx="3">
                  <c:v>Philippines</c:v>
                </c:pt>
                <c:pt idx="4">
                  <c:v>Indonesia</c:v>
                </c:pt>
                <c:pt idx="5">
                  <c:v>Mongolia</c:v>
                </c:pt>
                <c:pt idx="6">
                  <c:v>Papua New Guinea</c:v>
                </c:pt>
                <c:pt idx="7">
                  <c:v>Afghanistan</c:v>
                </c:pt>
                <c:pt idx="8">
                  <c:v>Nepal</c:v>
                </c:pt>
                <c:pt idx="9">
                  <c:v>India</c:v>
                </c:pt>
                <c:pt idx="10">
                  <c:v>Timor-Leste</c:v>
                </c:pt>
                <c:pt idx="11">
                  <c:v>Lao PDR</c:v>
                </c:pt>
                <c:pt idx="12">
                  <c:v>China</c:v>
                </c:pt>
                <c:pt idx="13">
                  <c:v>Cambodia</c:v>
                </c:pt>
                <c:pt idx="14">
                  <c:v>Thailand</c:v>
                </c:pt>
                <c:pt idx="15">
                  <c:v>Myanmar</c:v>
                </c:pt>
                <c:pt idx="16">
                  <c:v>Sri Lanka</c:v>
                </c:pt>
                <c:pt idx="17">
                  <c:v>Viet Nam</c:v>
                </c:pt>
                <c:pt idx="18">
                  <c:v>Australia</c:v>
                </c:pt>
                <c:pt idx="19">
                  <c:v>Malaysia</c:v>
                </c:pt>
                <c:pt idx="20">
                  <c:v>Singapore</c:v>
                </c:pt>
              </c:strCache>
            </c:strRef>
          </c:cat>
          <c:val>
            <c:numRef>
              <c:f>'know the status_analysis'!$K$69:$K$89</c:f>
              <c:numCache>
                <c:formatCode>0.0</c:formatCode>
                <c:ptCount val="21"/>
                <c:pt idx="0">
                  <c:v>0.33340934065934064</c:v>
                </c:pt>
                <c:pt idx="1">
                  <c:v>0.3157638095238095</c:v>
                </c:pt>
                <c:pt idx="2">
                  <c:v>0.11636842105263158</c:v>
                </c:pt>
                <c:pt idx="3">
                  <c:v>0.45393115318416521</c:v>
                </c:pt>
                <c:pt idx="4">
                  <c:v>0.47485510688836102</c:v>
                </c:pt>
                <c:pt idx="5">
                  <c:v>0.67538461538461536</c:v>
                </c:pt>
                <c:pt idx="6">
                  <c:v>0.26961111111111113</c:v>
                </c:pt>
                <c:pt idx="7">
                  <c:v>0.30388059701492537</c:v>
                </c:pt>
                <c:pt idx="8">
                  <c:v>0.3096888888888889</c:v>
                </c:pt>
                <c:pt idx="9">
                  <c:v>0.34792664233576642</c:v>
                </c:pt>
                <c:pt idx="10">
                  <c:v>0.46615384615384614</c:v>
                </c:pt>
                <c:pt idx="11">
                  <c:v>0.52249999999999996</c:v>
                </c:pt>
                <c:pt idx="12">
                  <c:v>0.13031496062992126</c:v>
                </c:pt>
                <c:pt idx="13">
                  <c:v>0.34157692307692306</c:v>
                </c:pt>
                <c:pt idx="14">
                  <c:v>0.25777777777777777</c:v>
                </c:pt>
                <c:pt idx="15">
                  <c:v>0.31718324607329845</c:v>
                </c:pt>
                <c:pt idx="16">
                  <c:v>0.35938461538461536</c:v>
                </c:pt>
                <c:pt idx="17">
                  <c:v>0.17157258064516129</c:v>
                </c:pt>
                <c:pt idx="18">
                  <c:v>0.15176470588235294</c:v>
                </c:pt>
                <c:pt idx="19">
                  <c:v>0.12193103448275862</c:v>
                </c:pt>
                <c:pt idx="20">
                  <c:v>0.13740740740740739</c:v>
                </c:pt>
              </c:numCache>
            </c:numRef>
          </c:val>
          <c:extLst>
            <c:ext xmlns:c16="http://schemas.microsoft.com/office/drawing/2014/chart" uri="{C3380CC4-5D6E-409C-BE32-E72D297353CC}">
              <c16:uniqueId val="{00000002-A10A-4421-92AC-556F1469B139}"/>
            </c:ext>
          </c:extLst>
        </c:ser>
        <c:dLbls>
          <c:showLegendKey val="0"/>
          <c:showVal val="0"/>
          <c:showCatName val="0"/>
          <c:showSerName val="0"/>
          <c:showPercent val="0"/>
          <c:showBubbleSize val="0"/>
        </c:dLbls>
        <c:gapWidth val="72"/>
        <c:overlap val="100"/>
        <c:axId val="250135680"/>
        <c:axId val="250137216"/>
      </c:barChart>
      <c:catAx>
        <c:axId val="250135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50137216"/>
        <c:crosses val="autoZero"/>
        <c:auto val="1"/>
        <c:lblAlgn val="ctr"/>
        <c:lblOffset val="100"/>
        <c:noMultiLvlLbl val="0"/>
      </c:catAx>
      <c:valAx>
        <c:axId val="250137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50135680"/>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95330777903374"/>
          <c:y val="0.11959591393777244"/>
          <c:w val="0.76790038078556921"/>
          <c:h val="0.63809344922862032"/>
        </c:manualLayout>
      </c:layout>
      <c:barChart>
        <c:barDir val="col"/>
        <c:grouping val="stacked"/>
        <c:varyColors val="0"/>
        <c:ser>
          <c:idx val="0"/>
          <c:order val="0"/>
          <c:tx>
            <c:strRef>
              <c:f>'TB cascade'!$D$37</c:f>
              <c:strCache>
                <c:ptCount val="1"/>
                <c:pt idx="0">
                  <c:v>Number</c:v>
                </c:pt>
              </c:strCache>
            </c:strRef>
          </c:tx>
          <c:spPr>
            <a:solidFill>
              <a:srgbClr val="CC9900"/>
            </a:solidFill>
            <a:ln>
              <a:noFill/>
            </a:ln>
            <a:effectLst/>
          </c:spPr>
          <c:invertIfNegative val="0"/>
          <c:cat>
            <c:strRef>
              <c:f>'TB cascade'!$C$38:$C$44</c:f>
              <c:strCache>
                <c:ptCount val="7"/>
                <c:pt idx="0">
                  <c:v>Estimated new TB cases </c:v>
                </c:pt>
                <c:pt idx="1">
                  <c:v>Diagnosed TB cases</c:v>
                </c:pt>
                <c:pt idx="2">
                  <c:v>TB cases tested for HIV </c:v>
                </c:pt>
                <c:pt idx="4">
                  <c:v>Estimated incidence of TB cases who are HIV-positive</c:v>
                </c:pt>
                <c:pt idx="5">
                  <c:v>Identified HIV-positive TB cases  </c:v>
                </c:pt>
                <c:pt idx="6">
                  <c:v>HIV-positive TB cases on ART</c:v>
                </c:pt>
              </c:strCache>
            </c:strRef>
          </c:cat>
          <c:val>
            <c:numRef>
              <c:f>'TB cascade'!$D$38:$D$44</c:f>
              <c:numCache>
                <c:formatCode>_(* #,##0_);_(* \(#,##0\);_(* "-"??_);_(@_)</c:formatCode>
                <c:ptCount val="7"/>
                <c:pt idx="0">
                  <c:v>6837547</c:v>
                </c:pt>
                <c:pt idx="1">
                  <c:v>4535912</c:v>
                </c:pt>
                <c:pt idx="2">
                  <c:v>2208346</c:v>
                </c:pt>
              </c:numCache>
            </c:numRef>
          </c:val>
          <c:extLst>
            <c:ext xmlns:c16="http://schemas.microsoft.com/office/drawing/2014/chart" uri="{C3380CC4-5D6E-409C-BE32-E72D297353CC}">
              <c16:uniqueId val="{00000000-8A55-495F-926A-C9180A4E36D0}"/>
            </c:ext>
          </c:extLst>
        </c:ser>
        <c:ser>
          <c:idx val="1"/>
          <c:order val="1"/>
          <c:tx>
            <c:strRef>
              <c:f>'TB cascade'!$E$37</c:f>
              <c:strCache>
                <c:ptCount val="1"/>
                <c:pt idx="0">
                  <c:v>Programmatic Gap</c:v>
                </c:pt>
              </c:strCache>
            </c:strRef>
          </c:tx>
          <c:spPr>
            <a:solidFill>
              <a:schemeClr val="bg1">
                <a:lumMod val="65000"/>
              </a:schemeClr>
            </a:solidFill>
            <a:ln>
              <a:noFill/>
            </a:ln>
            <a:effectLst/>
          </c:spPr>
          <c:invertIfNegative val="0"/>
          <c:cat>
            <c:strRef>
              <c:f>'TB cascade'!$C$38:$C$44</c:f>
              <c:strCache>
                <c:ptCount val="7"/>
                <c:pt idx="0">
                  <c:v>Estimated new TB cases </c:v>
                </c:pt>
                <c:pt idx="1">
                  <c:v>Diagnosed TB cases</c:v>
                </c:pt>
                <c:pt idx="2">
                  <c:v>TB cases tested for HIV </c:v>
                </c:pt>
                <c:pt idx="4">
                  <c:v>Estimated incidence of TB cases who are HIV-positive</c:v>
                </c:pt>
                <c:pt idx="5">
                  <c:v>Identified HIV-positive TB cases  </c:v>
                </c:pt>
                <c:pt idx="6">
                  <c:v>HIV-positive TB cases on ART</c:v>
                </c:pt>
              </c:strCache>
            </c:strRef>
          </c:cat>
          <c:val>
            <c:numRef>
              <c:f>'TB cascade'!$E$38:$E$44</c:f>
              <c:numCache>
                <c:formatCode>_(* #,##0_);_(* \(#,##0\);_(* "-"??_);_(@_)</c:formatCode>
                <c:ptCount val="7"/>
                <c:pt idx="0">
                  <c:v>0</c:v>
                </c:pt>
                <c:pt idx="1">
                  <c:v>2301635</c:v>
                </c:pt>
                <c:pt idx="2">
                  <c:v>2327566</c:v>
                </c:pt>
              </c:numCache>
            </c:numRef>
          </c:val>
          <c:extLst>
            <c:ext xmlns:c16="http://schemas.microsoft.com/office/drawing/2014/chart" uri="{C3380CC4-5D6E-409C-BE32-E72D297353CC}">
              <c16:uniqueId val="{00000001-8A55-495F-926A-C9180A4E36D0}"/>
            </c:ext>
          </c:extLst>
        </c:ser>
        <c:dLbls>
          <c:showLegendKey val="0"/>
          <c:showVal val="0"/>
          <c:showCatName val="0"/>
          <c:showSerName val="0"/>
          <c:showPercent val="0"/>
          <c:showBubbleSize val="0"/>
        </c:dLbls>
        <c:gapWidth val="150"/>
        <c:overlap val="100"/>
        <c:axId val="250264576"/>
        <c:axId val="250274560"/>
      </c:barChart>
      <c:barChart>
        <c:barDir val="col"/>
        <c:grouping val="stacked"/>
        <c:varyColors val="0"/>
        <c:ser>
          <c:idx val="2"/>
          <c:order val="2"/>
          <c:tx>
            <c:strRef>
              <c:f>'TB cascade'!$F$37</c:f>
              <c:strCache>
                <c:ptCount val="1"/>
                <c:pt idx="0">
                  <c:v>Number</c:v>
                </c:pt>
              </c:strCache>
            </c:strRef>
          </c:tx>
          <c:spPr>
            <a:solidFill>
              <a:srgbClr val="FF7C80"/>
            </a:solidFill>
            <a:ln>
              <a:noFill/>
            </a:ln>
            <a:effectLst/>
          </c:spPr>
          <c:invertIfNegative val="0"/>
          <c:cat>
            <c:strRef>
              <c:f>'TB cascade'!$C$38:$C$44</c:f>
              <c:strCache>
                <c:ptCount val="7"/>
                <c:pt idx="0">
                  <c:v>Estimated new TB cases </c:v>
                </c:pt>
                <c:pt idx="1">
                  <c:v>Diagnosed TB cases</c:v>
                </c:pt>
                <c:pt idx="2">
                  <c:v>TB cases tested for HIV </c:v>
                </c:pt>
                <c:pt idx="4">
                  <c:v>Estimated incidence of TB cases who are HIV-positive</c:v>
                </c:pt>
                <c:pt idx="5">
                  <c:v>Identified HIV-positive TB cases  </c:v>
                </c:pt>
                <c:pt idx="6">
                  <c:v>HIV-positive TB cases on ART</c:v>
                </c:pt>
              </c:strCache>
            </c:strRef>
          </c:cat>
          <c:val>
            <c:numRef>
              <c:f>'TB cascade'!$F$38:$F$44</c:f>
              <c:numCache>
                <c:formatCode>General</c:formatCode>
                <c:ptCount val="7"/>
                <c:pt idx="4" formatCode="_(* #,##0_);_(* \(#,##0\);_(* &quot;-&quot;??_);_(@_)">
                  <c:v>190987</c:v>
                </c:pt>
                <c:pt idx="5" formatCode="_(* #,##0_);_(* \(#,##0\);_(* &quot;-&quot;??_);_(@_)">
                  <c:v>74132</c:v>
                </c:pt>
                <c:pt idx="6" formatCode="_(* #,##0_);_(* \(#,##0\);_(* &quot;-&quot;??_);_(@_)">
                  <c:v>48960</c:v>
                </c:pt>
              </c:numCache>
            </c:numRef>
          </c:val>
          <c:extLst>
            <c:ext xmlns:c16="http://schemas.microsoft.com/office/drawing/2014/chart" uri="{C3380CC4-5D6E-409C-BE32-E72D297353CC}">
              <c16:uniqueId val="{00000002-8A55-495F-926A-C9180A4E36D0}"/>
            </c:ext>
          </c:extLst>
        </c:ser>
        <c:ser>
          <c:idx val="3"/>
          <c:order val="3"/>
          <c:tx>
            <c:strRef>
              <c:f>'TB cascade'!$G$37</c:f>
              <c:strCache>
                <c:ptCount val="1"/>
                <c:pt idx="0">
                  <c:v>Programmatic Gap</c:v>
                </c:pt>
              </c:strCache>
            </c:strRef>
          </c:tx>
          <c:spPr>
            <a:solidFill>
              <a:schemeClr val="bg1">
                <a:lumMod val="65000"/>
              </a:schemeClr>
            </a:solidFill>
            <a:ln>
              <a:noFill/>
            </a:ln>
            <a:effectLst/>
          </c:spPr>
          <c:invertIfNegative val="0"/>
          <c:cat>
            <c:strRef>
              <c:f>'TB cascade'!$C$38:$C$44</c:f>
              <c:strCache>
                <c:ptCount val="7"/>
                <c:pt idx="0">
                  <c:v>Estimated new TB cases </c:v>
                </c:pt>
                <c:pt idx="1">
                  <c:v>Diagnosed TB cases</c:v>
                </c:pt>
                <c:pt idx="2">
                  <c:v>TB cases tested for HIV </c:v>
                </c:pt>
                <c:pt idx="4">
                  <c:v>Estimated incidence of TB cases who are HIV-positive</c:v>
                </c:pt>
                <c:pt idx="5">
                  <c:v>Identified HIV-positive TB cases  </c:v>
                </c:pt>
                <c:pt idx="6">
                  <c:v>HIV-positive TB cases on ART</c:v>
                </c:pt>
              </c:strCache>
            </c:strRef>
          </c:cat>
          <c:val>
            <c:numRef>
              <c:f>'TB cascade'!$G$38:$G$44</c:f>
              <c:numCache>
                <c:formatCode>General</c:formatCode>
                <c:ptCount val="7"/>
                <c:pt idx="4" formatCode="_(* #,##0_);_(* \(#,##0\);_(* &quot;-&quot;??_);_(@_)">
                  <c:v>0</c:v>
                </c:pt>
                <c:pt idx="5" formatCode="_(* #,##0_);_(* \(#,##0\);_(* &quot;-&quot;??_);_(@_)">
                  <c:v>116855</c:v>
                </c:pt>
                <c:pt idx="6" formatCode="_(* #,##0_);_(* \(#,##0\);_(* &quot;-&quot;??_);_(@_)">
                  <c:v>25172</c:v>
                </c:pt>
              </c:numCache>
            </c:numRef>
          </c:val>
          <c:extLst>
            <c:ext xmlns:c16="http://schemas.microsoft.com/office/drawing/2014/chart" uri="{C3380CC4-5D6E-409C-BE32-E72D297353CC}">
              <c16:uniqueId val="{00000003-8A55-495F-926A-C9180A4E36D0}"/>
            </c:ext>
          </c:extLst>
        </c:ser>
        <c:dLbls>
          <c:showLegendKey val="0"/>
          <c:showVal val="0"/>
          <c:showCatName val="0"/>
          <c:showSerName val="0"/>
          <c:showPercent val="0"/>
          <c:showBubbleSize val="0"/>
        </c:dLbls>
        <c:gapWidth val="150"/>
        <c:overlap val="100"/>
        <c:axId val="250299136"/>
        <c:axId val="250276480"/>
      </c:barChart>
      <c:catAx>
        <c:axId val="25026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50274560"/>
        <c:crosses val="autoZero"/>
        <c:auto val="1"/>
        <c:lblAlgn val="ctr"/>
        <c:lblOffset val="100"/>
        <c:noMultiLvlLbl val="0"/>
      </c:catAx>
      <c:valAx>
        <c:axId val="250274560"/>
        <c:scaling>
          <c:orientation val="minMax"/>
        </c:scaling>
        <c:delete val="0"/>
        <c:axPos val="l"/>
        <c:majorGridlines>
          <c:spPr>
            <a:ln w="15875" cap="flat" cmpd="sng" algn="ctr">
              <a:solidFill>
                <a:schemeClr val="bg1">
                  <a:lumMod val="85000"/>
                </a:schemeClr>
              </a:solidFill>
              <a:prstDash val="sysDot"/>
              <a:round/>
            </a:ln>
            <a:effectLst/>
          </c:spPr>
        </c:majorGridlines>
        <c:title>
          <c:tx>
            <c:rich>
              <a:bodyPr rot="-5400000" spcFirstLastPara="1" vertOverflow="ellipsis" vert="horz" wrap="square" anchor="ctr" anchorCtr="1"/>
              <a:lstStyle/>
              <a:p>
                <a:pPr>
                  <a:defRPr sz="1000" b="1" i="0" u="none" strike="noStrike" kern="1200" baseline="0">
                    <a:solidFill>
                      <a:srgbClr val="996633"/>
                    </a:solidFill>
                    <a:latin typeface="Arial" panose="020B0604020202020204" pitchFamily="34" charset="0"/>
                    <a:ea typeface="+mn-ea"/>
                    <a:cs typeface="Arial" panose="020B0604020202020204" pitchFamily="34" charset="0"/>
                  </a:defRPr>
                </a:pPr>
                <a:r>
                  <a:rPr lang="en-US">
                    <a:solidFill>
                      <a:srgbClr val="996633"/>
                    </a:solidFill>
                  </a:rPr>
                  <a:t>TB case detection and HIV screening (number)</a:t>
                </a:r>
              </a:p>
            </c:rich>
          </c:tx>
          <c:layout>
            <c:manualLayout>
              <c:xMode val="edge"/>
              <c:yMode val="edge"/>
              <c:x val="8.492567453296046E-3"/>
              <c:y val="0.11959587211610115"/>
            </c:manualLayout>
          </c:layout>
          <c:overlay val="0"/>
          <c:spPr>
            <a:noFill/>
            <a:ln>
              <a:noFill/>
            </a:ln>
            <a:effectLst/>
          </c:sp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rgbClr val="996633"/>
                </a:solidFill>
                <a:latin typeface="Arial" panose="020B0604020202020204" pitchFamily="34" charset="0"/>
                <a:ea typeface="+mn-ea"/>
                <a:cs typeface="Arial" panose="020B0604020202020204" pitchFamily="34" charset="0"/>
              </a:defRPr>
            </a:pPr>
            <a:endParaRPr lang="en-US"/>
          </a:p>
        </c:txPr>
        <c:crossAx val="250264576"/>
        <c:crosses val="autoZero"/>
        <c:crossBetween val="between"/>
        <c:majorUnit val="2000000"/>
      </c:valAx>
      <c:valAx>
        <c:axId val="250276480"/>
        <c:scaling>
          <c:orientation val="minMax"/>
        </c:scaling>
        <c:delete val="0"/>
        <c:axPos val="r"/>
        <c:title>
          <c:tx>
            <c:rich>
              <a:bodyPr rot="-5400000" spcFirstLastPara="1" vertOverflow="ellipsis" vert="horz" wrap="square" anchor="ctr" anchorCtr="1"/>
              <a:lstStyle/>
              <a:p>
                <a:pPr>
                  <a:defRPr sz="1000" b="1" i="0" u="none" strike="noStrike" kern="1200" baseline="0">
                    <a:solidFill>
                      <a:srgbClr val="FF5050"/>
                    </a:solidFill>
                    <a:latin typeface="Arial" panose="020B0604020202020204" pitchFamily="34" charset="0"/>
                    <a:ea typeface="+mn-ea"/>
                    <a:cs typeface="Arial" panose="020B0604020202020204" pitchFamily="34" charset="0"/>
                  </a:defRPr>
                </a:pPr>
                <a:r>
                  <a:rPr lang="en-US">
                    <a:solidFill>
                      <a:srgbClr val="FF5050"/>
                    </a:solidFill>
                  </a:rPr>
                  <a:t>TB-HIV treatment cascade</a:t>
                </a:r>
              </a:p>
            </c:rich>
          </c:tx>
          <c:layout>
            <c:manualLayout>
              <c:xMode val="edge"/>
              <c:yMode val="edge"/>
              <c:x val="0.97179227459649964"/>
              <c:y val="0.23884251465638062"/>
            </c:manualLayout>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rgbClr val="FF7C80"/>
                </a:solidFill>
                <a:latin typeface="Arial" panose="020B0604020202020204" pitchFamily="34" charset="0"/>
                <a:ea typeface="+mn-ea"/>
                <a:cs typeface="Arial" panose="020B0604020202020204" pitchFamily="34" charset="0"/>
              </a:defRPr>
            </a:pPr>
            <a:endParaRPr lang="en-US"/>
          </a:p>
        </c:txPr>
        <c:crossAx val="250299136"/>
        <c:crosses val="max"/>
        <c:crossBetween val="between"/>
      </c:valAx>
      <c:catAx>
        <c:axId val="250299136"/>
        <c:scaling>
          <c:orientation val="minMax"/>
        </c:scaling>
        <c:delete val="1"/>
        <c:axPos val="b"/>
        <c:numFmt formatCode="General" sourceLinked="1"/>
        <c:majorTickMark val="out"/>
        <c:minorTickMark val="none"/>
        <c:tickLblPos val="nextTo"/>
        <c:crossAx val="250276480"/>
        <c:crosses val="autoZero"/>
        <c:auto val="1"/>
        <c:lblAlgn val="ctr"/>
        <c:lblOffset val="100"/>
        <c:noMultiLvlLbl val="0"/>
      </c:catAx>
      <c:spPr>
        <a:noFill/>
        <a:ln>
          <a:noFill/>
        </a:ln>
        <a:effectLst/>
      </c:spPr>
    </c:plotArea>
    <c:legend>
      <c:legendPos val="b"/>
      <c:legendEntry>
        <c:idx val="0"/>
        <c:delete val="1"/>
      </c:legendEntry>
      <c:legendEntry>
        <c:idx val="2"/>
        <c:delete val="1"/>
      </c:legendEntry>
      <c:legendEntry>
        <c:idx val="3"/>
        <c:delete val="1"/>
      </c:legendEntry>
      <c:layout>
        <c:manualLayout>
          <c:xMode val="edge"/>
          <c:yMode val="edge"/>
          <c:x val="0.36141558515613498"/>
          <c:y val="0.90053302314384609"/>
          <c:w val="0.18441674055869056"/>
          <c:h val="5.2482036594512733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635178000346182"/>
          <c:y val="7.5638052731109864E-2"/>
          <c:w val="0.64499888865799548"/>
          <c:h val="0.70070745623363129"/>
        </c:manualLayout>
      </c:layout>
      <c:areaChart>
        <c:grouping val="standard"/>
        <c:varyColors val="0"/>
        <c:ser>
          <c:idx val="2"/>
          <c:order val="2"/>
          <c:tx>
            <c:strRef>
              <c:f>'ART rate and Proj (2018)'!$D$46</c:f>
              <c:strCache>
                <c:ptCount val="1"/>
              </c:strCache>
            </c:strRef>
          </c:tx>
          <c:spPr>
            <a:solidFill>
              <a:srgbClr val="30C0AF"/>
            </a:solidFill>
            <a:ln w="15875">
              <a:solidFill>
                <a:schemeClr val="bg1"/>
              </a:solidFill>
            </a:ln>
          </c:spPr>
          <c:cat>
            <c:strRef>
              <c:f>'ART rate and Proj (2018)'!$A$47:$A$67</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extLst/>
            </c:strRef>
          </c:cat>
          <c:val>
            <c:numRef>
              <c:f>'ART rate and Proj (2018)'!$D$47:$D$67</c:f>
              <c:numCache>
                <c:formatCode>General</c:formatCode>
                <c:ptCount val="21"/>
                <c:pt idx="11">
                  <c:v>1115081</c:v>
                </c:pt>
                <c:pt idx="12">
                  <c:v>1334104</c:v>
                </c:pt>
                <c:pt idx="13">
                  <c:v>1599337</c:v>
                </c:pt>
                <c:pt idx="14">
                  <c:v>1820625</c:v>
                </c:pt>
                <c:pt idx="15">
                  <c:v>2086440</c:v>
                </c:pt>
                <c:pt idx="16">
                  <c:v>2399622</c:v>
                </c:pt>
                <c:pt idx="17">
                  <c:v>2742317</c:v>
                </c:pt>
              </c:numCache>
              <c:extLst/>
            </c:numRef>
          </c:val>
          <c:extLst>
            <c:ext xmlns:c16="http://schemas.microsoft.com/office/drawing/2014/chart" uri="{C3380CC4-5D6E-409C-BE32-E72D297353CC}">
              <c16:uniqueId val="{00000000-FD09-4F47-BC9C-01914144C616}"/>
            </c:ext>
          </c:extLst>
        </c:ser>
        <c:ser>
          <c:idx val="3"/>
          <c:order val="3"/>
          <c:tx>
            <c:strRef>
              <c:f>'ART rate and Proj (2018)'!$E$46</c:f>
              <c:strCache>
                <c:ptCount val="1"/>
              </c:strCache>
            </c:strRef>
          </c:tx>
          <c:spPr>
            <a:solidFill>
              <a:schemeClr val="bg1"/>
            </a:solidFill>
            <a:ln w="15875">
              <a:solidFill>
                <a:schemeClr val="bg1"/>
              </a:solidFill>
            </a:ln>
          </c:spPr>
          <c:cat>
            <c:strRef>
              <c:f>'ART rate and Proj (2018)'!$A$47:$A$67</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extLst/>
            </c:strRef>
          </c:cat>
          <c:val>
            <c:numRef>
              <c:f>'ART rate and Proj (2018)'!$E$47:$E$67</c:f>
              <c:numCache>
                <c:formatCode>General</c:formatCode>
                <c:ptCount val="21"/>
                <c:pt idx="11">
                  <c:v>1115081</c:v>
                </c:pt>
                <c:pt idx="12">
                  <c:v>1334104</c:v>
                </c:pt>
                <c:pt idx="13">
                  <c:v>1599337</c:v>
                </c:pt>
                <c:pt idx="14">
                  <c:v>1599337</c:v>
                </c:pt>
                <c:pt idx="15">
                  <c:v>1820625</c:v>
                </c:pt>
              </c:numCache>
              <c:extLst/>
            </c:numRef>
          </c:val>
          <c:extLst>
            <c:ext xmlns:c16="http://schemas.microsoft.com/office/drawing/2014/chart" uri="{C3380CC4-5D6E-409C-BE32-E72D297353CC}">
              <c16:uniqueId val="{00000001-FD09-4F47-BC9C-01914144C616}"/>
            </c:ext>
          </c:extLst>
        </c:ser>
        <c:ser>
          <c:idx val="4"/>
          <c:order val="4"/>
          <c:tx>
            <c:strRef>
              <c:f>'ART rate and Proj (2018)'!$F$46</c:f>
              <c:strCache>
                <c:ptCount val="1"/>
              </c:strCache>
            </c:strRef>
          </c:tx>
          <c:spPr>
            <a:solidFill>
              <a:schemeClr val="bg1"/>
            </a:solidFill>
            <a:ln w="19050">
              <a:solidFill>
                <a:schemeClr val="bg1"/>
              </a:solidFill>
              <a:prstDash val="solid"/>
            </a:ln>
          </c:spPr>
          <c:dPt>
            <c:idx val="17"/>
            <c:bubble3D val="0"/>
            <c:extLst>
              <c:ext xmlns:c16="http://schemas.microsoft.com/office/drawing/2014/chart" uri="{C3380CC4-5D6E-409C-BE32-E72D297353CC}">
                <c16:uniqueId val="{00000002-FD09-4F47-BC9C-01914144C616}"/>
              </c:ext>
            </c:extLst>
          </c:dPt>
          <c:dLbls>
            <c:dLbl>
              <c:idx val="17"/>
              <c:layout>
                <c:manualLayout>
                  <c:x val="1.4415244723735912E-2"/>
                  <c:y val="-3.1174928369472162E-2"/>
                </c:manualLayout>
              </c:layout>
              <c:spPr/>
              <c:txPr>
                <a:bodyPr/>
                <a:lstStyle/>
                <a:p>
                  <a:pPr>
                    <a:defRPr>
                      <a:solidFill>
                        <a:srgbClr val="00AEEF"/>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D09-4F47-BC9C-01914144C61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'ART rate and Proj (2018)'!$A$47:$A$67</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extLst/>
            </c:strRef>
          </c:cat>
          <c:val>
            <c:numRef>
              <c:f>'ART rate and Proj (2018)'!$F$47:$F$67</c:f>
              <c:numCache>
                <c:formatCode>General</c:formatCode>
                <c:ptCount val="21"/>
                <c:pt idx="14">
                  <c:v>1820625</c:v>
                </c:pt>
                <c:pt idx="15">
                  <c:v>1820625</c:v>
                </c:pt>
                <c:pt idx="16">
                  <c:v>2086440</c:v>
                </c:pt>
              </c:numCache>
              <c:extLst/>
            </c:numRef>
          </c:val>
          <c:extLst>
            <c:ext xmlns:c16="http://schemas.microsoft.com/office/drawing/2014/chart" uri="{C3380CC4-5D6E-409C-BE32-E72D297353CC}">
              <c16:uniqueId val="{00000003-FD09-4F47-BC9C-01914144C616}"/>
            </c:ext>
          </c:extLst>
        </c:ser>
        <c:ser>
          <c:idx val="5"/>
          <c:order val="5"/>
          <c:tx>
            <c:strRef>
              <c:f>'ART rate and Proj (2018)'!$G$46</c:f>
              <c:strCache>
                <c:ptCount val="1"/>
              </c:strCache>
            </c:strRef>
          </c:tx>
          <c:spPr>
            <a:solidFill>
              <a:schemeClr val="bg1"/>
            </a:solidFill>
            <a:ln w="38100">
              <a:noFill/>
              <a:prstDash val="sysDash"/>
            </a:ln>
          </c:spPr>
          <c:cat>
            <c:strRef>
              <c:f>'ART rate and Proj (2018)'!$A$47:$A$67</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extLst/>
            </c:strRef>
          </c:cat>
          <c:val>
            <c:numRef>
              <c:f>'ART rate and Proj (2018)'!$G$47:$G$67</c:f>
              <c:numCache>
                <c:formatCode>General</c:formatCode>
                <c:ptCount val="21"/>
                <c:pt idx="15">
                  <c:v>2086440</c:v>
                </c:pt>
                <c:pt idx="16">
                  <c:v>2086440</c:v>
                </c:pt>
                <c:pt idx="17">
                  <c:v>2086440</c:v>
                </c:pt>
              </c:numCache>
              <c:extLst/>
            </c:numRef>
          </c:val>
          <c:extLst>
            <c:ext xmlns:c16="http://schemas.microsoft.com/office/drawing/2014/chart" uri="{C3380CC4-5D6E-409C-BE32-E72D297353CC}">
              <c16:uniqueId val="{00000004-FD09-4F47-BC9C-01914144C616}"/>
            </c:ext>
          </c:extLst>
        </c:ser>
        <c:ser>
          <c:idx val="7"/>
          <c:order val="6"/>
          <c:tx>
            <c:strRef>
              <c:f>'ART rate and Proj (2018)'!$H$46</c:f>
              <c:strCache>
                <c:ptCount val="1"/>
              </c:strCache>
            </c:strRef>
          </c:tx>
          <c:spPr>
            <a:solidFill>
              <a:schemeClr val="bg1"/>
            </a:solidFill>
          </c:spPr>
          <c:cat>
            <c:strLit>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extLst>
                <c:ext xmlns:c15="http://schemas.microsoft.com/office/drawing/2012/chart" uri="{02D57815-91ED-43cb-92C2-25804820EDAC}">
                  <c15:autoCat val="1"/>
                </c:ext>
              </c:extLst>
            </c:strLit>
          </c:cat>
          <c:val>
            <c:numRef>
              <c:f>'ART rate and Proj (2018)'!$H$47:$H$67</c:f>
              <c:numCache>
                <c:formatCode>General</c:formatCode>
                <c:ptCount val="21"/>
                <c:pt idx="16">
                  <c:v>2399622</c:v>
                </c:pt>
                <c:pt idx="17">
                  <c:v>2399622</c:v>
                </c:pt>
                <c:pt idx="18">
                  <c:v>2742317</c:v>
                </c:pt>
              </c:numCache>
              <c:extLst/>
            </c:numRef>
          </c:val>
          <c:extLst>
            <c:ext xmlns:c16="http://schemas.microsoft.com/office/drawing/2014/chart" uri="{C3380CC4-5D6E-409C-BE32-E72D297353CC}">
              <c16:uniqueId val="{00000005-FD09-4F47-BC9C-01914144C616}"/>
            </c:ext>
          </c:extLst>
        </c:ser>
        <c:dLbls>
          <c:showLegendKey val="0"/>
          <c:showVal val="0"/>
          <c:showCatName val="0"/>
          <c:showSerName val="0"/>
          <c:showPercent val="0"/>
          <c:showBubbleSize val="0"/>
        </c:dLbls>
        <c:axId val="218374528"/>
        <c:axId val="218376064"/>
      </c:areaChart>
      <c:lineChart>
        <c:grouping val="standard"/>
        <c:varyColors val="0"/>
        <c:ser>
          <c:idx val="0"/>
          <c:order val="0"/>
          <c:tx>
            <c:strRef>
              <c:f>'ART rate and Proj (2018)'!$B$46</c:f>
              <c:strCache>
                <c:ptCount val="1"/>
                <c:pt idx="0">
                  <c:v>People receiving ART</c:v>
                </c:pt>
              </c:strCache>
            </c:strRef>
          </c:tx>
          <c:spPr>
            <a:ln w="38100">
              <a:solidFill>
                <a:srgbClr val="63CDF6"/>
              </a:solidFill>
              <a:prstDash val="solid"/>
            </a:ln>
          </c:spPr>
          <c:marker>
            <c:symbol val="none"/>
          </c:marker>
          <c:dPt>
            <c:idx val="11"/>
            <c:bubble3D val="0"/>
            <c:extLst>
              <c:ext xmlns:c16="http://schemas.microsoft.com/office/drawing/2014/chart" uri="{C3380CC4-5D6E-409C-BE32-E72D297353CC}">
                <c16:uniqueId val="{00000006-FD09-4F47-BC9C-01914144C616}"/>
              </c:ext>
            </c:extLst>
          </c:dPt>
          <c:dPt>
            <c:idx val="12"/>
            <c:bubble3D val="0"/>
            <c:extLst>
              <c:ext xmlns:c16="http://schemas.microsoft.com/office/drawing/2014/chart" uri="{C3380CC4-5D6E-409C-BE32-E72D297353CC}">
                <c16:uniqueId val="{00000007-FD09-4F47-BC9C-01914144C616}"/>
              </c:ext>
            </c:extLst>
          </c:dPt>
          <c:dPt>
            <c:idx val="13"/>
            <c:bubble3D val="0"/>
            <c:extLst>
              <c:ext xmlns:c16="http://schemas.microsoft.com/office/drawing/2014/chart" uri="{C3380CC4-5D6E-409C-BE32-E72D297353CC}">
                <c16:uniqueId val="{00000008-FD09-4F47-BC9C-01914144C616}"/>
              </c:ext>
            </c:extLst>
          </c:dPt>
          <c:dPt>
            <c:idx val="14"/>
            <c:bubble3D val="0"/>
            <c:extLst>
              <c:ext xmlns:c16="http://schemas.microsoft.com/office/drawing/2014/chart" uri="{C3380CC4-5D6E-409C-BE32-E72D297353CC}">
                <c16:uniqueId val="{00000009-FD09-4F47-BC9C-01914144C616}"/>
              </c:ext>
            </c:extLst>
          </c:dPt>
          <c:dPt>
            <c:idx val="15"/>
            <c:bubble3D val="0"/>
            <c:extLst>
              <c:ext xmlns:c16="http://schemas.microsoft.com/office/drawing/2014/chart" uri="{C3380CC4-5D6E-409C-BE32-E72D297353CC}">
                <c16:uniqueId val="{0000000A-FD09-4F47-BC9C-01914144C616}"/>
              </c:ext>
            </c:extLst>
          </c:dPt>
          <c:dPt>
            <c:idx val="16"/>
            <c:bubble3D val="0"/>
            <c:extLst>
              <c:ext xmlns:c16="http://schemas.microsoft.com/office/drawing/2014/chart" uri="{C3380CC4-5D6E-409C-BE32-E72D297353CC}">
                <c16:uniqueId val="{0000000B-FD09-4F47-BC9C-01914144C616}"/>
              </c:ext>
            </c:extLst>
          </c:dPt>
          <c:dPt>
            <c:idx val="17"/>
            <c:bubble3D val="0"/>
            <c:extLst>
              <c:ext xmlns:c16="http://schemas.microsoft.com/office/drawing/2014/chart" uri="{C3380CC4-5D6E-409C-BE32-E72D297353CC}">
                <c16:uniqueId val="{0000000C-FD09-4F47-BC9C-01914144C616}"/>
              </c:ext>
            </c:extLst>
          </c:dPt>
          <c:cat>
            <c:strRef>
              <c:f>'ART rate and Proj (2018)'!$A$47:$A$67</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extLst/>
            </c:strRef>
          </c:cat>
          <c:val>
            <c:numRef>
              <c:f>'ART rate and Proj (2018)'!$B$47:$B$67</c:f>
              <c:numCache>
                <c:formatCode>General</c:formatCode>
                <c:ptCount val="21"/>
                <c:pt idx="0">
                  <c:v>8735</c:v>
                </c:pt>
                <c:pt idx="1">
                  <c:v>14526</c:v>
                </c:pt>
                <c:pt idx="2">
                  <c:v>30227</c:v>
                </c:pt>
                <c:pt idx="3" formatCode="_-* #,##0_-;\-* #,##0_-;_-* &quot;-&quot;??_-;_-@_-">
                  <c:v>49793</c:v>
                </c:pt>
                <c:pt idx="4" formatCode="_-* #,##0_-;\-* #,##0_-;_-* &quot;-&quot;??_-;_-@_-">
                  <c:v>98474</c:v>
                </c:pt>
                <c:pt idx="5">
                  <c:v>198580</c:v>
                </c:pt>
                <c:pt idx="6">
                  <c:v>289995</c:v>
                </c:pt>
                <c:pt idx="7">
                  <c:v>421942</c:v>
                </c:pt>
                <c:pt idx="8">
                  <c:v>571211</c:v>
                </c:pt>
                <c:pt idx="9">
                  <c:v>735674</c:v>
                </c:pt>
                <c:pt idx="10">
                  <c:v>914472</c:v>
                </c:pt>
                <c:pt idx="11">
                  <c:v>1115081</c:v>
                </c:pt>
                <c:pt idx="12">
                  <c:v>1334104</c:v>
                </c:pt>
                <c:pt idx="13">
                  <c:v>1599337</c:v>
                </c:pt>
                <c:pt idx="14">
                  <c:v>1820625</c:v>
                </c:pt>
                <c:pt idx="15">
                  <c:v>2086440</c:v>
                </c:pt>
                <c:pt idx="16">
                  <c:v>2399622</c:v>
                </c:pt>
                <c:pt idx="17">
                  <c:v>2742317</c:v>
                </c:pt>
              </c:numCache>
              <c:extLst/>
            </c:numRef>
          </c:val>
          <c:smooth val="0"/>
          <c:extLst>
            <c:ext xmlns:c16="http://schemas.microsoft.com/office/drawing/2014/chart" uri="{C3380CC4-5D6E-409C-BE32-E72D297353CC}">
              <c16:uniqueId val="{0000000D-FD09-4F47-BC9C-01914144C616}"/>
            </c:ext>
          </c:extLst>
        </c:ser>
        <c:ser>
          <c:idx val="1"/>
          <c:order val="1"/>
          <c:tx>
            <c:strRef>
              <c:f>'ART rate and Proj (2018)'!$C$46</c:f>
              <c:strCache>
                <c:ptCount val="1"/>
                <c:pt idx="0">
                  <c:v>Trend to Fast-Track target</c:v>
                </c:pt>
              </c:strCache>
            </c:strRef>
          </c:tx>
          <c:spPr>
            <a:ln w="25400">
              <a:solidFill>
                <a:srgbClr val="33CCCC"/>
              </a:solidFill>
              <a:prstDash val="sysDash"/>
            </a:ln>
          </c:spPr>
          <c:marker>
            <c:symbol val="none"/>
          </c:marker>
          <c:cat>
            <c:strRef>
              <c:f>'ART rate and Proj (2018)'!$A$47:$A$67</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extLst/>
            </c:strRef>
          </c:cat>
          <c:val>
            <c:numRef>
              <c:f>'ART rate and Proj (2018)'!$C$47:$C$67</c:f>
              <c:numCache>
                <c:formatCode>General</c:formatCode>
                <c:ptCount val="21"/>
                <c:pt idx="17">
                  <c:v>2742317</c:v>
                </c:pt>
                <c:pt idx="18" formatCode="0">
                  <c:v>3226544.666666667</c:v>
                </c:pt>
                <c:pt idx="19" formatCode="0">
                  <c:v>3710772.333333334</c:v>
                </c:pt>
                <c:pt idx="20">
                  <c:v>4195000.0000000009</c:v>
                </c:pt>
              </c:numCache>
              <c:extLst/>
            </c:numRef>
          </c:val>
          <c:smooth val="1"/>
          <c:extLst>
            <c:ext xmlns:c16="http://schemas.microsoft.com/office/drawing/2014/chart" uri="{C3380CC4-5D6E-409C-BE32-E72D297353CC}">
              <c16:uniqueId val="{0000000E-FD09-4F47-BC9C-01914144C616}"/>
            </c:ext>
          </c:extLst>
        </c:ser>
        <c:ser>
          <c:idx val="6"/>
          <c:order val="7"/>
          <c:tx>
            <c:strRef>
              <c:f>'ART rate and Proj (2018)'!$I$46</c:f>
              <c:strCache>
                <c:ptCount val="1"/>
                <c:pt idx="0">
                  <c:v>People receiving ART by 2020 (at current pace)</c:v>
                </c:pt>
              </c:strCache>
            </c:strRef>
          </c:tx>
          <c:spPr>
            <a:ln w="25400">
              <a:solidFill>
                <a:srgbClr val="FF7C80"/>
              </a:solidFill>
              <a:prstDash val="sysDash"/>
            </a:ln>
          </c:spPr>
          <c:marker>
            <c:symbol val="none"/>
          </c:marker>
          <c:dLbls>
            <c:dLbl>
              <c:idx val="0"/>
              <c:layout>
                <c:manualLayout>
                  <c:x val="-0.10776883507732866"/>
                  <c:y val="-2.07792173794101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D09-4F47-BC9C-01914144C61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Lit>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extLst>
                <c:ext xmlns:c15="http://schemas.microsoft.com/office/drawing/2012/chart" uri="{02D57815-91ED-43cb-92C2-25804820EDAC}">
                  <c15:autoCat val="1"/>
                </c:ext>
              </c:extLst>
            </c:strLit>
          </c:cat>
          <c:val>
            <c:numRef>
              <c:f>'ART rate and Proj (2018)'!$I$47:$I$67</c:f>
              <c:numCache>
                <c:formatCode>General</c:formatCode>
                <c:ptCount val="21"/>
                <c:pt idx="17">
                  <c:v>2742317</c:v>
                </c:pt>
                <c:pt idx="18" formatCode="0">
                  <c:v>2913780.9642857099</c:v>
                </c:pt>
                <c:pt idx="19" formatCode="0">
                  <c:v>3172065.67857143</c:v>
                </c:pt>
                <c:pt idx="20" formatCode="0">
                  <c:v>3430350.3928571399</c:v>
                </c:pt>
              </c:numCache>
              <c:extLst/>
            </c:numRef>
          </c:val>
          <c:smooth val="1"/>
          <c:extLst>
            <c:ext xmlns:c16="http://schemas.microsoft.com/office/drawing/2014/chart" uri="{C3380CC4-5D6E-409C-BE32-E72D297353CC}">
              <c16:uniqueId val="{00000010-FD09-4F47-BC9C-01914144C616}"/>
            </c:ext>
          </c:extLst>
        </c:ser>
        <c:ser>
          <c:idx val="10"/>
          <c:order val="8"/>
          <c:spPr>
            <a:ln w="38100">
              <a:solidFill>
                <a:srgbClr val="33CCCC"/>
              </a:solidFill>
              <a:prstDash val="sysDot"/>
            </a:ln>
          </c:spPr>
          <c:marker>
            <c:symbol val="none"/>
          </c:marker>
          <c:cat>
            <c:strRef>
              <c:f>'ART rate and Proj (2018)'!$A$47:$A$67</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extLst/>
            </c:strRef>
          </c:cat>
          <c:val>
            <c:numRef>
              <c:f>'ART rate and Proj (2018)'!$L$46:$L$67</c:f>
              <c:numCache>
                <c:formatCode>_-* #,##0_-;\-* #,##0_-;_-* "-"??_-;_-@_-</c:formatCode>
                <c:ptCount val="21"/>
                <c:pt idx="0">
                  <c:v>4200000</c:v>
                </c:pt>
                <c:pt idx="1">
                  <c:v>4200000</c:v>
                </c:pt>
                <c:pt idx="2">
                  <c:v>4200000</c:v>
                </c:pt>
                <c:pt idx="3">
                  <c:v>4200000</c:v>
                </c:pt>
                <c:pt idx="4">
                  <c:v>4200000</c:v>
                </c:pt>
                <c:pt idx="5">
                  <c:v>4200000</c:v>
                </c:pt>
                <c:pt idx="6">
                  <c:v>4200000</c:v>
                </c:pt>
                <c:pt idx="7">
                  <c:v>4200000</c:v>
                </c:pt>
                <c:pt idx="8">
                  <c:v>4200000</c:v>
                </c:pt>
                <c:pt idx="9">
                  <c:v>4200000</c:v>
                </c:pt>
                <c:pt idx="10">
                  <c:v>4200000</c:v>
                </c:pt>
                <c:pt idx="11">
                  <c:v>4200000</c:v>
                </c:pt>
                <c:pt idx="12">
                  <c:v>4200000</c:v>
                </c:pt>
                <c:pt idx="13">
                  <c:v>4200000</c:v>
                </c:pt>
                <c:pt idx="14">
                  <c:v>4200000</c:v>
                </c:pt>
                <c:pt idx="15">
                  <c:v>4200000</c:v>
                </c:pt>
                <c:pt idx="16">
                  <c:v>4200000</c:v>
                </c:pt>
                <c:pt idx="17">
                  <c:v>4200000</c:v>
                </c:pt>
                <c:pt idx="18">
                  <c:v>4200000</c:v>
                </c:pt>
                <c:pt idx="19">
                  <c:v>4200000</c:v>
                </c:pt>
                <c:pt idx="20">
                  <c:v>4200000</c:v>
                </c:pt>
              </c:numCache>
              <c:extLst/>
            </c:numRef>
          </c:val>
          <c:smooth val="0"/>
          <c:extLst>
            <c:ext xmlns:c16="http://schemas.microsoft.com/office/drawing/2014/chart" uri="{C3380CC4-5D6E-409C-BE32-E72D297353CC}">
              <c16:uniqueId val="{00000013-FD09-4F47-BC9C-01914144C616}"/>
            </c:ext>
          </c:extLst>
        </c:ser>
        <c:dLbls>
          <c:showLegendKey val="0"/>
          <c:showVal val="0"/>
          <c:showCatName val="0"/>
          <c:showSerName val="0"/>
          <c:showPercent val="0"/>
          <c:showBubbleSize val="0"/>
        </c:dLbls>
        <c:marker val="1"/>
        <c:smooth val="0"/>
        <c:axId val="218374528"/>
        <c:axId val="218376064"/>
      </c:lineChart>
      <c:catAx>
        <c:axId val="218374528"/>
        <c:scaling>
          <c:orientation val="minMax"/>
        </c:scaling>
        <c:delete val="0"/>
        <c:axPos val="b"/>
        <c:numFmt formatCode="General" sourceLinked="1"/>
        <c:majorTickMark val="out"/>
        <c:minorTickMark val="none"/>
        <c:tickLblPos val="nextTo"/>
        <c:crossAx val="218376064"/>
        <c:crosses val="autoZero"/>
        <c:auto val="1"/>
        <c:lblAlgn val="ctr"/>
        <c:lblOffset val="100"/>
        <c:tickLblSkip val="5"/>
        <c:tickMarkSkip val="1"/>
        <c:noMultiLvlLbl val="0"/>
      </c:catAx>
      <c:valAx>
        <c:axId val="218376064"/>
        <c:scaling>
          <c:orientation val="minMax"/>
          <c:max val="5100000"/>
        </c:scaling>
        <c:delete val="0"/>
        <c:axPos val="l"/>
        <c:majorGridlines>
          <c:spPr>
            <a:ln w="9525">
              <a:solidFill>
                <a:schemeClr val="accent5">
                  <a:lumMod val="20000"/>
                  <a:lumOff val="80000"/>
                </a:schemeClr>
              </a:solidFill>
              <a:prstDash val="sysDash"/>
            </a:ln>
          </c:spPr>
        </c:majorGridlines>
        <c:title>
          <c:tx>
            <c:rich>
              <a:bodyPr rot="-5400000" vert="horz"/>
              <a:lstStyle/>
              <a:p>
                <a:pPr>
                  <a:defRPr sz="1400"/>
                </a:pPr>
                <a:r>
                  <a:rPr lang="en-GB" sz="1400" b="1" i="0" baseline="0">
                    <a:effectLst/>
                  </a:rPr>
                  <a:t>People receiving ART</a:t>
                </a:r>
                <a:endParaRPr lang="en-GB" sz="1400">
                  <a:effectLst/>
                </a:endParaRPr>
              </a:p>
            </c:rich>
          </c:tx>
          <c:layout>
            <c:manualLayout>
              <c:xMode val="edge"/>
              <c:yMode val="edge"/>
              <c:x val="7.2476277308035561E-2"/>
              <c:y val="0.21069259258532078"/>
            </c:manualLayout>
          </c:layout>
          <c:overlay val="0"/>
        </c:title>
        <c:numFmt formatCode="#,##0" sourceLinked="0"/>
        <c:majorTickMark val="out"/>
        <c:minorTickMark val="none"/>
        <c:tickLblPos val="nextTo"/>
        <c:crossAx val="218374528"/>
        <c:crosses val="autoZero"/>
        <c:crossBetween val="between"/>
        <c:majorUnit val="5100000"/>
      </c:valAx>
    </c:plotArea>
    <c:legend>
      <c:legendPos val="b"/>
      <c:legendEntry>
        <c:idx val="0"/>
        <c:delete val="1"/>
      </c:legendEntry>
      <c:legendEntry>
        <c:idx val="1"/>
        <c:delete val="1"/>
      </c:legendEntry>
      <c:legendEntry>
        <c:idx val="2"/>
        <c:delete val="1"/>
      </c:legendEntry>
      <c:legendEntry>
        <c:idx val="3"/>
        <c:delete val="1"/>
      </c:legendEntry>
      <c:legendEntry>
        <c:idx val="4"/>
        <c:delete val="1"/>
      </c:legendEntry>
      <c:legendEntry>
        <c:idx val="8"/>
        <c:delete val="1"/>
      </c:legendEntry>
      <c:layout>
        <c:manualLayout>
          <c:xMode val="edge"/>
          <c:yMode val="edge"/>
          <c:x val="2.3964390241793584E-2"/>
          <c:y val="0.852201290253779"/>
          <c:w val="0.95544662427100946"/>
          <c:h val="0.11851199698492401"/>
        </c:manualLayout>
      </c:layout>
      <c:overlay val="0"/>
      <c:txPr>
        <a:bodyPr/>
        <a:lstStyle/>
        <a:p>
          <a:pPr>
            <a:defRPr sz="1200"/>
          </a:pPr>
          <a:endParaRPr lang="en-US"/>
        </a:p>
      </c:txPr>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750000000000001"/>
          <c:y val="0.12164987371581114"/>
          <c:w val="0.74490430126376506"/>
          <c:h val="0.87835012628418885"/>
        </c:manualLayout>
      </c:layout>
      <c:pieChart>
        <c:varyColors val="1"/>
        <c:ser>
          <c:idx val="0"/>
          <c:order val="0"/>
          <c:spPr>
            <a:ln w="22225">
              <a:solidFill>
                <a:schemeClr val="bg1"/>
              </a:solidFill>
            </a:ln>
          </c:spPr>
          <c:dPt>
            <c:idx val="0"/>
            <c:bubble3D val="0"/>
            <c:spPr>
              <a:solidFill>
                <a:srgbClr val="70C8BE"/>
              </a:solidFill>
              <a:ln w="22225">
                <a:solidFill>
                  <a:schemeClr val="bg1"/>
                </a:solidFill>
              </a:ln>
            </c:spPr>
            <c:extLst>
              <c:ext xmlns:c16="http://schemas.microsoft.com/office/drawing/2014/chart" uri="{C3380CC4-5D6E-409C-BE32-E72D297353CC}">
                <c16:uniqueId val="{00000001-C427-4C77-B5EF-D3A656396F2E}"/>
              </c:ext>
            </c:extLst>
          </c:dPt>
          <c:dPt>
            <c:idx val="1"/>
            <c:bubble3D val="0"/>
            <c:spPr>
              <a:solidFill>
                <a:schemeClr val="bg1">
                  <a:lumMod val="65000"/>
                </a:schemeClr>
              </a:solidFill>
              <a:ln w="22225">
                <a:solidFill>
                  <a:schemeClr val="bg1"/>
                </a:solidFill>
              </a:ln>
            </c:spPr>
            <c:extLst>
              <c:ext xmlns:c16="http://schemas.microsoft.com/office/drawing/2014/chart" uri="{C3380CC4-5D6E-409C-BE32-E72D297353CC}">
                <c16:uniqueId val="{00000003-C427-4C77-B5EF-D3A656396F2E}"/>
              </c:ext>
            </c:extLst>
          </c:dPt>
          <c:val>
            <c:numRef>
              <c:f>'TB cascade'!$C$18:$C$19</c:f>
              <c:numCache>
                <c:formatCode>General</c:formatCode>
                <c:ptCount val="2"/>
                <c:pt idx="0">
                  <c:v>49</c:v>
                </c:pt>
                <c:pt idx="1">
                  <c:v>51</c:v>
                </c:pt>
              </c:numCache>
            </c:numRef>
          </c:val>
          <c:extLst>
            <c:ext xmlns:c16="http://schemas.microsoft.com/office/drawing/2014/chart" uri="{C3380CC4-5D6E-409C-BE32-E72D297353CC}">
              <c16:uniqueId val="{00000004-C427-4C77-B5EF-D3A656396F2E}"/>
            </c:ext>
          </c:extLst>
        </c:ser>
        <c:dLbls>
          <c:showLegendKey val="0"/>
          <c:showVal val="0"/>
          <c:showCatName val="0"/>
          <c:showSerName val="0"/>
          <c:showPercent val="0"/>
          <c:showBubbleSize val="0"/>
          <c:showLeaderLines val="0"/>
        </c:dLbls>
        <c:firstSliceAng val="0"/>
      </c:pieChart>
    </c:plotArea>
    <c:plotVisOnly val="1"/>
    <c:dispBlanksAs val="gap"/>
    <c:showDLblsOverMax val="0"/>
  </c:chart>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750000000000001"/>
          <c:y val="0.11734982972036755"/>
          <c:w val="0.73714312713538921"/>
          <c:h val="0.79417819736414974"/>
        </c:manualLayout>
      </c:layout>
      <c:pieChart>
        <c:varyColors val="1"/>
        <c:ser>
          <c:idx val="0"/>
          <c:order val="0"/>
          <c:spPr>
            <a:ln w="22225">
              <a:solidFill>
                <a:schemeClr val="bg1"/>
              </a:solidFill>
            </a:ln>
          </c:spPr>
          <c:dPt>
            <c:idx val="0"/>
            <c:bubble3D val="0"/>
            <c:spPr>
              <a:solidFill>
                <a:srgbClr val="F15B40"/>
              </a:solidFill>
              <a:ln w="22225">
                <a:solidFill>
                  <a:schemeClr val="bg1"/>
                </a:solidFill>
              </a:ln>
            </c:spPr>
            <c:extLst>
              <c:ext xmlns:c16="http://schemas.microsoft.com/office/drawing/2014/chart" uri="{C3380CC4-5D6E-409C-BE32-E72D297353CC}">
                <c16:uniqueId val="{00000001-F9DB-466E-8260-88406C1E2D3F}"/>
              </c:ext>
            </c:extLst>
          </c:dPt>
          <c:dPt>
            <c:idx val="1"/>
            <c:bubble3D val="0"/>
            <c:spPr>
              <a:solidFill>
                <a:schemeClr val="bg1">
                  <a:lumMod val="65000"/>
                </a:schemeClr>
              </a:solidFill>
              <a:ln w="22225">
                <a:solidFill>
                  <a:schemeClr val="bg1"/>
                </a:solidFill>
              </a:ln>
            </c:spPr>
            <c:extLst>
              <c:ext xmlns:c16="http://schemas.microsoft.com/office/drawing/2014/chart" uri="{C3380CC4-5D6E-409C-BE32-E72D297353CC}">
                <c16:uniqueId val="{00000003-F9DB-466E-8260-88406C1E2D3F}"/>
              </c:ext>
            </c:extLst>
          </c:dPt>
          <c:val>
            <c:numRef>
              <c:f>'TB cascade'!$C$21:$C$22</c:f>
              <c:numCache>
                <c:formatCode>General</c:formatCode>
                <c:ptCount val="2"/>
                <c:pt idx="0">
                  <c:v>4</c:v>
                </c:pt>
                <c:pt idx="1">
                  <c:v>96</c:v>
                </c:pt>
              </c:numCache>
            </c:numRef>
          </c:val>
          <c:extLst>
            <c:ext xmlns:c16="http://schemas.microsoft.com/office/drawing/2014/chart" uri="{C3380CC4-5D6E-409C-BE32-E72D297353CC}">
              <c16:uniqueId val="{00000004-F9DB-466E-8260-88406C1E2D3F}"/>
            </c:ext>
          </c:extLst>
        </c:ser>
        <c:dLbls>
          <c:showLegendKey val="0"/>
          <c:showVal val="0"/>
          <c:showCatName val="0"/>
          <c:showSerName val="0"/>
          <c:showPercent val="0"/>
          <c:showBubbleSize val="0"/>
          <c:showLeaderLines val="0"/>
        </c:dLbls>
        <c:firstSliceAng val="0"/>
      </c:pieChart>
    </c:plotArea>
    <c:plotVisOnly val="1"/>
    <c:dispBlanksAs val="gap"/>
    <c:showDLblsOverMax val="0"/>
  </c:chart>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750000000000001"/>
          <c:y val="7.5989825359303251E-2"/>
          <c:w val="0.72562871425004682"/>
          <c:h val="0.85943536137052046"/>
        </c:manualLayout>
      </c:layout>
      <c:pieChart>
        <c:varyColors val="1"/>
        <c:ser>
          <c:idx val="0"/>
          <c:order val="0"/>
          <c:spPr>
            <a:ln w="22225">
              <a:solidFill>
                <a:schemeClr val="bg1"/>
              </a:solidFill>
            </a:ln>
          </c:spPr>
          <c:dPt>
            <c:idx val="0"/>
            <c:bubble3D val="0"/>
            <c:spPr>
              <a:solidFill>
                <a:srgbClr val="F26B73"/>
              </a:solidFill>
              <a:ln w="22225">
                <a:solidFill>
                  <a:schemeClr val="bg1"/>
                </a:solidFill>
              </a:ln>
            </c:spPr>
            <c:extLst>
              <c:ext xmlns:c16="http://schemas.microsoft.com/office/drawing/2014/chart" uri="{C3380CC4-5D6E-409C-BE32-E72D297353CC}">
                <c16:uniqueId val="{00000001-187C-4146-AB89-61F853F00B58}"/>
              </c:ext>
            </c:extLst>
          </c:dPt>
          <c:dPt>
            <c:idx val="1"/>
            <c:bubble3D val="0"/>
            <c:spPr>
              <a:solidFill>
                <a:schemeClr val="bg1">
                  <a:lumMod val="65000"/>
                </a:schemeClr>
              </a:solidFill>
              <a:ln w="22225">
                <a:solidFill>
                  <a:schemeClr val="bg1"/>
                </a:solidFill>
              </a:ln>
            </c:spPr>
            <c:extLst>
              <c:ext xmlns:c16="http://schemas.microsoft.com/office/drawing/2014/chart" uri="{C3380CC4-5D6E-409C-BE32-E72D297353CC}">
                <c16:uniqueId val="{00000003-187C-4146-AB89-61F853F00B58}"/>
              </c:ext>
            </c:extLst>
          </c:dPt>
          <c:val>
            <c:numRef>
              <c:f>'TB cascade'!$C$24:$C$25</c:f>
              <c:numCache>
                <c:formatCode>General</c:formatCode>
                <c:ptCount val="2"/>
                <c:pt idx="0">
                  <c:v>66</c:v>
                </c:pt>
                <c:pt idx="1">
                  <c:v>34</c:v>
                </c:pt>
              </c:numCache>
            </c:numRef>
          </c:val>
          <c:extLst>
            <c:ext xmlns:c16="http://schemas.microsoft.com/office/drawing/2014/chart" uri="{C3380CC4-5D6E-409C-BE32-E72D297353CC}">
              <c16:uniqueId val="{00000004-187C-4146-AB89-61F853F00B58}"/>
            </c:ext>
          </c:extLst>
        </c:ser>
        <c:dLbls>
          <c:showLegendKey val="0"/>
          <c:showVal val="0"/>
          <c:showCatName val="0"/>
          <c:showSerName val="0"/>
          <c:showPercent val="0"/>
          <c:showBubbleSize val="0"/>
          <c:showLeaderLines val="0"/>
        </c:dLbls>
        <c:firstSliceAng val="0"/>
      </c:pieChart>
    </c:plotArea>
    <c:plotVisOnly val="1"/>
    <c:dispBlanksAs val="gap"/>
    <c:showDLblsOverMax val="0"/>
  </c:chart>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362573099415198E-2"/>
          <c:y val="9.5815499722285757E-2"/>
          <c:w val="0.8687524366471735"/>
          <c:h val="0.57164782566079653"/>
        </c:manualLayout>
      </c:layout>
      <c:barChart>
        <c:barDir val="col"/>
        <c:grouping val="clustered"/>
        <c:varyColors val="0"/>
        <c:ser>
          <c:idx val="0"/>
          <c:order val="0"/>
          <c:spPr>
            <a:solidFill>
              <a:srgbClr val="00A99A"/>
            </a:solidFill>
          </c:spPr>
          <c:invertIfNegative val="0"/>
          <c:dPt>
            <c:idx val="1"/>
            <c:invertIfNegative val="0"/>
            <c:bubble3D val="0"/>
            <c:spPr>
              <a:solidFill>
                <a:srgbClr val="70C8BE"/>
              </a:solidFill>
            </c:spPr>
            <c:extLst>
              <c:ext xmlns:c16="http://schemas.microsoft.com/office/drawing/2014/chart" uri="{C3380CC4-5D6E-409C-BE32-E72D297353CC}">
                <c16:uniqueId val="{00000001-19D4-4BD8-AA7C-C17D9B59A8AB}"/>
              </c:ext>
            </c:extLst>
          </c:dPt>
          <c:dPt>
            <c:idx val="2"/>
            <c:invertIfNegative val="0"/>
            <c:bubble3D val="0"/>
            <c:spPr>
              <a:solidFill>
                <a:srgbClr val="F15B40"/>
              </a:solidFill>
            </c:spPr>
            <c:extLst>
              <c:ext xmlns:c16="http://schemas.microsoft.com/office/drawing/2014/chart" uri="{C3380CC4-5D6E-409C-BE32-E72D297353CC}">
                <c16:uniqueId val="{00000002-19D4-4BD8-AA7C-C17D9B59A8AB}"/>
              </c:ext>
            </c:extLst>
          </c:dPt>
          <c:dPt>
            <c:idx val="3"/>
            <c:invertIfNegative val="0"/>
            <c:bubble3D val="0"/>
            <c:spPr>
              <a:solidFill>
                <a:srgbClr val="F26B73"/>
              </a:solidFill>
            </c:spPr>
            <c:extLst>
              <c:ext xmlns:c16="http://schemas.microsoft.com/office/drawing/2014/chart" uri="{C3380CC4-5D6E-409C-BE32-E72D297353CC}">
                <c16:uniqueId val="{00000003-19D4-4BD8-AA7C-C17D9B59A8AB}"/>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'TB cascade'!$C$3:$C$6</c:f>
              <c:strCache>
                <c:ptCount val="4"/>
                <c:pt idx="0">
                  <c:v>Notified TB cases
(new and relapse)</c:v>
                </c:pt>
                <c:pt idx="1">
                  <c:v>New and relapse notified TB cases tested for HIV</c:v>
                </c:pt>
                <c:pt idx="2">
                  <c:v>New and relapse notified TB cases tested positive for HIV</c:v>
                </c:pt>
                <c:pt idx="3">
                  <c:v>HIV positive new and relapse TB cases on antiretroviral therapy</c:v>
                </c:pt>
              </c:strCache>
            </c:strRef>
          </c:cat>
          <c:val>
            <c:numRef>
              <c:f>'TB cascade'!$D$3:$D$6</c:f>
              <c:numCache>
                <c:formatCode>General</c:formatCode>
                <c:ptCount val="4"/>
                <c:pt idx="0">
                  <c:v>4535912</c:v>
                </c:pt>
                <c:pt idx="1">
                  <c:v>2208346</c:v>
                </c:pt>
                <c:pt idx="2">
                  <c:v>74132</c:v>
                </c:pt>
                <c:pt idx="3">
                  <c:v>48960</c:v>
                </c:pt>
              </c:numCache>
            </c:numRef>
          </c:val>
          <c:extLst>
            <c:ext xmlns:c16="http://schemas.microsoft.com/office/drawing/2014/chart" uri="{C3380CC4-5D6E-409C-BE32-E72D297353CC}">
              <c16:uniqueId val="{00000000-19D4-4BD8-AA7C-C17D9B59A8AB}"/>
            </c:ext>
          </c:extLst>
        </c:ser>
        <c:dLbls>
          <c:showLegendKey val="0"/>
          <c:showVal val="0"/>
          <c:showCatName val="0"/>
          <c:showSerName val="0"/>
          <c:showPercent val="0"/>
          <c:showBubbleSize val="0"/>
        </c:dLbls>
        <c:gapWidth val="150"/>
        <c:axId val="255044224"/>
        <c:axId val="255050112"/>
      </c:barChart>
      <c:catAx>
        <c:axId val="255044224"/>
        <c:scaling>
          <c:orientation val="minMax"/>
        </c:scaling>
        <c:delete val="0"/>
        <c:axPos val="b"/>
        <c:numFmt formatCode="General" sourceLinked="0"/>
        <c:majorTickMark val="none"/>
        <c:minorTickMark val="none"/>
        <c:tickLblPos val="nextTo"/>
        <c:spPr>
          <a:ln w="25400" cmpd="sng">
            <a:solidFill>
              <a:schemeClr val="bg1">
                <a:lumMod val="50000"/>
              </a:schemeClr>
            </a:solidFill>
          </a:ln>
        </c:spPr>
        <c:crossAx val="255050112"/>
        <c:crosses val="autoZero"/>
        <c:auto val="1"/>
        <c:lblAlgn val="ctr"/>
        <c:lblOffset val="100"/>
        <c:noMultiLvlLbl val="0"/>
      </c:catAx>
      <c:valAx>
        <c:axId val="255050112"/>
        <c:scaling>
          <c:orientation val="minMax"/>
        </c:scaling>
        <c:delete val="0"/>
        <c:axPos val="l"/>
        <c:numFmt formatCode="General" sourceLinked="1"/>
        <c:majorTickMark val="out"/>
        <c:minorTickMark val="none"/>
        <c:tickLblPos val="nextTo"/>
        <c:spPr>
          <a:ln>
            <a:noFill/>
          </a:ln>
        </c:spPr>
        <c:crossAx val="255044224"/>
        <c:crosses val="autoZero"/>
        <c:crossBetween val="between"/>
        <c:majorUnit val="1000000"/>
        <c:dispUnits>
          <c:builtInUnit val="thousands"/>
          <c:dispUnitsLbl/>
        </c:dispUnits>
      </c:valAx>
    </c:plotArea>
    <c:plotVisOnly val="1"/>
    <c:dispBlanksAs val="gap"/>
    <c:showDLblsOverMax val="0"/>
  </c:chart>
  <c:txPr>
    <a:bodyPr/>
    <a:lstStyle/>
    <a:p>
      <a:pPr>
        <a:defRPr sz="1200" b="1">
          <a:latin typeface="Arial" panose="020B0604020202020204" pitchFamily="34" charset="0"/>
          <a:cs typeface="Arial" panose="020B0604020202020204" pitchFamily="34" charset="0"/>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3789392571266617E-2"/>
          <c:y val="3.835337063942746E-2"/>
          <c:w val="0.80358303208981341"/>
          <c:h val="0.77791825656397418"/>
        </c:manualLayout>
      </c:layout>
      <c:barChart>
        <c:barDir val="col"/>
        <c:grouping val="stacked"/>
        <c:varyColors val="0"/>
        <c:ser>
          <c:idx val="0"/>
          <c:order val="0"/>
          <c:tx>
            <c:strRef>
              <c:f>'Cascade(frm HIV)'!$C$44</c:f>
              <c:strCache>
                <c:ptCount val="1"/>
                <c:pt idx="0">
                  <c:v>.</c:v>
                </c:pt>
              </c:strCache>
            </c:strRef>
          </c:tx>
          <c:invertIfNegative val="0"/>
          <c:dPt>
            <c:idx val="0"/>
            <c:invertIfNegative val="0"/>
            <c:bubble3D val="0"/>
            <c:spPr>
              <a:solidFill>
                <a:srgbClr val="63CDF6"/>
              </a:solidFill>
            </c:spPr>
            <c:extLst>
              <c:ext xmlns:c16="http://schemas.microsoft.com/office/drawing/2014/chart" uri="{C3380CC4-5D6E-409C-BE32-E72D297353CC}">
                <c16:uniqueId val="{00000001-8087-46DE-81BA-4ED73283C31D}"/>
              </c:ext>
            </c:extLst>
          </c:dPt>
          <c:dPt>
            <c:idx val="1"/>
            <c:invertIfNegative val="0"/>
            <c:bubble3D val="0"/>
            <c:spPr>
              <a:solidFill>
                <a:srgbClr val="00A99A"/>
              </a:solidFill>
            </c:spPr>
            <c:extLst>
              <c:ext xmlns:c16="http://schemas.microsoft.com/office/drawing/2014/chart" uri="{C3380CC4-5D6E-409C-BE32-E72D297353CC}">
                <c16:uniqueId val="{00000003-8087-46DE-81BA-4ED73283C31D}"/>
              </c:ext>
            </c:extLst>
          </c:dPt>
          <c:dPt>
            <c:idx val="2"/>
            <c:invertIfNegative val="0"/>
            <c:bubble3D val="0"/>
            <c:spPr>
              <a:solidFill>
                <a:srgbClr val="F26B73"/>
              </a:solidFill>
            </c:spPr>
            <c:extLst>
              <c:ext xmlns:c16="http://schemas.microsoft.com/office/drawing/2014/chart" uri="{C3380CC4-5D6E-409C-BE32-E72D297353CC}">
                <c16:uniqueId val="{00000005-8087-46DE-81BA-4ED73283C31D}"/>
              </c:ext>
            </c:extLst>
          </c:dPt>
          <c:cat>
            <c:strRef>
              <c:f>'Cascade(frm HIV)'!$D$43:$F$43</c:f>
              <c:strCache>
                <c:ptCount val="3"/>
                <c:pt idx="0">
                  <c:v>Estimated incidence of TB cases who are HIV-positive</c:v>
                </c:pt>
                <c:pt idx="1">
                  <c:v>Identified HIV-positive TB patients</c:v>
                </c:pt>
                <c:pt idx="2">
                  <c:v>HIV-positive TB patients on ART</c:v>
                </c:pt>
              </c:strCache>
            </c:strRef>
          </c:cat>
          <c:val>
            <c:numRef>
              <c:f>'Cascade(frm HIV)'!$D$44:$F$44</c:f>
              <c:numCache>
                <c:formatCode>General</c:formatCode>
                <c:ptCount val="3"/>
                <c:pt idx="0" formatCode="0">
                  <c:v>190987</c:v>
                </c:pt>
                <c:pt idx="1">
                  <c:v>74132</c:v>
                </c:pt>
                <c:pt idx="2">
                  <c:v>48960</c:v>
                </c:pt>
              </c:numCache>
            </c:numRef>
          </c:val>
          <c:extLst>
            <c:ext xmlns:c16="http://schemas.microsoft.com/office/drawing/2014/chart" uri="{C3380CC4-5D6E-409C-BE32-E72D297353CC}">
              <c16:uniqueId val="{00000006-8087-46DE-81BA-4ED73283C31D}"/>
            </c:ext>
          </c:extLst>
        </c:ser>
        <c:ser>
          <c:idx val="1"/>
          <c:order val="1"/>
          <c:tx>
            <c:strRef>
              <c:f>'Cascade(frm HIV)'!$C$45</c:f>
              <c:strCache>
                <c:ptCount val="1"/>
                <c:pt idx="0">
                  <c:v>Programmatic Gap</c:v>
                </c:pt>
              </c:strCache>
            </c:strRef>
          </c:tx>
          <c:spPr>
            <a:solidFill>
              <a:schemeClr val="bg1">
                <a:lumMod val="75000"/>
              </a:schemeClr>
            </a:solidFill>
          </c:spPr>
          <c:invertIfNegative val="0"/>
          <c:cat>
            <c:strRef>
              <c:f>'Cascade(frm HIV)'!$D$43:$F$43</c:f>
              <c:strCache>
                <c:ptCount val="3"/>
                <c:pt idx="0">
                  <c:v>Estimated incidence of TB cases who are HIV-positive</c:v>
                </c:pt>
                <c:pt idx="1">
                  <c:v>Identified HIV-positive TB patients</c:v>
                </c:pt>
                <c:pt idx="2">
                  <c:v>HIV-positive TB patients on ART</c:v>
                </c:pt>
              </c:strCache>
            </c:strRef>
          </c:cat>
          <c:val>
            <c:numRef>
              <c:f>'Cascade(frm HIV)'!$D$45:$F$45</c:f>
              <c:numCache>
                <c:formatCode>0</c:formatCode>
                <c:ptCount val="3"/>
                <c:pt idx="0">
                  <c:v>0</c:v>
                </c:pt>
                <c:pt idx="1">
                  <c:v>116855</c:v>
                </c:pt>
                <c:pt idx="2">
                  <c:v>25172</c:v>
                </c:pt>
              </c:numCache>
            </c:numRef>
          </c:val>
          <c:extLst>
            <c:ext xmlns:c16="http://schemas.microsoft.com/office/drawing/2014/chart" uri="{C3380CC4-5D6E-409C-BE32-E72D297353CC}">
              <c16:uniqueId val="{00000007-8087-46DE-81BA-4ED73283C31D}"/>
            </c:ext>
          </c:extLst>
        </c:ser>
        <c:dLbls>
          <c:showLegendKey val="0"/>
          <c:showVal val="0"/>
          <c:showCatName val="0"/>
          <c:showSerName val="0"/>
          <c:showPercent val="0"/>
          <c:showBubbleSize val="0"/>
        </c:dLbls>
        <c:gapWidth val="132"/>
        <c:overlap val="100"/>
        <c:axId val="255402368"/>
        <c:axId val="255403904"/>
      </c:barChart>
      <c:catAx>
        <c:axId val="255402368"/>
        <c:scaling>
          <c:orientation val="minMax"/>
        </c:scaling>
        <c:delete val="0"/>
        <c:axPos val="b"/>
        <c:numFmt formatCode="General" sourceLinked="0"/>
        <c:majorTickMark val="out"/>
        <c:minorTickMark val="none"/>
        <c:tickLblPos val="nextTo"/>
        <c:crossAx val="255403904"/>
        <c:crosses val="autoZero"/>
        <c:auto val="1"/>
        <c:lblAlgn val="ctr"/>
        <c:lblOffset val="100"/>
        <c:noMultiLvlLbl val="0"/>
      </c:catAx>
      <c:valAx>
        <c:axId val="255403904"/>
        <c:scaling>
          <c:orientation val="minMax"/>
          <c:max val="200000"/>
        </c:scaling>
        <c:delete val="0"/>
        <c:axPos val="l"/>
        <c:title>
          <c:tx>
            <c:rich>
              <a:bodyPr rot="-5400000" vert="horz"/>
              <a:lstStyle/>
              <a:p>
                <a:pPr>
                  <a:defRPr/>
                </a:pPr>
                <a:r>
                  <a:rPr lang="en-GB"/>
                  <a:t>Number</a:t>
                </a:r>
              </a:p>
            </c:rich>
          </c:tx>
          <c:overlay val="0"/>
        </c:title>
        <c:numFmt formatCode="0" sourceLinked="1"/>
        <c:majorTickMark val="out"/>
        <c:minorTickMark val="none"/>
        <c:tickLblPos val="nextTo"/>
        <c:crossAx val="255402368"/>
        <c:crosses val="autoZero"/>
        <c:crossBetween val="between"/>
        <c:majorUnit val="200000"/>
      </c:valAx>
    </c:plotArea>
    <c:plotVisOnly val="1"/>
    <c:dispBlanksAs val="gap"/>
    <c:showDLblsOverMax val="0"/>
  </c:chart>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333580212875039"/>
          <c:y val="4.7693452380952378E-2"/>
          <c:w val="0.64647656210698734"/>
          <c:h val="0.66328095706786649"/>
        </c:manualLayout>
      </c:layout>
      <c:barChart>
        <c:barDir val="col"/>
        <c:grouping val="stacked"/>
        <c:varyColors val="0"/>
        <c:ser>
          <c:idx val="0"/>
          <c:order val="0"/>
          <c:tx>
            <c:strRef>
              <c:f>'Tx coverage'!$G$4</c:f>
              <c:strCache>
                <c:ptCount val="1"/>
                <c:pt idx="0">
                  <c:v>.</c:v>
                </c:pt>
              </c:strCache>
            </c:strRef>
          </c:tx>
          <c:spPr>
            <a:solidFill>
              <a:srgbClr val="F26B73"/>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'Tx coverage'!$F$5:$F$6</c:f>
              <c:strCache>
                <c:ptCount val="2"/>
                <c:pt idx="0">
                  <c:v>All PLHIV
</c:v>
                </c:pt>
                <c:pt idx="1">
                  <c:v>HIV-positive TB patients</c:v>
                </c:pt>
              </c:strCache>
            </c:strRef>
          </c:cat>
          <c:val>
            <c:numRef>
              <c:f>'Tx coverage'!$G$5:$G$6</c:f>
              <c:numCache>
                <c:formatCode>General</c:formatCode>
                <c:ptCount val="2"/>
                <c:pt idx="0">
                  <c:v>53</c:v>
                </c:pt>
                <c:pt idx="1">
                  <c:v>26</c:v>
                </c:pt>
              </c:numCache>
            </c:numRef>
          </c:val>
          <c:extLst>
            <c:ext xmlns:c16="http://schemas.microsoft.com/office/drawing/2014/chart" uri="{C3380CC4-5D6E-409C-BE32-E72D297353CC}">
              <c16:uniqueId val="{00000000-9225-468D-8238-7F6CAFC05815}"/>
            </c:ext>
          </c:extLst>
        </c:ser>
        <c:ser>
          <c:idx val="1"/>
          <c:order val="1"/>
          <c:tx>
            <c:strRef>
              <c:f>'Tx coverage'!$H$4</c:f>
              <c:strCache>
                <c:ptCount val="1"/>
                <c:pt idx="0">
                  <c:v>Treatment gap</c:v>
                </c:pt>
              </c:strCache>
            </c:strRef>
          </c:tx>
          <c:spPr>
            <a:solidFill>
              <a:schemeClr val="bg1">
                <a:lumMod val="65000"/>
              </a:schemeClr>
            </a:solidFill>
          </c:spPr>
          <c:invertIfNegative val="0"/>
          <c:cat>
            <c:strRef>
              <c:f>'Tx coverage'!$F$5:$F$6</c:f>
              <c:strCache>
                <c:ptCount val="2"/>
                <c:pt idx="0">
                  <c:v>All PLHIV
</c:v>
                </c:pt>
                <c:pt idx="1">
                  <c:v>HIV-positive TB patients</c:v>
                </c:pt>
              </c:strCache>
            </c:strRef>
          </c:cat>
          <c:val>
            <c:numRef>
              <c:f>'Tx coverage'!$H$5:$H$6</c:f>
              <c:numCache>
                <c:formatCode>General</c:formatCode>
                <c:ptCount val="2"/>
                <c:pt idx="0">
                  <c:v>47</c:v>
                </c:pt>
                <c:pt idx="1">
                  <c:v>74</c:v>
                </c:pt>
              </c:numCache>
            </c:numRef>
          </c:val>
          <c:extLst>
            <c:ext xmlns:c16="http://schemas.microsoft.com/office/drawing/2014/chart" uri="{C3380CC4-5D6E-409C-BE32-E72D297353CC}">
              <c16:uniqueId val="{00000001-9225-468D-8238-7F6CAFC05815}"/>
            </c:ext>
          </c:extLst>
        </c:ser>
        <c:dLbls>
          <c:showLegendKey val="0"/>
          <c:showVal val="0"/>
          <c:showCatName val="0"/>
          <c:showSerName val="0"/>
          <c:showPercent val="0"/>
          <c:showBubbleSize val="0"/>
        </c:dLbls>
        <c:gapWidth val="102"/>
        <c:overlap val="100"/>
        <c:axId val="256205952"/>
        <c:axId val="256207488"/>
      </c:barChart>
      <c:catAx>
        <c:axId val="256205952"/>
        <c:scaling>
          <c:orientation val="minMax"/>
        </c:scaling>
        <c:delete val="0"/>
        <c:axPos val="b"/>
        <c:numFmt formatCode="General" sourceLinked="0"/>
        <c:majorTickMark val="none"/>
        <c:minorTickMark val="none"/>
        <c:tickLblPos val="nextTo"/>
        <c:spPr>
          <a:ln w="25400" cmpd="sng">
            <a:solidFill>
              <a:schemeClr val="bg1">
                <a:lumMod val="50000"/>
              </a:schemeClr>
            </a:solidFill>
          </a:ln>
        </c:spPr>
        <c:crossAx val="256207488"/>
        <c:crosses val="autoZero"/>
        <c:auto val="1"/>
        <c:lblAlgn val="ctr"/>
        <c:lblOffset val="100"/>
        <c:noMultiLvlLbl val="0"/>
      </c:catAx>
      <c:valAx>
        <c:axId val="256207488"/>
        <c:scaling>
          <c:orientation val="minMax"/>
          <c:max val="100"/>
        </c:scaling>
        <c:delete val="0"/>
        <c:axPos val="l"/>
        <c:title>
          <c:tx>
            <c:rich>
              <a:bodyPr rot="-5400000" vert="horz"/>
              <a:lstStyle/>
              <a:p>
                <a:pPr>
                  <a:defRPr/>
                </a:pPr>
                <a:r>
                  <a:rPr lang="en-GB"/>
                  <a:t>% ART coverage</a:t>
                </a:r>
              </a:p>
            </c:rich>
          </c:tx>
          <c:overlay val="0"/>
        </c:title>
        <c:numFmt formatCode="General" sourceLinked="1"/>
        <c:majorTickMark val="out"/>
        <c:minorTickMark val="none"/>
        <c:tickLblPos val="nextTo"/>
        <c:spPr>
          <a:ln>
            <a:noFill/>
          </a:ln>
        </c:spPr>
        <c:crossAx val="256205952"/>
        <c:crosses val="autoZero"/>
        <c:crossBetween val="between"/>
        <c:majorUnit val="25"/>
      </c:valAx>
    </c:plotArea>
    <c:legend>
      <c:legendPos val="r"/>
      <c:legendEntry>
        <c:idx val="1"/>
        <c:delete val="1"/>
      </c:legendEntry>
      <c:layout>
        <c:manualLayout>
          <c:xMode val="edge"/>
          <c:yMode val="edge"/>
          <c:x val="0.72645332309774369"/>
          <c:y val="0.35587123875140614"/>
          <c:w val="0.26668090278622486"/>
          <c:h val="7.992418916385452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8362040127078262E-2"/>
          <c:y val="7.5463035734017275E-2"/>
          <c:w val="0.85804718803828017"/>
          <c:h val="0.53591368782064819"/>
        </c:manualLayout>
      </c:layout>
      <c:barChart>
        <c:barDir val="col"/>
        <c:grouping val="clustered"/>
        <c:varyColors val="0"/>
        <c:ser>
          <c:idx val="0"/>
          <c:order val="0"/>
          <c:spPr>
            <a:solidFill>
              <a:srgbClr val="70C8BE"/>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'TB prevention Rx'!$E$8:$E$18</c:f>
              <c:strCache>
                <c:ptCount val="11"/>
                <c:pt idx="0">
                  <c:v>Afghanistan</c:v>
                </c:pt>
                <c:pt idx="1">
                  <c:v>Mongolia</c:v>
                </c:pt>
                <c:pt idx="2">
                  <c:v>India</c:v>
                </c:pt>
                <c:pt idx="3">
                  <c:v>Indonesia</c:v>
                </c:pt>
                <c:pt idx="4">
                  <c:v>Papua New Guinea</c:v>
                </c:pt>
                <c:pt idx="5">
                  <c:v>Myanmar</c:v>
                </c:pt>
                <c:pt idx="6">
                  <c:v>Sri Lanka</c:v>
                </c:pt>
                <c:pt idx="7">
                  <c:v>Cambodia</c:v>
                </c:pt>
                <c:pt idx="8">
                  <c:v>Viet Nam</c:v>
                </c:pt>
                <c:pt idx="9">
                  <c:v>Philippines</c:v>
                </c:pt>
                <c:pt idx="10">
                  <c:v>Malaysia</c:v>
                </c:pt>
              </c:strCache>
            </c:strRef>
          </c:cat>
          <c:val>
            <c:numRef>
              <c:f>'TB prevention Rx'!$F$8:$F$18</c:f>
              <c:numCache>
                <c:formatCode>General</c:formatCode>
                <c:ptCount val="11"/>
                <c:pt idx="0">
                  <c:v>4</c:v>
                </c:pt>
                <c:pt idx="1">
                  <c:v>4</c:v>
                </c:pt>
                <c:pt idx="2">
                  <c:v>10</c:v>
                </c:pt>
                <c:pt idx="3">
                  <c:v>16</c:v>
                </c:pt>
                <c:pt idx="4">
                  <c:v>16</c:v>
                </c:pt>
                <c:pt idx="5">
                  <c:v>17</c:v>
                </c:pt>
                <c:pt idx="6">
                  <c:v>20</c:v>
                </c:pt>
                <c:pt idx="7">
                  <c:v>21</c:v>
                </c:pt>
                <c:pt idx="8">
                  <c:v>31</c:v>
                </c:pt>
                <c:pt idx="9">
                  <c:v>57</c:v>
                </c:pt>
                <c:pt idx="10">
                  <c:v>79</c:v>
                </c:pt>
              </c:numCache>
            </c:numRef>
          </c:val>
          <c:extLst>
            <c:ext xmlns:c16="http://schemas.microsoft.com/office/drawing/2014/chart" uri="{C3380CC4-5D6E-409C-BE32-E72D297353CC}">
              <c16:uniqueId val="{00000000-8FAC-45EF-B89A-51ACEA937484}"/>
            </c:ext>
          </c:extLst>
        </c:ser>
        <c:dLbls>
          <c:showLegendKey val="0"/>
          <c:showVal val="0"/>
          <c:showCatName val="0"/>
          <c:showSerName val="0"/>
          <c:showPercent val="0"/>
          <c:showBubbleSize val="0"/>
        </c:dLbls>
        <c:gapWidth val="40"/>
        <c:overlap val="77"/>
        <c:axId val="336079488"/>
        <c:axId val="336101760"/>
        <c:extLst/>
      </c:barChart>
      <c:catAx>
        <c:axId val="336079488"/>
        <c:scaling>
          <c:orientation val="minMax"/>
        </c:scaling>
        <c:delete val="0"/>
        <c:axPos val="b"/>
        <c:numFmt formatCode="General" sourceLinked="0"/>
        <c:majorTickMark val="none"/>
        <c:minorTickMark val="none"/>
        <c:tickLblPos val="nextTo"/>
        <c:crossAx val="336101760"/>
        <c:crosses val="autoZero"/>
        <c:auto val="1"/>
        <c:lblAlgn val="ctr"/>
        <c:lblOffset val="100"/>
        <c:noMultiLvlLbl val="0"/>
      </c:catAx>
      <c:valAx>
        <c:axId val="336101760"/>
        <c:scaling>
          <c:orientation val="minMax"/>
          <c:max val="100"/>
        </c:scaling>
        <c:delete val="0"/>
        <c:axPos val="l"/>
        <c:majorGridlines>
          <c:spPr>
            <a:ln w="15875">
              <a:solidFill>
                <a:sysClr val="window" lastClr="FFFFFF">
                  <a:lumMod val="50000"/>
                </a:sysClr>
              </a:solidFill>
              <a:prstDash val="sysDot"/>
            </a:ln>
          </c:spPr>
        </c:majorGridlines>
        <c:title>
          <c:tx>
            <c:rich>
              <a:bodyPr rot="-5400000" vert="horz"/>
              <a:lstStyle/>
              <a:p>
                <a:pPr>
                  <a:defRPr/>
                </a:pPr>
                <a:r>
                  <a:rPr lang="en-GB"/>
                  <a:t>%</a:t>
                </a:r>
                <a:r>
                  <a:rPr lang="en-GB" baseline="0"/>
                  <a:t> coverage</a:t>
                </a:r>
                <a:endParaRPr lang="en-GB"/>
              </a:p>
            </c:rich>
          </c:tx>
          <c:overlay val="0"/>
        </c:title>
        <c:numFmt formatCode="General" sourceLinked="1"/>
        <c:majorTickMark val="out"/>
        <c:minorTickMark val="none"/>
        <c:tickLblPos val="nextTo"/>
        <c:spPr>
          <a:ln>
            <a:noFill/>
          </a:ln>
        </c:spPr>
        <c:crossAx val="336079488"/>
        <c:crosses val="autoZero"/>
        <c:crossBetween val="between"/>
        <c:majorUnit val="50"/>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750000000000001"/>
          <c:y val="0"/>
          <c:w val="0.63888888888888884"/>
          <c:h val="1"/>
        </c:manualLayout>
      </c:layout>
      <c:pieChart>
        <c:varyColors val="1"/>
        <c:ser>
          <c:idx val="0"/>
          <c:order val="0"/>
          <c:spPr>
            <a:ln w="22225">
              <a:solidFill>
                <a:schemeClr val="bg1"/>
              </a:solidFill>
            </a:ln>
          </c:spPr>
          <c:dPt>
            <c:idx val="0"/>
            <c:bubble3D val="0"/>
            <c:spPr>
              <a:solidFill>
                <a:srgbClr val="F26B73"/>
              </a:solidFill>
              <a:ln w="22225">
                <a:solidFill>
                  <a:schemeClr val="bg1"/>
                </a:solidFill>
              </a:ln>
            </c:spPr>
            <c:extLst>
              <c:ext xmlns:c16="http://schemas.microsoft.com/office/drawing/2014/chart" uri="{C3380CC4-5D6E-409C-BE32-E72D297353CC}">
                <c16:uniqueId val="{00000001-789D-494B-ACA5-C482B19640E8}"/>
              </c:ext>
            </c:extLst>
          </c:dPt>
          <c:dPt>
            <c:idx val="1"/>
            <c:bubble3D val="0"/>
            <c:spPr>
              <a:solidFill>
                <a:schemeClr val="bg1">
                  <a:lumMod val="65000"/>
                </a:schemeClr>
              </a:solidFill>
              <a:ln w="22225">
                <a:solidFill>
                  <a:schemeClr val="bg1"/>
                </a:solidFill>
              </a:ln>
            </c:spPr>
            <c:extLst>
              <c:ext xmlns:c16="http://schemas.microsoft.com/office/drawing/2014/chart" uri="{C3380CC4-5D6E-409C-BE32-E72D297353CC}">
                <c16:uniqueId val="{00000003-789D-494B-ACA5-C482B19640E8}"/>
              </c:ext>
            </c:extLst>
          </c:dPt>
          <c:val>
            <c:numRef>
              <c:f>'Global vs AP'!$K$69:$K$70</c:f>
              <c:numCache>
                <c:formatCode>General</c:formatCode>
                <c:ptCount val="2"/>
                <c:pt idx="0">
                  <c:v>21</c:v>
                </c:pt>
                <c:pt idx="1">
                  <c:v>76</c:v>
                </c:pt>
              </c:numCache>
            </c:numRef>
          </c:val>
          <c:extLst>
            <c:ext xmlns:c16="http://schemas.microsoft.com/office/drawing/2014/chart" uri="{C3380CC4-5D6E-409C-BE32-E72D297353CC}">
              <c16:uniqueId val="{00000004-789D-494B-ACA5-C482B19640E8}"/>
            </c:ext>
          </c:extLst>
        </c:ser>
        <c:dLbls>
          <c:showLegendKey val="0"/>
          <c:showVal val="0"/>
          <c:showCatName val="0"/>
          <c:showSerName val="0"/>
          <c:showPercent val="0"/>
          <c:showBubbleSize val="0"/>
          <c:showLeaderLines val="0"/>
        </c:dLbls>
        <c:firstSliceAng val="0"/>
      </c:pieChart>
    </c:plotArea>
    <c:plotVisOnly val="1"/>
    <c:dispBlanksAs val="gap"/>
    <c:showDLblsOverMax val="0"/>
  </c:chart>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750000000000001"/>
          <c:y val="0"/>
          <c:w val="0.63888888888888884"/>
          <c:h val="1"/>
        </c:manualLayout>
      </c:layout>
      <c:pieChart>
        <c:varyColors val="1"/>
        <c:ser>
          <c:idx val="0"/>
          <c:order val="0"/>
          <c:spPr>
            <a:ln w="22225">
              <a:solidFill>
                <a:schemeClr val="bg1"/>
              </a:solidFill>
            </a:ln>
          </c:spPr>
          <c:dPt>
            <c:idx val="0"/>
            <c:bubble3D val="0"/>
            <c:spPr>
              <a:solidFill>
                <a:srgbClr val="63CDF6"/>
              </a:solidFill>
              <a:ln w="22225">
                <a:solidFill>
                  <a:schemeClr val="bg1"/>
                </a:solidFill>
              </a:ln>
            </c:spPr>
            <c:extLst>
              <c:ext xmlns:c16="http://schemas.microsoft.com/office/drawing/2014/chart" uri="{C3380CC4-5D6E-409C-BE32-E72D297353CC}">
                <c16:uniqueId val="{00000001-91B4-4810-BC35-C16DE106A71F}"/>
              </c:ext>
            </c:extLst>
          </c:dPt>
          <c:dPt>
            <c:idx val="1"/>
            <c:bubble3D val="0"/>
            <c:spPr>
              <a:solidFill>
                <a:schemeClr val="bg1">
                  <a:lumMod val="65000"/>
                </a:schemeClr>
              </a:solidFill>
              <a:ln w="22225">
                <a:solidFill>
                  <a:schemeClr val="bg1"/>
                </a:solidFill>
              </a:ln>
            </c:spPr>
            <c:extLst>
              <c:ext xmlns:c16="http://schemas.microsoft.com/office/drawing/2014/chart" uri="{C3380CC4-5D6E-409C-BE32-E72D297353CC}">
                <c16:uniqueId val="{00000003-91B4-4810-BC35-C16DE106A71F}"/>
              </c:ext>
            </c:extLst>
          </c:dPt>
          <c:val>
            <c:numRef>
              <c:f>'Global vs AP'!$K$69:$K$70</c:f>
              <c:numCache>
                <c:formatCode>General</c:formatCode>
                <c:ptCount val="2"/>
                <c:pt idx="0">
                  <c:v>32</c:v>
                </c:pt>
                <c:pt idx="1">
                  <c:v>68</c:v>
                </c:pt>
              </c:numCache>
            </c:numRef>
          </c:val>
          <c:extLst>
            <c:ext xmlns:c16="http://schemas.microsoft.com/office/drawing/2014/chart" uri="{C3380CC4-5D6E-409C-BE32-E72D297353CC}">
              <c16:uniqueId val="{00000004-91B4-4810-BC35-C16DE106A71F}"/>
            </c:ext>
          </c:extLst>
        </c:ser>
        <c:dLbls>
          <c:showLegendKey val="0"/>
          <c:showVal val="0"/>
          <c:showCatName val="0"/>
          <c:showSerName val="0"/>
          <c:showPercent val="0"/>
          <c:showBubbleSize val="0"/>
          <c:showLeaderLines val="0"/>
        </c:dLbls>
        <c:firstSliceAng val="0"/>
      </c:pieChart>
    </c:plotArea>
    <c:plotVisOnly val="1"/>
    <c:dispBlanksAs val="gap"/>
    <c:showDLblsOverMax val="0"/>
  </c:chart>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09970566705102"/>
          <c:y val="3.1192214111922141E-2"/>
          <c:w val="0.87957567444374762"/>
          <c:h val="0.58839584368970488"/>
        </c:manualLayout>
      </c:layout>
      <c:barChart>
        <c:barDir val="col"/>
        <c:grouping val="clustered"/>
        <c:varyColors val="0"/>
        <c:ser>
          <c:idx val="0"/>
          <c:order val="0"/>
          <c:tx>
            <c:strRef>
              <c:f>'TB deaths among PLHIV'!$G$49</c:f>
              <c:strCache>
                <c:ptCount val="1"/>
                <c:pt idx="0">
                  <c:v>TB deaths as proportion of AIDS-deaths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'TB deaths among PLHIV'!$E$50:$E$63</c:f>
              <c:strCache>
                <c:ptCount val="14"/>
                <c:pt idx="0">
                  <c:v>Malaysia</c:v>
                </c:pt>
                <c:pt idx="1">
                  <c:v>Sri Lanka</c:v>
                </c:pt>
                <c:pt idx="2">
                  <c:v>Viet Nam</c:v>
                </c:pt>
                <c:pt idx="3">
                  <c:v>Bangladesh</c:v>
                </c:pt>
                <c:pt idx="4">
                  <c:v>India</c:v>
                </c:pt>
                <c:pt idx="5">
                  <c:v>Thailand</c:v>
                </c:pt>
                <c:pt idx="6">
                  <c:v>Nepal</c:v>
                </c:pt>
                <c:pt idx="7">
                  <c:v>Indonesia</c:v>
                </c:pt>
                <c:pt idx="8">
                  <c:v>Afghanistan</c:v>
                </c:pt>
                <c:pt idx="9">
                  <c:v>Cambodia</c:v>
                </c:pt>
                <c:pt idx="10">
                  <c:v>Pakistan</c:v>
                </c:pt>
                <c:pt idx="11">
                  <c:v>Philippines</c:v>
                </c:pt>
                <c:pt idx="12">
                  <c:v>Myanmar</c:v>
                </c:pt>
                <c:pt idx="13">
                  <c:v>Papua New Guinea</c:v>
                </c:pt>
              </c:strCache>
            </c:strRef>
          </c:cat>
          <c:val>
            <c:numRef>
              <c:f>'TB deaths among PLHIV'!$G$50:$G$63</c:f>
              <c:numCache>
                <c:formatCode>0%</c:formatCode>
                <c:ptCount val="14"/>
                <c:pt idx="0">
                  <c:v>6.7735380447053517E-2</c:v>
                </c:pt>
                <c:pt idx="1">
                  <c:v>7.7669902912621352E-2</c:v>
                </c:pt>
                <c:pt idx="2">
                  <c:v>9.7879282218597069E-2</c:v>
                </c:pt>
                <c:pt idx="3">
                  <c:v>0.16037735849056603</c:v>
                </c:pt>
                <c:pt idx="4">
                  <c:v>0.15915963711602737</c:v>
                </c:pt>
                <c:pt idx="5">
                  <c:v>0.19691722686222585</c:v>
                </c:pt>
                <c:pt idx="6">
                  <c:v>0.19908116385911179</c:v>
                </c:pt>
                <c:pt idx="7">
                  <c:v>0.24099474426355597</c:v>
                </c:pt>
                <c:pt idx="8">
                  <c:v>0.25600000000000001</c:v>
                </c:pt>
                <c:pt idx="9">
                  <c:v>0.30597014925373134</c:v>
                </c:pt>
                <c:pt idx="10">
                  <c:v>0.35483870967741937</c:v>
                </c:pt>
                <c:pt idx="11">
                  <c:v>0.50065876152832678</c:v>
                </c:pt>
                <c:pt idx="12">
                  <c:v>0.72819141031356815</c:v>
                </c:pt>
                <c:pt idx="13">
                  <c:v>0.82666666666666666</c:v>
                </c:pt>
              </c:numCache>
            </c:numRef>
          </c:val>
          <c:extLst>
            <c:ext xmlns:c16="http://schemas.microsoft.com/office/drawing/2014/chart" uri="{C3380CC4-5D6E-409C-BE32-E72D297353CC}">
              <c16:uniqueId val="{00000000-856B-4503-9B01-9C647B8CAB92}"/>
            </c:ext>
          </c:extLst>
        </c:ser>
        <c:dLbls>
          <c:showLegendKey val="0"/>
          <c:showVal val="0"/>
          <c:showCatName val="0"/>
          <c:showSerName val="0"/>
          <c:showPercent val="0"/>
          <c:showBubbleSize val="0"/>
        </c:dLbls>
        <c:gapWidth val="103"/>
        <c:overlap val="-27"/>
        <c:axId val="340189568"/>
        <c:axId val="340191104"/>
      </c:barChart>
      <c:catAx>
        <c:axId val="340189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0191104"/>
        <c:crosses val="autoZero"/>
        <c:auto val="1"/>
        <c:lblAlgn val="ctr"/>
        <c:lblOffset val="100"/>
        <c:noMultiLvlLbl val="0"/>
      </c:catAx>
      <c:valAx>
        <c:axId val="340191104"/>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TB deaths as proportion of total AIDS deaths</a:t>
                </a:r>
              </a:p>
            </c:rich>
          </c:tx>
          <c:layout>
            <c:manualLayout>
              <c:xMode val="edge"/>
              <c:yMode val="edge"/>
              <c:x val="1.0490932001408129E-2"/>
              <c:y val="5.6261482939632547E-2"/>
            </c:manualLayout>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0189568"/>
        <c:crosses val="autoZero"/>
        <c:crossBetween val="between"/>
        <c:majorUnit val="1"/>
      </c:valAx>
      <c:spPr>
        <a:noFill/>
        <a:ln>
          <a:noFill/>
        </a:ln>
        <a:effectLst/>
      </c:spPr>
    </c:plotArea>
    <c:legend>
      <c:legendPos val="b"/>
      <c:layout>
        <c:manualLayout>
          <c:xMode val="edge"/>
          <c:yMode val="edge"/>
          <c:x val="0"/>
          <c:y val="0.91812972355860367"/>
          <c:w val="0.50243763643795003"/>
          <c:h val="7.183863860405941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01596060432985"/>
          <c:y val="3.8554825610972884E-2"/>
          <c:w val="0.76388436755330347"/>
          <c:h val="0.65878184880069168"/>
        </c:manualLayout>
      </c:layout>
      <c:barChart>
        <c:barDir val="col"/>
        <c:grouping val="stacked"/>
        <c:varyColors val="0"/>
        <c:ser>
          <c:idx val="0"/>
          <c:order val="0"/>
          <c:invertIfNegative val="0"/>
          <c:cat>
            <c:strRef>
              <c:f>Regional_Tx_behav_response!$R$55:$V$55</c:f>
              <c:strCache>
                <c:ptCount val="5"/>
                <c:pt idx="0">
                  <c:v>Estimated PLHIV</c:v>
                </c:pt>
                <c:pt idx="1">
                  <c:v>PLHIV who know their HIV status</c:v>
                </c:pt>
                <c:pt idx="2">
                  <c:v>People on ART</c:v>
                </c:pt>
                <c:pt idx="3">
                  <c:v>Tested for viral load</c:v>
                </c:pt>
                <c:pt idx="4">
                  <c:v>Suppressed viral load</c:v>
                </c:pt>
              </c:strCache>
            </c:strRef>
          </c:cat>
          <c:val>
            <c:numRef>
              <c:f>Regional_Tx_behav_response!$R$56:$V$56</c:f>
              <c:numCache>
                <c:formatCode>General</c:formatCode>
                <c:ptCount val="5"/>
              </c:numCache>
            </c:numRef>
          </c:val>
          <c:extLst>
            <c:ext xmlns:c16="http://schemas.microsoft.com/office/drawing/2014/chart" uri="{C3380CC4-5D6E-409C-BE32-E72D297353CC}">
              <c16:uniqueId val="{00000000-7F3F-4C09-863A-66B79EEC3245}"/>
            </c:ext>
          </c:extLst>
        </c:ser>
        <c:ser>
          <c:idx val="1"/>
          <c:order val="1"/>
          <c:invertIfNegative val="0"/>
          <c:cat>
            <c:strRef>
              <c:f>Regional_Tx_behav_response!$R$55:$V$55</c:f>
              <c:strCache>
                <c:ptCount val="5"/>
                <c:pt idx="0">
                  <c:v>Estimated PLHIV</c:v>
                </c:pt>
                <c:pt idx="1">
                  <c:v>PLHIV who know their HIV status</c:v>
                </c:pt>
                <c:pt idx="2">
                  <c:v>People on ART</c:v>
                </c:pt>
                <c:pt idx="3">
                  <c:v>Tested for viral load</c:v>
                </c:pt>
                <c:pt idx="4">
                  <c:v>Suppressed viral load</c:v>
                </c:pt>
              </c:strCache>
            </c:strRef>
          </c:cat>
          <c:val>
            <c:numRef>
              <c:f>Regional_Tx_behav_response!$R$57:$V$57</c:f>
              <c:numCache>
                <c:formatCode>General</c:formatCode>
                <c:ptCount val="5"/>
              </c:numCache>
            </c:numRef>
          </c:val>
          <c:extLst>
            <c:ext xmlns:c16="http://schemas.microsoft.com/office/drawing/2014/chart" uri="{C3380CC4-5D6E-409C-BE32-E72D297353CC}">
              <c16:uniqueId val="{00000001-7F3F-4C09-863A-66B79EEC3245}"/>
            </c:ext>
          </c:extLst>
        </c:ser>
        <c:ser>
          <c:idx val="2"/>
          <c:order val="2"/>
          <c:invertIfNegative val="0"/>
          <c:dPt>
            <c:idx val="0"/>
            <c:invertIfNegative val="0"/>
            <c:bubble3D val="0"/>
            <c:spPr>
              <a:solidFill>
                <a:srgbClr val="00CCFF"/>
              </a:solidFill>
              <a:ln>
                <a:noFill/>
              </a:ln>
            </c:spPr>
            <c:extLst>
              <c:ext xmlns:c16="http://schemas.microsoft.com/office/drawing/2014/chart" uri="{C3380CC4-5D6E-409C-BE32-E72D297353CC}">
                <c16:uniqueId val="{00000003-7F3F-4C09-863A-66B79EEC3245}"/>
              </c:ext>
            </c:extLst>
          </c:dPt>
          <c:dPt>
            <c:idx val="1"/>
            <c:invertIfNegative val="0"/>
            <c:bubble3D val="0"/>
            <c:spPr>
              <a:solidFill>
                <a:srgbClr val="FF7C80"/>
              </a:solidFill>
              <a:ln>
                <a:noFill/>
              </a:ln>
            </c:spPr>
            <c:extLst>
              <c:ext xmlns:c16="http://schemas.microsoft.com/office/drawing/2014/chart" uri="{C3380CC4-5D6E-409C-BE32-E72D297353CC}">
                <c16:uniqueId val="{00000005-7F3F-4C09-863A-66B79EEC3245}"/>
              </c:ext>
            </c:extLst>
          </c:dPt>
          <c:dPt>
            <c:idx val="2"/>
            <c:invertIfNegative val="0"/>
            <c:bubble3D val="0"/>
            <c:spPr>
              <a:solidFill>
                <a:srgbClr val="33CCCC"/>
              </a:solidFill>
              <a:ln>
                <a:noFill/>
              </a:ln>
            </c:spPr>
            <c:extLst>
              <c:ext xmlns:c16="http://schemas.microsoft.com/office/drawing/2014/chart" uri="{C3380CC4-5D6E-409C-BE32-E72D297353CC}">
                <c16:uniqueId val="{00000007-7F3F-4C09-863A-66B79EEC3245}"/>
              </c:ext>
            </c:extLst>
          </c:dPt>
          <c:dPt>
            <c:idx val="3"/>
            <c:invertIfNegative val="0"/>
            <c:bubble3D val="0"/>
            <c:spPr>
              <a:solidFill>
                <a:srgbClr val="FF9933"/>
              </a:solidFill>
              <a:ln>
                <a:noFill/>
              </a:ln>
            </c:spPr>
            <c:extLst>
              <c:ext xmlns:c16="http://schemas.microsoft.com/office/drawing/2014/chart" uri="{C3380CC4-5D6E-409C-BE32-E72D297353CC}">
                <c16:uniqueId val="{00000009-7F3F-4C09-863A-66B79EEC3245}"/>
              </c:ext>
            </c:extLst>
          </c:dPt>
          <c:dPt>
            <c:idx val="4"/>
            <c:invertIfNegative val="0"/>
            <c:bubble3D val="0"/>
            <c:spPr>
              <a:solidFill>
                <a:srgbClr val="9999FF"/>
              </a:solidFill>
              <a:ln>
                <a:noFill/>
              </a:ln>
            </c:spPr>
            <c:extLst>
              <c:ext xmlns:c16="http://schemas.microsoft.com/office/drawing/2014/chart" uri="{C3380CC4-5D6E-409C-BE32-E72D297353CC}">
                <c16:uniqueId val="{0000000B-7F3F-4C09-863A-66B79EEC3245}"/>
              </c:ext>
            </c:extLst>
          </c:dPt>
          <c:dPt>
            <c:idx val="5"/>
            <c:invertIfNegative val="0"/>
            <c:bubble3D val="0"/>
            <c:spPr>
              <a:solidFill>
                <a:srgbClr val="009999">
                  <a:alpha val="50000"/>
                </a:srgbClr>
              </a:solidFill>
              <a:ln>
                <a:noFill/>
              </a:ln>
            </c:spPr>
            <c:extLst>
              <c:ext xmlns:c16="http://schemas.microsoft.com/office/drawing/2014/chart" uri="{C3380CC4-5D6E-409C-BE32-E72D297353CC}">
                <c16:uniqueId val="{0000000D-7F3F-4C09-863A-66B79EEC3245}"/>
              </c:ext>
            </c:extLst>
          </c:dPt>
          <c:dLbls>
            <c:dLbl>
              <c:idx val="0"/>
              <c:tx>
                <c:rich>
                  <a:bodyPr/>
                  <a:lstStyle/>
                  <a:p>
                    <a:r>
                      <a:rPr lang="en-US"/>
                      <a:t>5.2 M</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F3F-4C09-863A-66B79EEC3245}"/>
                </c:ext>
              </c:extLst>
            </c:dLbl>
            <c:dLbl>
              <c:idx val="1"/>
              <c:tx>
                <c:rich>
                  <a:bodyPr/>
                  <a:lstStyle/>
                  <a:p>
                    <a:r>
                      <a:rPr lang="en-US"/>
                      <a:t>3.8 M</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F3F-4C09-863A-66B79EEC3245}"/>
                </c:ext>
              </c:extLst>
            </c:dLbl>
            <c:dLbl>
              <c:idx val="2"/>
              <c:tx>
                <c:rich>
                  <a:bodyPr/>
                  <a:lstStyle/>
                  <a:p>
                    <a:r>
                      <a:rPr lang="en-US"/>
                      <a:t>2.7 M</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F3F-4C09-863A-66B79EEC3245}"/>
                </c:ext>
              </c:extLst>
            </c:dLbl>
            <c:dLbl>
              <c:idx val="3"/>
              <c:tx>
                <c:rich>
                  <a:bodyPr/>
                  <a:lstStyle/>
                  <a:p>
                    <a:r>
                      <a:rPr lang="en-US" dirty="0"/>
                      <a:t>0.41 M</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F3F-4C09-863A-66B79EEC3245}"/>
                </c:ext>
              </c:extLst>
            </c:dLbl>
            <c:dLbl>
              <c:idx val="4"/>
              <c:layout>
                <c:manualLayout>
                  <c:x val="5.2830399027588839E-3"/>
                  <c:y val="-6.4138295205348646E-3"/>
                </c:manualLayout>
              </c:layout>
              <c:tx>
                <c:rich>
                  <a:bodyPr/>
                  <a:lstStyle/>
                  <a:p>
                    <a:r>
                      <a:rPr lang="en-US" dirty="0"/>
                      <a:t>0.39</a:t>
                    </a:r>
                    <a:r>
                      <a:rPr lang="en-US" baseline="0" dirty="0"/>
                      <a:t> </a:t>
                    </a:r>
                    <a:r>
                      <a:rPr lang="en-US" dirty="0"/>
                      <a:t>M</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F3F-4C09-863A-66B79EEC3245}"/>
                </c:ext>
              </c:extLst>
            </c:dLbl>
            <c:dLbl>
              <c:idx val="5"/>
              <c:layout>
                <c:manualLayout>
                  <c:x val="1.4324081555680975E-3"/>
                  <c:y val="-5.0314465408805034E-2"/>
                </c:manualLayout>
              </c:layout>
              <c:tx>
                <c:rich>
                  <a:bodyPr/>
                  <a:lstStyle/>
                  <a:p>
                    <a:r>
                      <a:rPr lang="en-US"/>
                      <a:t>0.39 M</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F3F-4C09-863A-66B79EEC324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Regional_Tx_behav_response!$R$55:$V$55</c:f>
              <c:strCache>
                <c:ptCount val="5"/>
                <c:pt idx="0">
                  <c:v>Estimated PLHIV</c:v>
                </c:pt>
                <c:pt idx="1">
                  <c:v>PLHIV who know their HIV status</c:v>
                </c:pt>
                <c:pt idx="2">
                  <c:v>People on ART</c:v>
                </c:pt>
                <c:pt idx="3">
                  <c:v>Tested for viral load</c:v>
                </c:pt>
                <c:pt idx="4">
                  <c:v>Suppressed viral load</c:v>
                </c:pt>
              </c:strCache>
            </c:strRef>
          </c:cat>
          <c:val>
            <c:numRef>
              <c:f>Regional_Tx_behav_response!$R$58:$V$58</c:f>
              <c:numCache>
                <c:formatCode>_-* #,##0_-;\-* #,##0_-;_-* "-"??_-;_-@_-</c:formatCode>
                <c:ptCount val="5"/>
                <c:pt idx="0">
                  <c:v>5200000</c:v>
                </c:pt>
                <c:pt idx="1">
                  <c:v>3800000</c:v>
                </c:pt>
                <c:pt idx="2">
                  <c:v>2700000</c:v>
                </c:pt>
                <c:pt idx="3">
                  <c:v>410000</c:v>
                </c:pt>
                <c:pt idx="4">
                  <c:v>390000</c:v>
                </c:pt>
              </c:numCache>
            </c:numRef>
          </c:val>
          <c:extLst>
            <c:ext xmlns:c16="http://schemas.microsoft.com/office/drawing/2014/chart" uri="{C3380CC4-5D6E-409C-BE32-E72D297353CC}">
              <c16:uniqueId val="{0000000E-7F3F-4C09-863A-66B79EEC3245}"/>
            </c:ext>
          </c:extLst>
        </c:ser>
        <c:dLbls>
          <c:showLegendKey val="0"/>
          <c:showVal val="0"/>
          <c:showCatName val="0"/>
          <c:showSerName val="0"/>
          <c:showPercent val="0"/>
          <c:showBubbleSize val="0"/>
        </c:dLbls>
        <c:gapWidth val="40"/>
        <c:overlap val="100"/>
        <c:axId val="218853376"/>
        <c:axId val="218854912"/>
      </c:barChart>
      <c:catAx>
        <c:axId val="218853376"/>
        <c:scaling>
          <c:orientation val="minMax"/>
        </c:scaling>
        <c:delete val="1"/>
        <c:axPos val="b"/>
        <c:majorGridlines>
          <c:spPr>
            <a:ln w="6350">
              <a:solidFill>
                <a:srgbClr val="D1E8FF"/>
              </a:solidFill>
              <a:prstDash val="sysDash"/>
            </a:ln>
          </c:spPr>
        </c:majorGridlines>
        <c:numFmt formatCode="General" sourceLinked="1"/>
        <c:majorTickMark val="out"/>
        <c:minorTickMark val="none"/>
        <c:tickLblPos val="nextTo"/>
        <c:crossAx val="218854912"/>
        <c:crosses val="autoZero"/>
        <c:auto val="1"/>
        <c:lblAlgn val="ctr"/>
        <c:lblOffset val="100"/>
        <c:noMultiLvlLbl val="0"/>
      </c:catAx>
      <c:valAx>
        <c:axId val="218854912"/>
        <c:scaling>
          <c:orientation val="minMax"/>
          <c:max val="5200000"/>
        </c:scaling>
        <c:delete val="1"/>
        <c:axPos val="l"/>
        <c:minorGridlines>
          <c:spPr>
            <a:ln w="6350">
              <a:solidFill>
                <a:srgbClr val="D1E8FF"/>
              </a:solidFill>
              <a:prstDash val="sysDash"/>
            </a:ln>
          </c:spPr>
        </c:minorGridlines>
        <c:title>
          <c:tx>
            <c:rich>
              <a:bodyPr rot="-5400000" vert="horz"/>
              <a:lstStyle/>
              <a:p>
                <a:pPr>
                  <a:defRPr/>
                </a:pPr>
                <a:r>
                  <a:rPr lang="en-GB"/>
                  <a:t>Number of people</a:t>
                </a:r>
              </a:p>
            </c:rich>
          </c:tx>
          <c:layout>
            <c:manualLayout>
              <c:xMode val="edge"/>
              <c:yMode val="edge"/>
              <c:x val="6.662728635735711E-2"/>
              <c:y val="0.13265582408368318"/>
            </c:manualLayout>
          </c:layout>
          <c:overlay val="0"/>
        </c:title>
        <c:numFmt formatCode="#,##0" sourceLinked="0"/>
        <c:majorTickMark val="out"/>
        <c:minorTickMark val="none"/>
        <c:tickLblPos val="nextTo"/>
        <c:crossAx val="218853376"/>
        <c:crosses val="autoZero"/>
        <c:crossBetween val="between"/>
        <c:majorUnit val="5200000"/>
      </c:valAx>
    </c:plotArea>
    <c:plotVisOnly val="1"/>
    <c:dispBlanksAs val="gap"/>
    <c:showDLblsOverMax val="0"/>
  </c:chart>
  <c:spPr>
    <a:ln>
      <a:noFill/>
    </a:ln>
  </c:spPr>
  <c:txPr>
    <a:bodyPr/>
    <a:lstStyle/>
    <a:p>
      <a:pPr>
        <a:defRPr sz="1000" b="1" i="0" u="none" strike="noStrike" baseline="0">
          <a:solidFill>
            <a:srgbClr val="000000"/>
          </a:solidFill>
          <a:latin typeface="Arial" pitchFamily="34" charset="0"/>
          <a:ea typeface="Calibri"/>
          <a:cs typeface="Arial" pitchFamily="34" charset="0"/>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00B0F0"/>
                </a:solidFill>
              </a:defRPr>
            </a:pPr>
            <a:r>
              <a:rPr lang="en-GB" sz="1400" b="1" i="0" baseline="0">
                <a:solidFill>
                  <a:srgbClr val="00B0F0"/>
                </a:solidFill>
                <a:effectLst/>
              </a:rPr>
              <a:t>TB death trend in </a:t>
            </a:r>
            <a:r>
              <a:rPr lang="en-GB" sz="1400" b="1" i="0" u="sng" baseline="0">
                <a:solidFill>
                  <a:srgbClr val="00B0F0"/>
                </a:solidFill>
                <a:effectLst/>
              </a:rPr>
              <a:t>HIV-negative people </a:t>
            </a:r>
            <a:r>
              <a:rPr lang="en-GB" sz="1400" b="1" i="0" baseline="0">
                <a:solidFill>
                  <a:srgbClr val="00B0F0"/>
                </a:solidFill>
                <a:effectLst/>
              </a:rPr>
              <a:t>(2010-2017) </a:t>
            </a:r>
            <a:endParaRPr lang="en-US" sz="1400">
              <a:solidFill>
                <a:srgbClr val="00B0F0"/>
              </a:solidFill>
              <a:effectLst/>
            </a:endParaRPr>
          </a:p>
        </c:rich>
      </c:tx>
      <c:layout>
        <c:manualLayout>
          <c:xMode val="edge"/>
          <c:yMode val="edge"/>
          <c:x val="0.18856328616306389"/>
          <c:y val="3.5549816706065718E-2"/>
        </c:manualLayout>
      </c:layout>
      <c:overlay val="1"/>
    </c:title>
    <c:autoTitleDeleted val="0"/>
    <c:plotArea>
      <c:layout>
        <c:manualLayout>
          <c:layoutTarget val="inner"/>
          <c:xMode val="edge"/>
          <c:yMode val="edge"/>
          <c:x val="0.24468533198012801"/>
          <c:y val="0.21115537641128193"/>
          <c:w val="0.69412073502539884"/>
          <c:h val="0.57361800661855966"/>
        </c:manualLayout>
      </c:layout>
      <c:areaChart>
        <c:grouping val="standard"/>
        <c:varyColors val="0"/>
        <c:ser>
          <c:idx val="0"/>
          <c:order val="0"/>
          <c:tx>
            <c:strRef>
              <c:f>'TB death trend HIV neg'!$O$4</c:f>
              <c:strCache>
                <c:ptCount val="1"/>
                <c:pt idx="0">
                  <c:v>Adults new HIV infections</c:v>
                </c:pt>
              </c:strCache>
            </c:strRef>
          </c:tx>
          <c:spPr>
            <a:solidFill>
              <a:srgbClr val="FF7C80"/>
            </a:solidFill>
          </c:spPr>
          <c:cat>
            <c:numRef>
              <c:f>'TB death trend HIV neg'!$N$5:$N$12</c:f>
              <c:numCache>
                <c:formatCode>General</c:formatCode>
                <c:ptCount val="8"/>
                <c:pt idx="0">
                  <c:v>2010</c:v>
                </c:pt>
                <c:pt idx="7">
                  <c:v>2017</c:v>
                </c:pt>
              </c:numCache>
            </c:numRef>
          </c:cat>
          <c:val>
            <c:numRef>
              <c:f>'TB death trend HIV neg'!$O$5:$O$12</c:f>
              <c:numCache>
                <c:formatCode>General</c:formatCode>
                <c:ptCount val="8"/>
                <c:pt idx="0">
                  <c:v>960043</c:v>
                </c:pt>
                <c:pt idx="1">
                  <c:v>949111</c:v>
                </c:pt>
                <c:pt idx="2">
                  <c:v>922521</c:v>
                </c:pt>
                <c:pt idx="3">
                  <c:v>898598</c:v>
                </c:pt>
                <c:pt idx="4">
                  <c:v>873280</c:v>
                </c:pt>
                <c:pt idx="5">
                  <c:v>843566</c:v>
                </c:pt>
                <c:pt idx="6">
                  <c:v>815549</c:v>
                </c:pt>
                <c:pt idx="7">
                  <c:v>793480</c:v>
                </c:pt>
              </c:numCache>
            </c:numRef>
          </c:val>
          <c:extLst>
            <c:ext xmlns:c16="http://schemas.microsoft.com/office/drawing/2014/chart" uri="{C3380CC4-5D6E-409C-BE32-E72D297353CC}">
              <c16:uniqueId val="{00000000-0FDB-4CD5-AFCE-2A3C5B0B6C5B}"/>
            </c:ext>
          </c:extLst>
        </c:ser>
        <c:ser>
          <c:idx val="1"/>
          <c:order val="1"/>
          <c:tx>
            <c:strRef>
              <c:f>'TB death trend HIV neg'!$P$4</c:f>
              <c:strCache>
                <c:ptCount val="1"/>
              </c:strCache>
            </c:strRef>
          </c:tx>
          <c:spPr>
            <a:solidFill>
              <a:schemeClr val="bg1"/>
            </a:solidFill>
            <a:ln w="19050">
              <a:solidFill>
                <a:schemeClr val="bg1"/>
              </a:solidFill>
            </a:ln>
          </c:spPr>
          <c:cat>
            <c:numRef>
              <c:f>'TB death trend HIV neg'!$N$5:$N$12</c:f>
              <c:numCache>
                <c:formatCode>General</c:formatCode>
                <c:ptCount val="8"/>
                <c:pt idx="0">
                  <c:v>2010</c:v>
                </c:pt>
                <c:pt idx="7">
                  <c:v>2017</c:v>
                </c:pt>
              </c:numCache>
            </c:numRef>
          </c:cat>
          <c:val>
            <c:numRef>
              <c:f>'TB death trend HIV neg'!$P$5:$P$12</c:f>
              <c:numCache>
                <c:formatCode>General</c:formatCode>
                <c:ptCount val="8"/>
                <c:pt idx="0">
                  <c:v>793480</c:v>
                </c:pt>
                <c:pt idx="1">
                  <c:v>793480</c:v>
                </c:pt>
                <c:pt idx="2">
                  <c:v>793480</c:v>
                </c:pt>
                <c:pt idx="3">
                  <c:v>793480</c:v>
                </c:pt>
                <c:pt idx="4">
                  <c:v>793480</c:v>
                </c:pt>
                <c:pt idx="5">
                  <c:v>793480</c:v>
                </c:pt>
                <c:pt idx="6">
                  <c:v>793480</c:v>
                </c:pt>
                <c:pt idx="7">
                  <c:v>793480</c:v>
                </c:pt>
              </c:numCache>
            </c:numRef>
          </c:val>
          <c:extLst>
            <c:ext xmlns:c16="http://schemas.microsoft.com/office/drawing/2014/chart" uri="{C3380CC4-5D6E-409C-BE32-E72D297353CC}">
              <c16:uniqueId val="{00000001-0FDB-4CD5-AFCE-2A3C5B0B6C5B}"/>
            </c:ext>
          </c:extLst>
        </c:ser>
        <c:dLbls>
          <c:showLegendKey val="0"/>
          <c:showVal val="0"/>
          <c:showCatName val="0"/>
          <c:showSerName val="0"/>
          <c:showPercent val="0"/>
          <c:showBubbleSize val="0"/>
        </c:dLbls>
        <c:axId val="340771968"/>
        <c:axId val="340773504"/>
      </c:areaChart>
      <c:catAx>
        <c:axId val="340771968"/>
        <c:scaling>
          <c:orientation val="minMax"/>
        </c:scaling>
        <c:delete val="0"/>
        <c:axPos val="b"/>
        <c:numFmt formatCode="General" sourceLinked="1"/>
        <c:majorTickMark val="none"/>
        <c:minorTickMark val="none"/>
        <c:tickLblPos val="nextTo"/>
        <c:txPr>
          <a:bodyPr/>
          <a:lstStyle/>
          <a:p>
            <a:pPr>
              <a:defRPr sz="1400"/>
            </a:pPr>
            <a:endParaRPr lang="en-US"/>
          </a:p>
        </c:txPr>
        <c:crossAx val="340773504"/>
        <c:crosses val="autoZero"/>
        <c:auto val="1"/>
        <c:lblAlgn val="ctr"/>
        <c:lblOffset val="100"/>
        <c:noMultiLvlLbl val="0"/>
      </c:catAx>
      <c:valAx>
        <c:axId val="340773504"/>
        <c:scaling>
          <c:orientation val="minMax"/>
          <c:min val="0"/>
        </c:scaling>
        <c:delete val="0"/>
        <c:axPos val="l"/>
        <c:title>
          <c:tx>
            <c:rich>
              <a:bodyPr rot="-5400000" vert="horz"/>
              <a:lstStyle/>
              <a:p>
                <a:pPr>
                  <a:defRPr/>
                </a:pPr>
                <a:r>
                  <a:rPr lang="en-GB"/>
                  <a:t>TB deaths (number)</a:t>
                </a:r>
              </a:p>
            </c:rich>
          </c:tx>
          <c:layout>
            <c:manualLayout>
              <c:xMode val="edge"/>
              <c:yMode val="edge"/>
              <c:x val="1.8396008821319782E-3"/>
              <c:y val="0.20716417387615221"/>
            </c:manualLayout>
          </c:layout>
          <c:overlay val="0"/>
        </c:title>
        <c:numFmt formatCode="#,##0" sourceLinked="0"/>
        <c:majorTickMark val="none"/>
        <c:minorTickMark val="none"/>
        <c:tickLblPos val="nextTo"/>
        <c:crossAx val="340771968"/>
        <c:crosses val="autoZero"/>
        <c:crossBetween val="midCat"/>
        <c:majorUnit val="500000"/>
        <c:minorUnit val="400"/>
      </c:valAx>
      <c:spPr>
        <a:noFill/>
        <a:ln w="25400">
          <a:noFill/>
        </a:ln>
      </c:spPr>
    </c:plotArea>
    <c:plotVisOnly val="1"/>
    <c:dispBlanksAs val="zero"/>
    <c:showDLblsOverMax val="0"/>
  </c:chart>
  <c:txPr>
    <a:bodyPr/>
    <a:lstStyle/>
    <a:p>
      <a:pPr>
        <a:defRPr sz="1200" b="1">
          <a:latin typeface="Arial" panose="020B0604020202020204" pitchFamily="34" charset="0"/>
          <a:cs typeface="Arial" panose="020B0604020202020204" pitchFamily="34" charset="0"/>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400" b="1" i="0" u="none" strike="noStrike" kern="1200" baseline="0">
                <a:solidFill>
                  <a:srgbClr val="00B0F0"/>
                </a:solidFill>
                <a:effectLst/>
                <a:latin typeface="Arial" panose="020B0604020202020204" pitchFamily="34" charset="0"/>
                <a:ea typeface="+mn-ea"/>
                <a:cs typeface="Arial" panose="020B0604020202020204" pitchFamily="34" charset="0"/>
              </a:defRPr>
            </a:pPr>
            <a:r>
              <a:rPr lang="en-US" sz="1400" b="1" i="0" u="none" strike="noStrike" kern="1200" baseline="0" dirty="0">
                <a:solidFill>
                  <a:srgbClr val="00B0F0"/>
                </a:solidFill>
                <a:effectLst/>
                <a:latin typeface="Arial" panose="020B0604020202020204" pitchFamily="34" charset="0"/>
                <a:ea typeface="+mn-ea"/>
                <a:cs typeface="Arial" panose="020B0604020202020204" pitchFamily="34" charset="0"/>
              </a:rPr>
              <a:t>TB death trend in </a:t>
            </a:r>
            <a:r>
              <a:rPr lang="en-US" sz="1400" b="1" i="0" u="sng" strike="noStrike" kern="1200" baseline="0" dirty="0">
                <a:solidFill>
                  <a:srgbClr val="00B0F0"/>
                </a:solidFill>
                <a:effectLst/>
                <a:latin typeface="Arial" panose="020B0604020202020204" pitchFamily="34" charset="0"/>
                <a:ea typeface="+mn-ea"/>
                <a:cs typeface="Arial" panose="020B0604020202020204" pitchFamily="34" charset="0"/>
              </a:rPr>
              <a:t>HIV-positive people </a:t>
            </a:r>
            <a:r>
              <a:rPr lang="en-US" sz="1400" b="1" i="0" u="none" strike="noStrike" kern="1200" baseline="0" dirty="0">
                <a:solidFill>
                  <a:srgbClr val="00B0F0"/>
                </a:solidFill>
                <a:effectLst/>
                <a:latin typeface="Arial" panose="020B0604020202020204" pitchFamily="34" charset="0"/>
                <a:ea typeface="+mn-ea"/>
                <a:cs typeface="Arial" panose="020B0604020202020204" pitchFamily="34" charset="0"/>
              </a:rPr>
              <a:t>(2010-2017) </a:t>
            </a:r>
          </a:p>
        </c:rich>
      </c:tx>
      <c:layout>
        <c:manualLayout>
          <c:xMode val="edge"/>
          <c:yMode val="edge"/>
          <c:x val="0.14119789367555527"/>
          <c:y val="2.9644631255278119E-2"/>
        </c:manualLayout>
      </c:layout>
      <c:overlay val="1"/>
    </c:title>
    <c:autoTitleDeleted val="0"/>
    <c:plotArea>
      <c:layout>
        <c:manualLayout>
          <c:layoutTarget val="inner"/>
          <c:xMode val="edge"/>
          <c:yMode val="edge"/>
          <c:x val="0.20324076066083724"/>
          <c:y val="0.21115542136650708"/>
          <c:w val="0.70826806181710589"/>
          <c:h val="0.54551810241877219"/>
        </c:manualLayout>
      </c:layout>
      <c:areaChart>
        <c:grouping val="standard"/>
        <c:varyColors val="0"/>
        <c:ser>
          <c:idx val="0"/>
          <c:order val="0"/>
          <c:tx>
            <c:strRef>
              <c:f>'TB death trend HIV pos'!$O$4</c:f>
              <c:strCache>
                <c:ptCount val="1"/>
                <c:pt idx="0">
                  <c:v>Adults new HIV infections</c:v>
                </c:pt>
              </c:strCache>
            </c:strRef>
          </c:tx>
          <c:spPr>
            <a:solidFill>
              <a:srgbClr val="33CCCC"/>
            </a:solidFill>
          </c:spPr>
          <c:cat>
            <c:numRef>
              <c:f>'TB death trend HIV pos'!$N$5:$N$12</c:f>
              <c:numCache>
                <c:formatCode>General</c:formatCode>
                <c:ptCount val="8"/>
                <c:pt idx="0">
                  <c:v>2010</c:v>
                </c:pt>
                <c:pt idx="7">
                  <c:v>2017</c:v>
                </c:pt>
              </c:numCache>
            </c:numRef>
          </c:cat>
          <c:val>
            <c:numRef>
              <c:f>'TB death trend HIV pos'!$O$5:$O$12</c:f>
              <c:numCache>
                <c:formatCode>General</c:formatCode>
                <c:ptCount val="8"/>
                <c:pt idx="0">
                  <c:v>104523</c:v>
                </c:pt>
                <c:pt idx="1">
                  <c:v>98752</c:v>
                </c:pt>
                <c:pt idx="2">
                  <c:v>91972</c:v>
                </c:pt>
                <c:pt idx="3">
                  <c:v>85738</c:v>
                </c:pt>
                <c:pt idx="4">
                  <c:v>62146</c:v>
                </c:pt>
                <c:pt idx="5">
                  <c:v>54707</c:v>
                </c:pt>
                <c:pt idx="6">
                  <c:v>42904</c:v>
                </c:pt>
                <c:pt idx="7">
                  <c:v>36025</c:v>
                </c:pt>
              </c:numCache>
            </c:numRef>
          </c:val>
          <c:extLst>
            <c:ext xmlns:c16="http://schemas.microsoft.com/office/drawing/2014/chart" uri="{C3380CC4-5D6E-409C-BE32-E72D297353CC}">
              <c16:uniqueId val="{00000000-F5BF-4C47-95F5-249DABE49E0A}"/>
            </c:ext>
          </c:extLst>
        </c:ser>
        <c:ser>
          <c:idx val="1"/>
          <c:order val="1"/>
          <c:tx>
            <c:strRef>
              <c:f>'TB death trend HIV pos'!$P$4</c:f>
              <c:strCache>
                <c:ptCount val="1"/>
              </c:strCache>
            </c:strRef>
          </c:tx>
          <c:spPr>
            <a:solidFill>
              <a:schemeClr val="bg1"/>
            </a:solidFill>
            <a:ln w="19050">
              <a:solidFill>
                <a:schemeClr val="bg1"/>
              </a:solidFill>
            </a:ln>
          </c:spPr>
          <c:cat>
            <c:numRef>
              <c:f>'TB death trend HIV pos'!$N$5:$N$12</c:f>
              <c:numCache>
                <c:formatCode>General</c:formatCode>
                <c:ptCount val="8"/>
                <c:pt idx="0">
                  <c:v>2010</c:v>
                </c:pt>
                <c:pt idx="7">
                  <c:v>2017</c:v>
                </c:pt>
              </c:numCache>
            </c:numRef>
          </c:cat>
          <c:val>
            <c:numRef>
              <c:f>'TB death trend HIV pos'!$P$5:$P$12</c:f>
              <c:numCache>
                <c:formatCode>General</c:formatCode>
                <c:ptCount val="8"/>
                <c:pt idx="0">
                  <c:v>36025</c:v>
                </c:pt>
                <c:pt idx="1">
                  <c:v>36025</c:v>
                </c:pt>
                <c:pt idx="2">
                  <c:v>36025</c:v>
                </c:pt>
                <c:pt idx="3">
                  <c:v>36025</c:v>
                </c:pt>
                <c:pt idx="4">
                  <c:v>36025</c:v>
                </c:pt>
                <c:pt idx="5">
                  <c:v>36025</c:v>
                </c:pt>
                <c:pt idx="6">
                  <c:v>36025</c:v>
                </c:pt>
                <c:pt idx="7">
                  <c:v>36025</c:v>
                </c:pt>
              </c:numCache>
            </c:numRef>
          </c:val>
          <c:extLst>
            <c:ext xmlns:c16="http://schemas.microsoft.com/office/drawing/2014/chart" uri="{C3380CC4-5D6E-409C-BE32-E72D297353CC}">
              <c16:uniqueId val="{00000001-F5BF-4C47-95F5-249DABE49E0A}"/>
            </c:ext>
          </c:extLst>
        </c:ser>
        <c:dLbls>
          <c:showLegendKey val="0"/>
          <c:showVal val="0"/>
          <c:showCatName val="0"/>
          <c:showSerName val="0"/>
          <c:showPercent val="0"/>
          <c:showBubbleSize val="0"/>
        </c:dLbls>
        <c:axId val="347414912"/>
        <c:axId val="347416448"/>
      </c:areaChart>
      <c:catAx>
        <c:axId val="347414912"/>
        <c:scaling>
          <c:orientation val="minMax"/>
        </c:scaling>
        <c:delete val="0"/>
        <c:axPos val="b"/>
        <c:numFmt formatCode="General" sourceLinked="1"/>
        <c:majorTickMark val="none"/>
        <c:minorTickMark val="none"/>
        <c:tickLblPos val="nextTo"/>
        <c:txPr>
          <a:bodyPr/>
          <a:lstStyle/>
          <a:p>
            <a:pPr>
              <a:defRPr sz="1400"/>
            </a:pPr>
            <a:endParaRPr lang="en-US"/>
          </a:p>
        </c:txPr>
        <c:crossAx val="347416448"/>
        <c:crosses val="autoZero"/>
        <c:auto val="1"/>
        <c:lblAlgn val="ctr"/>
        <c:lblOffset val="100"/>
        <c:noMultiLvlLbl val="0"/>
      </c:catAx>
      <c:valAx>
        <c:axId val="347416448"/>
        <c:scaling>
          <c:orientation val="minMax"/>
        </c:scaling>
        <c:delete val="0"/>
        <c:axPos val="l"/>
        <c:title>
          <c:tx>
            <c:rich>
              <a:bodyPr rot="-5400000" vert="horz"/>
              <a:lstStyle/>
              <a:p>
                <a:pPr>
                  <a:defRPr/>
                </a:pPr>
                <a:r>
                  <a:rPr lang="en-GB"/>
                  <a:t>TB deaths (number)</a:t>
                </a:r>
              </a:p>
            </c:rich>
          </c:tx>
          <c:layout>
            <c:manualLayout>
              <c:xMode val="edge"/>
              <c:yMode val="edge"/>
              <c:x val="1.8396008821319782E-3"/>
              <c:y val="0.20716417387615221"/>
            </c:manualLayout>
          </c:layout>
          <c:overlay val="0"/>
        </c:title>
        <c:numFmt formatCode="#,##0" sourceLinked="0"/>
        <c:majorTickMark val="none"/>
        <c:minorTickMark val="none"/>
        <c:tickLblPos val="nextTo"/>
        <c:crossAx val="347414912"/>
        <c:crosses val="autoZero"/>
        <c:crossBetween val="midCat"/>
        <c:majorUnit val="60000"/>
        <c:minorUnit val="400"/>
      </c:valAx>
      <c:spPr>
        <a:noFill/>
        <a:ln w="25400">
          <a:noFill/>
        </a:ln>
      </c:spPr>
    </c:plotArea>
    <c:plotVisOnly val="1"/>
    <c:dispBlanksAs val="zero"/>
    <c:showDLblsOverMax val="0"/>
  </c:chart>
  <c:txPr>
    <a:bodyPr/>
    <a:lstStyle/>
    <a:p>
      <a:pPr>
        <a:defRPr sz="1200" b="1">
          <a:latin typeface="Arial" panose="020B0604020202020204" pitchFamily="34" charset="0"/>
          <a:cs typeface="Arial" panose="020B0604020202020204" pitchFamily="34" charset="0"/>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306738995677447E-2"/>
          <c:y val="0.10517155382171664"/>
          <c:w val="0.88656104007442305"/>
          <c:h val="0.55401711632672102"/>
        </c:manualLayout>
      </c:layout>
      <c:lineChart>
        <c:grouping val="standard"/>
        <c:varyColors val="0"/>
        <c:ser>
          <c:idx val="0"/>
          <c:order val="0"/>
          <c:tx>
            <c:strRef>
              <c:f>'Tx success rates'!$B$2</c:f>
              <c:strCache>
                <c:ptCount val="1"/>
                <c:pt idx="0">
                  <c:v>New and relapse TB patients</c:v>
                </c:pt>
              </c:strCache>
            </c:strRef>
          </c:tx>
          <c:spPr>
            <a:ln>
              <a:noFill/>
            </a:ln>
          </c:spPr>
          <c:marker>
            <c:symbol val="circle"/>
            <c:size val="10"/>
            <c:spPr>
              <a:solidFill>
                <a:srgbClr val="009999"/>
              </a:solidFill>
              <a:ln>
                <a:noFill/>
              </a:ln>
            </c:spPr>
          </c:marker>
          <c:dLbls>
            <c:dLbl>
              <c:idx val="5"/>
              <c:layout>
                <c:manualLayout>
                  <c:x val="-2.4608510652035655E-2"/>
                  <c:y val="4.18932172952065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68-4D0E-8A0D-179DEC867541}"/>
                </c:ext>
              </c:extLst>
            </c:dLbl>
            <c:spPr>
              <a:noFill/>
              <a:ln>
                <a:noFill/>
              </a:ln>
              <a:effectLst/>
            </c:spPr>
            <c:txPr>
              <a:bodyPr/>
              <a:lstStyle/>
              <a:p>
                <a:pPr>
                  <a:defRPr sz="900">
                    <a:solidFill>
                      <a:srgbClr val="009999"/>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'Tx success rates'!$A$3:$A$19</c:f>
              <c:strCache>
                <c:ptCount val="17"/>
                <c:pt idx="0">
                  <c:v>Australia</c:v>
                </c:pt>
                <c:pt idx="1">
                  <c:v>Bangladesh</c:v>
                </c:pt>
                <c:pt idx="2">
                  <c:v>Bhutan</c:v>
                </c:pt>
                <c:pt idx="3">
                  <c:v>China</c:v>
                </c:pt>
                <c:pt idx="4">
                  <c:v>Fiji</c:v>
                </c:pt>
                <c:pt idx="5">
                  <c:v>India</c:v>
                </c:pt>
                <c:pt idx="6">
                  <c:v>Indonesia</c:v>
                </c:pt>
                <c:pt idx="7">
                  <c:v>Japan</c:v>
                </c:pt>
                <c:pt idx="8">
                  <c:v>Lao PDR</c:v>
                </c:pt>
                <c:pt idx="9">
                  <c:v>Malaysia</c:v>
                </c:pt>
                <c:pt idx="10">
                  <c:v>Mongolia</c:v>
                </c:pt>
                <c:pt idx="11">
                  <c:v>Myanmar</c:v>
                </c:pt>
                <c:pt idx="12">
                  <c:v>Nepal</c:v>
                </c:pt>
                <c:pt idx="13">
                  <c:v>Philippines</c:v>
                </c:pt>
                <c:pt idx="14">
                  <c:v>Sri Lanka</c:v>
                </c:pt>
                <c:pt idx="15">
                  <c:v>Thailand</c:v>
                </c:pt>
                <c:pt idx="16">
                  <c:v>Viet Nam</c:v>
                </c:pt>
              </c:strCache>
            </c:strRef>
          </c:cat>
          <c:val>
            <c:numRef>
              <c:f>'Tx success rates'!$B$3:$B$19</c:f>
              <c:numCache>
                <c:formatCode>General</c:formatCode>
                <c:ptCount val="17"/>
                <c:pt idx="0">
                  <c:v>78</c:v>
                </c:pt>
                <c:pt idx="1">
                  <c:v>94</c:v>
                </c:pt>
                <c:pt idx="2">
                  <c:v>95</c:v>
                </c:pt>
                <c:pt idx="3">
                  <c:v>93</c:v>
                </c:pt>
                <c:pt idx="4">
                  <c:v>89</c:v>
                </c:pt>
                <c:pt idx="5">
                  <c:v>69</c:v>
                </c:pt>
                <c:pt idx="6">
                  <c:v>86</c:v>
                </c:pt>
                <c:pt idx="7">
                  <c:v>70</c:v>
                </c:pt>
                <c:pt idx="8">
                  <c:v>86</c:v>
                </c:pt>
                <c:pt idx="9">
                  <c:v>80</c:v>
                </c:pt>
                <c:pt idx="10">
                  <c:v>90</c:v>
                </c:pt>
                <c:pt idx="11">
                  <c:v>88</c:v>
                </c:pt>
                <c:pt idx="12">
                  <c:v>91</c:v>
                </c:pt>
                <c:pt idx="13">
                  <c:v>91</c:v>
                </c:pt>
                <c:pt idx="14">
                  <c:v>85</c:v>
                </c:pt>
                <c:pt idx="15">
                  <c:v>83</c:v>
                </c:pt>
                <c:pt idx="16">
                  <c:v>92</c:v>
                </c:pt>
              </c:numCache>
            </c:numRef>
          </c:val>
          <c:smooth val="0"/>
          <c:extLst>
            <c:ext xmlns:c16="http://schemas.microsoft.com/office/drawing/2014/chart" uri="{C3380CC4-5D6E-409C-BE32-E72D297353CC}">
              <c16:uniqueId val="{00000001-5A68-4D0E-8A0D-179DEC867541}"/>
            </c:ext>
          </c:extLst>
        </c:ser>
        <c:ser>
          <c:idx val="2"/>
          <c:order val="1"/>
          <c:tx>
            <c:strRef>
              <c:f>'Tx success rates'!$C$2</c:f>
              <c:strCache>
                <c:ptCount val="1"/>
                <c:pt idx="0">
                  <c:v>HIV-positive TB patients</c:v>
                </c:pt>
              </c:strCache>
            </c:strRef>
          </c:tx>
          <c:spPr>
            <a:ln>
              <a:noFill/>
            </a:ln>
          </c:spPr>
          <c:marker>
            <c:symbol val="circle"/>
            <c:size val="10"/>
            <c:spPr>
              <a:solidFill>
                <a:srgbClr val="F15B40"/>
              </a:solidFill>
              <a:ln>
                <a:noFill/>
              </a:ln>
            </c:spPr>
          </c:marker>
          <c:dLbls>
            <c:dLbl>
              <c:idx val="5"/>
              <c:layout>
                <c:manualLayout>
                  <c:x val="-2.6248527052199655E-2"/>
                  <c:y val="-3.60452640788322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68-4D0E-8A0D-179DEC867541}"/>
                </c:ext>
              </c:extLst>
            </c:dLbl>
            <c:spPr>
              <a:noFill/>
              <a:ln>
                <a:noFill/>
              </a:ln>
              <a:effectLst/>
            </c:spPr>
            <c:txPr>
              <a:bodyPr/>
              <a:lstStyle/>
              <a:p>
                <a:pPr>
                  <a:defRPr sz="900">
                    <a:solidFill>
                      <a:srgbClr val="F15B40"/>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'Tx success rates'!$A$3:$A$19</c:f>
              <c:strCache>
                <c:ptCount val="17"/>
                <c:pt idx="0">
                  <c:v>Australia</c:v>
                </c:pt>
                <c:pt idx="1">
                  <c:v>Bangladesh</c:v>
                </c:pt>
                <c:pt idx="2">
                  <c:v>Bhutan</c:v>
                </c:pt>
                <c:pt idx="3">
                  <c:v>China</c:v>
                </c:pt>
                <c:pt idx="4">
                  <c:v>Fiji</c:v>
                </c:pt>
                <c:pt idx="5">
                  <c:v>India</c:v>
                </c:pt>
                <c:pt idx="6">
                  <c:v>Indonesia</c:v>
                </c:pt>
                <c:pt idx="7">
                  <c:v>Japan</c:v>
                </c:pt>
                <c:pt idx="8">
                  <c:v>Lao PDR</c:v>
                </c:pt>
                <c:pt idx="9">
                  <c:v>Malaysia</c:v>
                </c:pt>
                <c:pt idx="10">
                  <c:v>Mongolia</c:v>
                </c:pt>
                <c:pt idx="11">
                  <c:v>Myanmar</c:v>
                </c:pt>
                <c:pt idx="12">
                  <c:v>Nepal</c:v>
                </c:pt>
                <c:pt idx="13">
                  <c:v>Philippines</c:v>
                </c:pt>
                <c:pt idx="14">
                  <c:v>Sri Lanka</c:v>
                </c:pt>
                <c:pt idx="15">
                  <c:v>Thailand</c:v>
                </c:pt>
                <c:pt idx="16">
                  <c:v>Viet Nam</c:v>
                </c:pt>
              </c:strCache>
            </c:strRef>
          </c:cat>
          <c:val>
            <c:numRef>
              <c:f>'Tx success rates'!$C$3:$C$19</c:f>
              <c:numCache>
                <c:formatCode>General</c:formatCode>
                <c:ptCount val="17"/>
                <c:pt idx="0">
                  <c:v>76</c:v>
                </c:pt>
                <c:pt idx="1">
                  <c:v>49</c:v>
                </c:pt>
                <c:pt idx="2">
                  <c:v>67</c:v>
                </c:pt>
                <c:pt idx="3">
                  <c:v>51</c:v>
                </c:pt>
                <c:pt idx="4">
                  <c:v>33</c:v>
                </c:pt>
                <c:pt idx="5">
                  <c:v>75</c:v>
                </c:pt>
                <c:pt idx="6">
                  <c:v>64</c:v>
                </c:pt>
                <c:pt idx="7">
                  <c:v>57</c:v>
                </c:pt>
                <c:pt idx="8">
                  <c:v>73</c:v>
                </c:pt>
                <c:pt idx="9">
                  <c:v>56</c:v>
                </c:pt>
                <c:pt idx="10">
                  <c:v>63</c:v>
                </c:pt>
                <c:pt idx="11">
                  <c:v>73</c:v>
                </c:pt>
                <c:pt idx="12">
                  <c:v>78</c:v>
                </c:pt>
                <c:pt idx="13">
                  <c:v>82</c:v>
                </c:pt>
                <c:pt idx="14">
                  <c:v>83</c:v>
                </c:pt>
                <c:pt idx="15">
                  <c:v>72</c:v>
                </c:pt>
                <c:pt idx="16">
                  <c:v>49</c:v>
                </c:pt>
              </c:numCache>
            </c:numRef>
          </c:val>
          <c:smooth val="0"/>
          <c:extLst>
            <c:ext xmlns:c16="http://schemas.microsoft.com/office/drawing/2014/chart" uri="{C3380CC4-5D6E-409C-BE32-E72D297353CC}">
              <c16:uniqueId val="{00000003-5A68-4D0E-8A0D-179DEC867541}"/>
            </c:ext>
          </c:extLst>
        </c:ser>
        <c:dLbls>
          <c:showLegendKey val="0"/>
          <c:showVal val="0"/>
          <c:showCatName val="0"/>
          <c:showSerName val="0"/>
          <c:showPercent val="0"/>
          <c:showBubbleSize val="0"/>
        </c:dLbls>
        <c:marker val="1"/>
        <c:smooth val="0"/>
        <c:axId val="347699072"/>
        <c:axId val="347700608"/>
      </c:lineChart>
      <c:catAx>
        <c:axId val="347699072"/>
        <c:scaling>
          <c:orientation val="minMax"/>
        </c:scaling>
        <c:delete val="0"/>
        <c:axPos val="b"/>
        <c:majorGridlines>
          <c:spPr>
            <a:ln w="12700">
              <a:solidFill>
                <a:schemeClr val="bg1">
                  <a:lumMod val="75000"/>
                </a:schemeClr>
              </a:solidFill>
              <a:prstDash val="sysDot"/>
            </a:ln>
          </c:spPr>
        </c:majorGridlines>
        <c:numFmt formatCode="General" sourceLinked="0"/>
        <c:majorTickMark val="none"/>
        <c:minorTickMark val="none"/>
        <c:tickLblPos val="nextTo"/>
        <c:spPr>
          <a:ln>
            <a:solidFill>
              <a:srgbClr val="D8D5CF"/>
            </a:solidFill>
          </a:ln>
        </c:spPr>
        <c:crossAx val="347700608"/>
        <c:crosses val="autoZero"/>
        <c:auto val="1"/>
        <c:lblAlgn val="ctr"/>
        <c:lblOffset val="100"/>
        <c:noMultiLvlLbl val="0"/>
      </c:catAx>
      <c:valAx>
        <c:axId val="347700608"/>
        <c:scaling>
          <c:orientation val="minMax"/>
        </c:scaling>
        <c:delete val="0"/>
        <c:axPos val="l"/>
        <c:majorGridlines>
          <c:spPr>
            <a:ln w="12700">
              <a:solidFill>
                <a:schemeClr val="bg1">
                  <a:lumMod val="75000"/>
                </a:schemeClr>
              </a:solidFill>
              <a:prstDash val="sysDot"/>
            </a:ln>
          </c:spPr>
        </c:majorGridlines>
        <c:title>
          <c:tx>
            <c:rich>
              <a:bodyPr rot="0" vert="horz"/>
              <a:lstStyle/>
              <a:p>
                <a:pPr>
                  <a:defRPr/>
                </a:pPr>
                <a:r>
                  <a:rPr lang="en-US"/>
                  <a:t>%</a:t>
                </a:r>
              </a:p>
            </c:rich>
          </c:tx>
          <c:layout>
            <c:manualLayout>
              <c:xMode val="edge"/>
              <c:yMode val="edge"/>
              <c:x val="8.8560885608856083E-2"/>
              <c:y val="1.1879172998112076E-2"/>
            </c:manualLayout>
          </c:layout>
          <c:overlay val="0"/>
        </c:title>
        <c:numFmt formatCode="General" sourceLinked="1"/>
        <c:majorTickMark val="none"/>
        <c:minorTickMark val="none"/>
        <c:tickLblPos val="nextTo"/>
        <c:spPr>
          <a:ln>
            <a:solidFill>
              <a:srgbClr val="D8D5CF"/>
            </a:solidFill>
          </a:ln>
        </c:spPr>
        <c:crossAx val="347699072"/>
        <c:crosses val="autoZero"/>
        <c:crossBetween val="between"/>
        <c:majorUnit val="20"/>
      </c:val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96817683966175"/>
          <c:y val="3.2100147001299671E-2"/>
          <c:w val="0.87025273313153717"/>
          <c:h val="0.73460114067961291"/>
        </c:manualLayout>
      </c:layout>
      <c:barChart>
        <c:barDir val="col"/>
        <c:grouping val="clustered"/>
        <c:varyColors val="0"/>
        <c:ser>
          <c:idx val="0"/>
          <c:order val="0"/>
          <c:tx>
            <c:strRef>
              <c:f>'Tx outcomes'!$E$5</c:f>
              <c:strCache>
                <c:ptCount val="1"/>
                <c:pt idx="0">
                  <c:v>HIV-positive TB cases</c:v>
                </c:pt>
              </c:strCache>
            </c:strRef>
          </c:tx>
          <c:spPr>
            <a:solidFill>
              <a:srgbClr val="FF505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'Tx outcomes'!$C$6:$C$9</c:f>
              <c:strCache>
                <c:ptCount val="4"/>
                <c:pt idx="0">
                  <c:v>Treatment 
success</c:v>
                </c:pt>
                <c:pt idx="1">
                  <c:v>Failed</c:v>
                </c:pt>
                <c:pt idx="2">
                  <c:v>Died</c:v>
                </c:pt>
                <c:pt idx="3">
                  <c:v>Lost to 
follow-up</c:v>
                </c:pt>
              </c:strCache>
            </c:strRef>
          </c:cat>
          <c:val>
            <c:numRef>
              <c:f>'Tx outcomes'!$E$6:$E$9</c:f>
              <c:numCache>
                <c:formatCode>0%</c:formatCode>
                <c:ptCount val="4"/>
                <c:pt idx="0">
                  <c:v>0.70751255855957551</c:v>
                </c:pt>
                <c:pt idx="1">
                  <c:v>1.3405204041316249E-2</c:v>
                </c:pt>
                <c:pt idx="2">
                  <c:v>0.1470480329626912</c:v>
                </c:pt>
                <c:pt idx="3">
                  <c:v>6.1480498955805159E-2</c:v>
                </c:pt>
              </c:numCache>
            </c:numRef>
          </c:val>
          <c:extLst>
            <c:ext xmlns:c16="http://schemas.microsoft.com/office/drawing/2014/chart" uri="{C3380CC4-5D6E-409C-BE32-E72D297353CC}">
              <c16:uniqueId val="{00000000-2228-4343-8218-83384124440D}"/>
            </c:ext>
          </c:extLst>
        </c:ser>
        <c:ser>
          <c:idx val="1"/>
          <c:order val="1"/>
          <c:tx>
            <c:strRef>
              <c:f>'Tx outcomes'!$G$5</c:f>
              <c:strCache>
                <c:ptCount val="1"/>
                <c:pt idx="0">
                  <c:v>New and relapse TB cases</c:v>
                </c:pt>
              </c:strCache>
            </c:strRef>
          </c:tx>
          <c:spPr>
            <a:solidFill>
              <a:srgbClr val="00B0F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'Tx outcomes'!$C$6:$C$9</c:f>
              <c:strCache>
                <c:ptCount val="4"/>
                <c:pt idx="0">
                  <c:v>Treatment 
success</c:v>
                </c:pt>
                <c:pt idx="1">
                  <c:v>Failed</c:v>
                </c:pt>
                <c:pt idx="2">
                  <c:v>Died</c:v>
                </c:pt>
                <c:pt idx="3">
                  <c:v>Lost to 
follow-up</c:v>
                </c:pt>
              </c:strCache>
            </c:strRef>
          </c:cat>
          <c:val>
            <c:numRef>
              <c:f>'Tx outcomes'!$G$6:$G$9</c:f>
              <c:numCache>
                <c:formatCode>0%</c:formatCode>
                <c:ptCount val="4"/>
                <c:pt idx="0">
                  <c:v>0.81703175273628337</c:v>
                </c:pt>
                <c:pt idx="1">
                  <c:v>1.1925811350972393E-2</c:v>
                </c:pt>
                <c:pt idx="2">
                  <c:v>3.1772675279243344E-2</c:v>
                </c:pt>
                <c:pt idx="3">
                  <c:v>3.3222034011343229E-2</c:v>
                </c:pt>
              </c:numCache>
            </c:numRef>
          </c:val>
          <c:extLst>
            <c:ext xmlns:c16="http://schemas.microsoft.com/office/drawing/2014/chart" uri="{C3380CC4-5D6E-409C-BE32-E72D297353CC}">
              <c16:uniqueId val="{00000001-2228-4343-8218-83384124440D}"/>
            </c:ext>
          </c:extLst>
        </c:ser>
        <c:dLbls>
          <c:showLegendKey val="0"/>
          <c:showVal val="0"/>
          <c:showCatName val="0"/>
          <c:showSerName val="0"/>
          <c:showPercent val="0"/>
          <c:showBubbleSize val="0"/>
        </c:dLbls>
        <c:gapWidth val="150"/>
        <c:axId val="351808896"/>
        <c:axId val="351818880"/>
      </c:barChart>
      <c:catAx>
        <c:axId val="351808896"/>
        <c:scaling>
          <c:orientation val="minMax"/>
        </c:scaling>
        <c:delete val="0"/>
        <c:axPos val="b"/>
        <c:numFmt formatCode="General" sourceLinked="1"/>
        <c:majorTickMark val="out"/>
        <c:minorTickMark val="none"/>
        <c:tickLblPos val="nextTo"/>
        <c:crossAx val="351818880"/>
        <c:crosses val="autoZero"/>
        <c:auto val="1"/>
        <c:lblAlgn val="ctr"/>
        <c:lblOffset val="100"/>
        <c:noMultiLvlLbl val="0"/>
      </c:catAx>
      <c:valAx>
        <c:axId val="351818880"/>
        <c:scaling>
          <c:orientation val="minMax"/>
          <c:max val="1"/>
          <c:min val="0"/>
        </c:scaling>
        <c:delete val="0"/>
        <c:axPos val="l"/>
        <c:majorGridlines>
          <c:spPr>
            <a:ln w="15875">
              <a:solidFill>
                <a:sysClr val="window" lastClr="FFFFFF">
                  <a:lumMod val="85000"/>
                </a:sysClr>
              </a:solidFill>
              <a:prstDash val="sysDot"/>
            </a:ln>
          </c:spPr>
        </c:majorGridlines>
        <c:title>
          <c:tx>
            <c:rich>
              <a:bodyPr rot="-5400000" vert="horz"/>
              <a:lstStyle/>
              <a:p>
                <a:pPr>
                  <a:defRPr/>
                </a:pPr>
                <a:r>
                  <a:rPr lang="en-US"/>
                  <a:t>Proportion of  cohort</a:t>
                </a:r>
              </a:p>
            </c:rich>
          </c:tx>
          <c:overlay val="0"/>
        </c:title>
        <c:numFmt formatCode="0%" sourceLinked="1"/>
        <c:majorTickMark val="none"/>
        <c:minorTickMark val="none"/>
        <c:tickLblPos val="nextTo"/>
        <c:spPr>
          <a:ln>
            <a:noFill/>
          </a:ln>
        </c:spPr>
        <c:crossAx val="351808896"/>
        <c:crosses val="autoZero"/>
        <c:crossBetween val="between"/>
        <c:majorUnit val="0.2"/>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51302658237607"/>
          <c:y val="4.0362047171441401E-2"/>
          <c:w val="0.84755360659798784"/>
          <c:h val="0.70213263345413635"/>
        </c:manualLayout>
      </c:layout>
      <c:barChart>
        <c:barDir val="col"/>
        <c:grouping val="clustered"/>
        <c:varyColors val="0"/>
        <c:ser>
          <c:idx val="0"/>
          <c:order val="0"/>
          <c:tx>
            <c:strRef>
              <c:f>'MDR TB'!$A$20</c:f>
              <c:strCache>
                <c:ptCount val="1"/>
                <c:pt idx="0">
                  <c:v>Global</c:v>
                </c:pt>
              </c:strCache>
            </c:strRef>
          </c:tx>
          <c:spPr>
            <a:solidFill>
              <a:srgbClr val="33CCCC"/>
            </a:solidFill>
            <a:ln>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'MDR TB'!$B$19:$D$19</c:f>
              <c:strCache>
                <c:ptCount val="3"/>
                <c:pt idx="0">
                  <c:v>Global</c:v>
                </c:pt>
                <c:pt idx="1">
                  <c:v>Asia and the Pacific</c:v>
                </c:pt>
                <c:pt idx="2">
                  <c:v>11 High MDR/RR-TB burden countries in Asia and the Pacific</c:v>
                </c:pt>
              </c:strCache>
            </c:strRef>
          </c:cat>
          <c:val>
            <c:numRef>
              <c:f>'MDR TB'!$B$20:$D$20</c:f>
              <c:numCache>
                <c:formatCode>General</c:formatCode>
                <c:ptCount val="3"/>
                <c:pt idx="0" formatCode="_(* #,##0_);_(* \(#,##0\);_(* &quot;-&quot;??_);_(@_)">
                  <c:v>558000</c:v>
                </c:pt>
              </c:numCache>
            </c:numRef>
          </c:val>
          <c:extLst>
            <c:ext xmlns:c16="http://schemas.microsoft.com/office/drawing/2014/chart" uri="{C3380CC4-5D6E-409C-BE32-E72D297353CC}">
              <c16:uniqueId val="{00000000-B7BB-4EAB-8A33-F38066D3582C}"/>
            </c:ext>
          </c:extLst>
        </c:ser>
        <c:ser>
          <c:idx val="1"/>
          <c:order val="1"/>
          <c:tx>
            <c:strRef>
              <c:f>'MDR TB'!$A$21</c:f>
              <c:strCache>
                <c:ptCount val="1"/>
                <c:pt idx="0">
                  <c:v>Asia and the Pacific</c:v>
                </c:pt>
              </c:strCache>
            </c:strRef>
          </c:tx>
          <c:spPr>
            <a:solidFill>
              <a:srgbClr val="00AEEF"/>
            </a:solidFill>
            <a:ln>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'MDR TB'!$B$19:$D$19</c:f>
              <c:strCache>
                <c:ptCount val="3"/>
                <c:pt idx="0">
                  <c:v>Global</c:v>
                </c:pt>
                <c:pt idx="1">
                  <c:v>Asia and the Pacific</c:v>
                </c:pt>
                <c:pt idx="2">
                  <c:v>11 High MDR/RR-TB burden countries in Asia and the Pacific</c:v>
                </c:pt>
              </c:strCache>
            </c:strRef>
          </c:cat>
          <c:val>
            <c:numRef>
              <c:f>'MDR TB'!$B$21:$D$21</c:f>
              <c:numCache>
                <c:formatCode>_(* #,##0_);_(* \(#,##0\);_(* "-"??_);_(@_)</c:formatCode>
                <c:ptCount val="3"/>
                <c:pt idx="1">
                  <c:v>340000</c:v>
                </c:pt>
              </c:numCache>
            </c:numRef>
          </c:val>
          <c:extLst>
            <c:ext xmlns:c16="http://schemas.microsoft.com/office/drawing/2014/chart" uri="{C3380CC4-5D6E-409C-BE32-E72D297353CC}">
              <c16:uniqueId val="{00000001-B7BB-4EAB-8A33-F38066D3582C}"/>
            </c:ext>
          </c:extLst>
        </c:ser>
        <c:ser>
          <c:idx val="2"/>
          <c:order val="2"/>
          <c:tx>
            <c:strRef>
              <c:f>'MDR TB'!$A$22</c:f>
              <c:strCache>
                <c:ptCount val="1"/>
                <c:pt idx="0">
                  <c:v>11 High TB burden countries in Asia and the Pacific</c:v>
                </c:pt>
              </c:strCache>
            </c:strRef>
          </c:tx>
          <c:spPr>
            <a:solidFill>
              <a:srgbClr val="FF7C80"/>
            </a:solidFill>
            <a:ln>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'MDR TB'!$B$19:$D$19</c:f>
              <c:strCache>
                <c:ptCount val="3"/>
                <c:pt idx="0">
                  <c:v>Global</c:v>
                </c:pt>
                <c:pt idx="1">
                  <c:v>Asia and the Pacific</c:v>
                </c:pt>
                <c:pt idx="2">
                  <c:v>11 High MDR/RR-TB burden countries in Asia and the Pacific</c:v>
                </c:pt>
              </c:strCache>
            </c:strRef>
          </c:cat>
          <c:val>
            <c:numRef>
              <c:f>'MDR TB'!$B$22:$D$22</c:f>
              <c:numCache>
                <c:formatCode>General</c:formatCode>
                <c:ptCount val="3"/>
                <c:pt idx="2" formatCode="_(* #,##0_);_(* \(#,##0\);_(* &quot;-&quot;??_);_(@_)">
                  <c:v>330000</c:v>
                </c:pt>
              </c:numCache>
            </c:numRef>
          </c:val>
          <c:extLst>
            <c:ext xmlns:c16="http://schemas.microsoft.com/office/drawing/2014/chart" uri="{C3380CC4-5D6E-409C-BE32-E72D297353CC}">
              <c16:uniqueId val="{00000002-B7BB-4EAB-8A33-F38066D3582C}"/>
            </c:ext>
          </c:extLst>
        </c:ser>
        <c:dLbls>
          <c:dLblPos val="outEnd"/>
          <c:showLegendKey val="0"/>
          <c:showVal val="1"/>
          <c:showCatName val="0"/>
          <c:showSerName val="0"/>
          <c:showPercent val="0"/>
          <c:showBubbleSize val="0"/>
        </c:dLbls>
        <c:gapWidth val="150"/>
        <c:overlap val="100"/>
        <c:axId val="356976128"/>
        <c:axId val="356977664"/>
      </c:barChart>
      <c:catAx>
        <c:axId val="356976128"/>
        <c:scaling>
          <c:orientation val="minMax"/>
        </c:scaling>
        <c:delete val="0"/>
        <c:axPos val="b"/>
        <c:numFmt formatCode="General" sourceLinked="0"/>
        <c:majorTickMark val="out"/>
        <c:minorTickMark val="none"/>
        <c:tickLblPos val="nextTo"/>
        <c:txPr>
          <a:bodyPr/>
          <a:lstStyle/>
          <a:p>
            <a:pPr>
              <a:defRPr sz="1200"/>
            </a:pPr>
            <a:endParaRPr lang="en-US"/>
          </a:p>
        </c:txPr>
        <c:crossAx val="356977664"/>
        <c:crosses val="autoZero"/>
        <c:auto val="1"/>
        <c:lblAlgn val="ctr"/>
        <c:lblOffset val="100"/>
        <c:noMultiLvlLbl val="0"/>
      </c:catAx>
      <c:valAx>
        <c:axId val="356977664"/>
        <c:scaling>
          <c:orientation val="minMax"/>
          <c:max val="600000"/>
          <c:min val="0"/>
        </c:scaling>
        <c:delete val="0"/>
        <c:axPos val="l"/>
        <c:title>
          <c:tx>
            <c:rich>
              <a:bodyPr rot="-5400000" vert="horz"/>
              <a:lstStyle/>
              <a:p>
                <a:pPr>
                  <a:defRPr/>
                </a:pPr>
                <a:r>
                  <a:rPr lang="en-US"/>
                  <a:t>Number (estimate)</a:t>
                </a:r>
              </a:p>
            </c:rich>
          </c:tx>
          <c:overlay val="0"/>
        </c:title>
        <c:numFmt formatCode="#,##0" sourceLinked="0"/>
        <c:majorTickMark val="out"/>
        <c:minorTickMark val="none"/>
        <c:tickLblPos val="nextTo"/>
        <c:crossAx val="356976128"/>
        <c:crosses val="autoZero"/>
        <c:crossBetween val="between"/>
        <c:majorUnit val="300000"/>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54181490498014"/>
          <c:y val="5.0274494279915309E-2"/>
          <c:w val="0.88056725510934442"/>
          <c:h val="0.62346499198240168"/>
        </c:manualLayout>
      </c:layout>
      <c:barChart>
        <c:barDir val="col"/>
        <c:grouping val="stacked"/>
        <c:varyColors val="0"/>
        <c:ser>
          <c:idx val="0"/>
          <c:order val="0"/>
          <c:tx>
            <c:strRef>
              <c:f>'Resource need and gap'!$C$3</c:f>
              <c:strCache>
                <c:ptCount val="1"/>
                <c:pt idx="0">
                  <c:v>Drug-susceptible TB (DS-TB)</c:v>
                </c:pt>
              </c:strCache>
            </c:strRef>
          </c:tx>
          <c:spPr>
            <a:solidFill>
              <a:srgbClr val="F78E1E"/>
            </a:solidFill>
            <a:ln>
              <a:noFill/>
            </a:ln>
          </c:spPr>
          <c:invertIfNegative val="0"/>
          <c:cat>
            <c:strRef>
              <c:f>'Resource need and gap'!$A$4:$A$15</c:f>
              <c:strCache>
                <c:ptCount val="12"/>
                <c:pt idx="0">
                  <c:v>China</c:v>
                </c:pt>
                <c:pt idx="1">
                  <c:v>India</c:v>
                </c:pt>
                <c:pt idx="2">
                  <c:v>Indonesia</c:v>
                </c:pt>
                <c:pt idx="3">
                  <c:v>Philippines</c:v>
                </c:pt>
                <c:pt idx="4">
                  <c:v>Pakistan</c:v>
                </c:pt>
                <c:pt idx="5">
                  <c:v>DPR Korea</c:v>
                </c:pt>
                <c:pt idx="6">
                  <c:v>Viet Nam</c:v>
                </c:pt>
                <c:pt idx="7">
                  <c:v>Bangladesh</c:v>
                </c:pt>
                <c:pt idx="8">
                  <c:v>Myanmar</c:v>
                </c:pt>
                <c:pt idx="9">
                  <c:v>Cambodia</c:v>
                </c:pt>
                <c:pt idx="10">
                  <c:v>PNG</c:v>
                </c:pt>
                <c:pt idx="11">
                  <c:v>Thailand*</c:v>
                </c:pt>
              </c:strCache>
            </c:strRef>
          </c:cat>
          <c:val>
            <c:numRef>
              <c:f>'Resource need and gap'!$C$4:$C$15</c:f>
              <c:numCache>
                <c:formatCode>General</c:formatCode>
                <c:ptCount val="12"/>
                <c:pt idx="0">
                  <c:v>492</c:v>
                </c:pt>
                <c:pt idx="1">
                  <c:v>390</c:v>
                </c:pt>
                <c:pt idx="2">
                  <c:v>270</c:v>
                </c:pt>
                <c:pt idx="3">
                  <c:v>142</c:v>
                </c:pt>
                <c:pt idx="4">
                  <c:v>82</c:v>
                </c:pt>
                <c:pt idx="5">
                  <c:v>78</c:v>
                </c:pt>
                <c:pt idx="6">
                  <c:v>55</c:v>
                </c:pt>
                <c:pt idx="7">
                  <c:v>64</c:v>
                </c:pt>
                <c:pt idx="8">
                  <c:v>50</c:v>
                </c:pt>
                <c:pt idx="9">
                  <c:v>34</c:v>
                </c:pt>
                <c:pt idx="10">
                  <c:v>18</c:v>
                </c:pt>
                <c:pt idx="11">
                  <c:v>20</c:v>
                </c:pt>
              </c:numCache>
            </c:numRef>
          </c:val>
          <c:extLst>
            <c:ext xmlns:c16="http://schemas.microsoft.com/office/drawing/2014/chart" uri="{C3380CC4-5D6E-409C-BE32-E72D297353CC}">
              <c16:uniqueId val="{00000000-9742-4CEE-921B-6BE04DAFA125}"/>
            </c:ext>
          </c:extLst>
        </c:ser>
        <c:ser>
          <c:idx val="1"/>
          <c:order val="1"/>
          <c:tx>
            <c:strRef>
              <c:f>'Resource need and gap'!$D$3</c:f>
              <c:strCache>
                <c:ptCount val="1"/>
                <c:pt idx="0">
                  <c:v>MDR-TB</c:v>
                </c:pt>
              </c:strCache>
            </c:strRef>
          </c:tx>
          <c:spPr>
            <a:solidFill>
              <a:srgbClr val="00AEEF"/>
            </a:solidFill>
            <a:ln>
              <a:noFill/>
            </a:ln>
          </c:spPr>
          <c:invertIfNegative val="0"/>
          <c:cat>
            <c:strRef>
              <c:f>'Resource need and gap'!$A$4:$A$15</c:f>
              <c:strCache>
                <c:ptCount val="12"/>
                <c:pt idx="0">
                  <c:v>China</c:v>
                </c:pt>
                <c:pt idx="1">
                  <c:v>India</c:v>
                </c:pt>
                <c:pt idx="2">
                  <c:v>Indonesia</c:v>
                </c:pt>
                <c:pt idx="3">
                  <c:v>Philippines</c:v>
                </c:pt>
                <c:pt idx="4">
                  <c:v>Pakistan</c:v>
                </c:pt>
                <c:pt idx="5">
                  <c:v>DPR Korea</c:v>
                </c:pt>
                <c:pt idx="6">
                  <c:v>Viet Nam</c:v>
                </c:pt>
                <c:pt idx="7">
                  <c:v>Bangladesh</c:v>
                </c:pt>
                <c:pt idx="8">
                  <c:v>Myanmar</c:v>
                </c:pt>
                <c:pt idx="9">
                  <c:v>Cambodia</c:v>
                </c:pt>
                <c:pt idx="10">
                  <c:v>PNG</c:v>
                </c:pt>
                <c:pt idx="11">
                  <c:v>Thailand*</c:v>
                </c:pt>
              </c:strCache>
            </c:strRef>
          </c:cat>
          <c:val>
            <c:numRef>
              <c:f>'Resource need and gap'!$D$4:$D$15</c:f>
              <c:numCache>
                <c:formatCode>General</c:formatCode>
                <c:ptCount val="12"/>
                <c:pt idx="0">
                  <c:v>117</c:v>
                </c:pt>
                <c:pt idx="1">
                  <c:v>175</c:v>
                </c:pt>
                <c:pt idx="2">
                  <c:v>20</c:v>
                </c:pt>
                <c:pt idx="3">
                  <c:v>17</c:v>
                </c:pt>
                <c:pt idx="4">
                  <c:v>36</c:v>
                </c:pt>
                <c:pt idx="5">
                  <c:v>5.6</c:v>
                </c:pt>
                <c:pt idx="6">
                  <c:v>13</c:v>
                </c:pt>
                <c:pt idx="7">
                  <c:v>2.7</c:v>
                </c:pt>
                <c:pt idx="8">
                  <c:v>5.4</c:v>
                </c:pt>
                <c:pt idx="9">
                  <c:v>2.4</c:v>
                </c:pt>
                <c:pt idx="10">
                  <c:v>3.3</c:v>
                </c:pt>
                <c:pt idx="11">
                  <c:v>5.5</c:v>
                </c:pt>
              </c:numCache>
            </c:numRef>
          </c:val>
          <c:extLst>
            <c:ext xmlns:c16="http://schemas.microsoft.com/office/drawing/2014/chart" uri="{C3380CC4-5D6E-409C-BE32-E72D297353CC}">
              <c16:uniqueId val="{00000001-9742-4CEE-921B-6BE04DAFA125}"/>
            </c:ext>
          </c:extLst>
        </c:ser>
        <c:ser>
          <c:idx val="2"/>
          <c:order val="2"/>
          <c:tx>
            <c:strRef>
              <c:f>'Resource need and gap'!$E$3</c:f>
              <c:strCache>
                <c:ptCount val="1"/>
                <c:pt idx="0">
                  <c:v>TB/HIV</c:v>
                </c:pt>
              </c:strCache>
            </c:strRef>
          </c:tx>
          <c:spPr>
            <a:solidFill>
              <a:srgbClr val="88C540"/>
            </a:solidFill>
            <a:ln>
              <a:noFill/>
            </a:ln>
          </c:spPr>
          <c:invertIfNegative val="0"/>
          <c:cat>
            <c:strRef>
              <c:f>'Resource need and gap'!$A$4:$A$15</c:f>
              <c:strCache>
                <c:ptCount val="12"/>
                <c:pt idx="0">
                  <c:v>China</c:v>
                </c:pt>
                <c:pt idx="1">
                  <c:v>India</c:v>
                </c:pt>
                <c:pt idx="2">
                  <c:v>Indonesia</c:v>
                </c:pt>
                <c:pt idx="3">
                  <c:v>Philippines</c:v>
                </c:pt>
                <c:pt idx="4">
                  <c:v>Pakistan</c:v>
                </c:pt>
                <c:pt idx="5">
                  <c:v>DPR Korea</c:v>
                </c:pt>
                <c:pt idx="6">
                  <c:v>Viet Nam</c:v>
                </c:pt>
                <c:pt idx="7">
                  <c:v>Bangladesh</c:v>
                </c:pt>
                <c:pt idx="8">
                  <c:v>Myanmar</c:v>
                </c:pt>
                <c:pt idx="9">
                  <c:v>Cambodia</c:v>
                </c:pt>
                <c:pt idx="10">
                  <c:v>PNG</c:v>
                </c:pt>
                <c:pt idx="11">
                  <c:v>Thailand*</c:v>
                </c:pt>
              </c:strCache>
            </c:strRef>
          </c:cat>
          <c:val>
            <c:numRef>
              <c:f>'Resource need and gap'!$E$4:$E$15</c:f>
              <c:numCache>
                <c:formatCode>General</c:formatCode>
                <c:ptCount val="12"/>
                <c:pt idx="0">
                  <c:v>0</c:v>
                </c:pt>
                <c:pt idx="1">
                  <c:v>15</c:v>
                </c:pt>
                <c:pt idx="2">
                  <c:v>4.9000000000000004</c:v>
                </c:pt>
                <c:pt idx="3">
                  <c:v>0.8</c:v>
                </c:pt>
                <c:pt idx="4">
                  <c:v>0.2</c:v>
                </c:pt>
                <c:pt idx="5">
                  <c:v>0</c:v>
                </c:pt>
                <c:pt idx="6">
                  <c:v>1.7</c:v>
                </c:pt>
                <c:pt idx="7" formatCode="0.0">
                  <c:v>0.05</c:v>
                </c:pt>
                <c:pt idx="8">
                  <c:v>2</c:v>
                </c:pt>
                <c:pt idx="9">
                  <c:v>0.9</c:v>
                </c:pt>
                <c:pt idx="10">
                  <c:v>7.1</c:v>
                </c:pt>
                <c:pt idx="11">
                  <c:v>0.1</c:v>
                </c:pt>
              </c:numCache>
            </c:numRef>
          </c:val>
          <c:extLst>
            <c:ext xmlns:c16="http://schemas.microsoft.com/office/drawing/2014/chart" uri="{C3380CC4-5D6E-409C-BE32-E72D297353CC}">
              <c16:uniqueId val="{00000002-9742-4CEE-921B-6BE04DAFA125}"/>
            </c:ext>
          </c:extLst>
        </c:ser>
        <c:dLbls>
          <c:showLegendKey val="0"/>
          <c:showVal val="0"/>
          <c:showCatName val="0"/>
          <c:showSerName val="0"/>
          <c:showPercent val="0"/>
          <c:showBubbleSize val="0"/>
        </c:dLbls>
        <c:gapWidth val="150"/>
        <c:overlap val="100"/>
        <c:axId val="357687296"/>
        <c:axId val="357688832"/>
      </c:barChart>
      <c:lineChart>
        <c:grouping val="standard"/>
        <c:varyColors val="0"/>
        <c:ser>
          <c:idx val="3"/>
          <c:order val="3"/>
          <c:tx>
            <c:strRef>
              <c:f>'Resource need and gap'!$B$3</c:f>
              <c:strCache>
                <c:ptCount val="1"/>
                <c:pt idx="0">
                  <c:v>Total</c:v>
                </c:pt>
              </c:strCache>
            </c:strRef>
          </c:tx>
          <c:spPr>
            <a:ln>
              <a:noFill/>
            </a:ln>
          </c:spPr>
          <c:marker>
            <c:symbol val="circle"/>
            <c:size val="6"/>
            <c:spPr>
              <a:solidFill>
                <a:srgbClr val="E31837"/>
              </a:solidFill>
              <a:ln>
                <a:no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'Resource need and gap'!$A$4:$A$15</c:f>
              <c:strCache>
                <c:ptCount val="12"/>
                <c:pt idx="0">
                  <c:v>China</c:v>
                </c:pt>
                <c:pt idx="1">
                  <c:v>India</c:v>
                </c:pt>
                <c:pt idx="2">
                  <c:v>Indonesia</c:v>
                </c:pt>
                <c:pt idx="3">
                  <c:v>Philippines</c:v>
                </c:pt>
                <c:pt idx="4">
                  <c:v>Pakistan</c:v>
                </c:pt>
                <c:pt idx="5">
                  <c:v>DPR Korea</c:v>
                </c:pt>
                <c:pt idx="6">
                  <c:v>Viet Nam</c:v>
                </c:pt>
                <c:pt idx="7">
                  <c:v>Bangladesh</c:v>
                </c:pt>
                <c:pt idx="8">
                  <c:v>Myanmar</c:v>
                </c:pt>
                <c:pt idx="9">
                  <c:v>Cambodia</c:v>
                </c:pt>
                <c:pt idx="10">
                  <c:v>PNG</c:v>
                </c:pt>
                <c:pt idx="11">
                  <c:v>Thailand*</c:v>
                </c:pt>
              </c:strCache>
            </c:strRef>
          </c:cat>
          <c:val>
            <c:numRef>
              <c:f>'Resource need and gap'!$B$4:$B$15</c:f>
              <c:numCache>
                <c:formatCode>General</c:formatCode>
                <c:ptCount val="12"/>
                <c:pt idx="0">
                  <c:v>609</c:v>
                </c:pt>
                <c:pt idx="1">
                  <c:v>580</c:v>
                </c:pt>
                <c:pt idx="2">
                  <c:v>294</c:v>
                </c:pt>
                <c:pt idx="3">
                  <c:v>160</c:v>
                </c:pt>
                <c:pt idx="4">
                  <c:v>118</c:v>
                </c:pt>
                <c:pt idx="5">
                  <c:v>84</c:v>
                </c:pt>
                <c:pt idx="6">
                  <c:v>70</c:v>
                </c:pt>
                <c:pt idx="7">
                  <c:v>66</c:v>
                </c:pt>
                <c:pt idx="8">
                  <c:v>58</c:v>
                </c:pt>
                <c:pt idx="9">
                  <c:v>37</c:v>
                </c:pt>
                <c:pt idx="10">
                  <c:v>28</c:v>
                </c:pt>
                <c:pt idx="11">
                  <c:v>26</c:v>
                </c:pt>
              </c:numCache>
            </c:numRef>
          </c:val>
          <c:smooth val="0"/>
          <c:extLst>
            <c:ext xmlns:c16="http://schemas.microsoft.com/office/drawing/2014/chart" uri="{C3380CC4-5D6E-409C-BE32-E72D297353CC}">
              <c16:uniqueId val="{00000003-9742-4CEE-921B-6BE04DAFA125}"/>
            </c:ext>
          </c:extLst>
        </c:ser>
        <c:dLbls>
          <c:showLegendKey val="0"/>
          <c:showVal val="0"/>
          <c:showCatName val="0"/>
          <c:showSerName val="0"/>
          <c:showPercent val="0"/>
          <c:showBubbleSize val="0"/>
        </c:dLbls>
        <c:marker val="1"/>
        <c:smooth val="0"/>
        <c:axId val="357687296"/>
        <c:axId val="357688832"/>
      </c:lineChart>
      <c:catAx>
        <c:axId val="357687296"/>
        <c:scaling>
          <c:orientation val="minMax"/>
        </c:scaling>
        <c:delete val="0"/>
        <c:axPos val="b"/>
        <c:numFmt formatCode="General" sourceLinked="0"/>
        <c:majorTickMark val="out"/>
        <c:minorTickMark val="none"/>
        <c:tickLblPos val="nextTo"/>
        <c:crossAx val="357688832"/>
        <c:crosses val="autoZero"/>
        <c:auto val="1"/>
        <c:lblAlgn val="ctr"/>
        <c:lblOffset val="100"/>
        <c:noMultiLvlLbl val="0"/>
      </c:catAx>
      <c:valAx>
        <c:axId val="357688832"/>
        <c:scaling>
          <c:orientation val="minMax"/>
          <c:max val="650"/>
          <c:min val="0"/>
        </c:scaling>
        <c:delete val="0"/>
        <c:axPos val="l"/>
        <c:majorGridlines>
          <c:spPr>
            <a:ln w="3175">
              <a:solidFill>
                <a:schemeClr val="bg1">
                  <a:lumMod val="85000"/>
                </a:schemeClr>
              </a:solidFill>
              <a:prstDash val="dashDot"/>
            </a:ln>
          </c:spPr>
        </c:majorGridlines>
        <c:title>
          <c:tx>
            <c:rich>
              <a:bodyPr rot="-5400000" vert="horz"/>
              <a:lstStyle/>
              <a:p>
                <a:pPr>
                  <a:defRPr/>
                </a:pPr>
                <a:r>
                  <a:rPr lang="en-US"/>
                  <a:t>US$ millions</a:t>
                </a:r>
              </a:p>
            </c:rich>
          </c:tx>
          <c:layout>
            <c:manualLayout>
              <c:xMode val="edge"/>
              <c:yMode val="edge"/>
              <c:x val="3.9447731755424065E-3"/>
              <c:y val="0.18157567343656833"/>
            </c:manualLayout>
          </c:layout>
          <c:overlay val="0"/>
        </c:title>
        <c:numFmt formatCode="General" sourceLinked="1"/>
        <c:majorTickMark val="out"/>
        <c:minorTickMark val="none"/>
        <c:tickLblPos val="nextTo"/>
        <c:crossAx val="357687296"/>
        <c:crosses val="autoZero"/>
        <c:crossBetween val="between"/>
        <c:majorUnit val="100"/>
      </c:valAx>
    </c:plotArea>
    <c:legend>
      <c:legendPos val="r"/>
      <c:layout>
        <c:manualLayout>
          <c:xMode val="edge"/>
          <c:yMode val="edge"/>
          <c:x val="0.68247366661093467"/>
          <c:y val="4.9274586280184024E-2"/>
          <c:w val="0.31752633338906538"/>
          <c:h val="0.37145778362864845"/>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5002976432069702E-2"/>
          <c:y val="0.11171171171171169"/>
          <c:w val="0.86769579060349422"/>
          <c:h val="0.53908178281430019"/>
        </c:manualLayout>
      </c:layout>
      <c:barChart>
        <c:barDir val="col"/>
        <c:grouping val="stacked"/>
        <c:varyColors val="0"/>
        <c:ser>
          <c:idx val="0"/>
          <c:order val="1"/>
          <c:tx>
            <c:strRef>
              <c:f>'Funding by source'!$E$3</c:f>
              <c:strCache>
                <c:ptCount val="1"/>
                <c:pt idx="0">
                  <c:v>% Domestic</c:v>
                </c:pt>
              </c:strCache>
            </c:strRef>
          </c:tx>
          <c:spPr>
            <a:solidFill>
              <a:srgbClr val="00A99A"/>
            </a:solid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DE65-4146-B3BB-EF72999C282A}"/>
                </c:ext>
              </c:extLst>
            </c:dLbl>
            <c:numFmt formatCode="#,##0" sourceLinked="0"/>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'Funding by source'!$D$4:$D$15</c:f>
              <c:strCache>
                <c:ptCount val="12"/>
                <c:pt idx="0">
                  <c:v>Pakistan</c:v>
                </c:pt>
                <c:pt idx="1">
                  <c:v>Myanmar</c:v>
                </c:pt>
                <c:pt idx="2">
                  <c:v>DPR Korea</c:v>
                </c:pt>
                <c:pt idx="3">
                  <c:v>Viet Nam</c:v>
                </c:pt>
                <c:pt idx="4">
                  <c:v>Cambodia</c:v>
                </c:pt>
                <c:pt idx="5">
                  <c:v>Bangladesh</c:v>
                </c:pt>
                <c:pt idx="6">
                  <c:v>Indonesia</c:v>
                </c:pt>
                <c:pt idx="7">
                  <c:v>Philippines</c:v>
                </c:pt>
                <c:pt idx="8">
                  <c:v>PNG</c:v>
                </c:pt>
                <c:pt idx="9">
                  <c:v>India</c:v>
                </c:pt>
                <c:pt idx="10">
                  <c:v>China</c:v>
                </c:pt>
                <c:pt idx="11">
                  <c:v>Thailand*</c:v>
                </c:pt>
              </c:strCache>
            </c:strRef>
          </c:cat>
          <c:val>
            <c:numRef>
              <c:f>'Funding by source'!$E$4:$E$15</c:f>
              <c:numCache>
                <c:formatCode>General</c:formatCode>
                <c:ptCount val="12"/>
                <c:pt idx="0">
                  <c:v>3</c:v>
                </c:pt>
                <c:pt idx="1">
                  <c:v>4</c:v>
                </c:pt>
                <c:pt idx="2">
                  <c:v>7</c:v>
                </c:pt>
                <c:pt idx="3">
                  <c:v>11</c:v>
                </c:pt>
                <c:pt idx="4">
                  <c:v>12</c:v>
                </c:pt>
                <c:pt idx="5">
                  <c:v>14</c:v>
                </c:pt>
                <c:pt idx="6">
                  <c:v>34</c:v>
                </c:pt>
                <c:pt idx="7">
                  <c:v>37</c:v>
                </c:pt>
                <c:pt idx="8">
                  <c:v>50</c:v>
                </c:pt>
                <c:pt idx="9">
                  <c:v>79</c:v>
                </c:pt>
                <c:pt idx="10">
                  <c:v>87</c:v>
                </c:pt>
                <c:pt idx="11">
                  <c:v>87</c:v>
                </c:pt>
              </c:numCache>
            </c:numRef>
          </c:val>
          <c:extLst>
            <c:ext xmlns:c16="http://schemas.microsoft.com/office/drawing/2014/chart" uri="{C3380CC4-5D6E-409C-BE32-E72D297353CC}">
              <c16:uniqueId val="{00000001-DE65-4146-B3BB-EF72999C282A}"/>
            </c:ext>
          </c:extLst>
        </c:ser>
        <c:ser>
          <c:idx val="1"/>
          <c:order val="2"/>
          <c:tx>
            <c:strRef>
              <c:f>'Funding by source'!$F$3</c:f>
              <c:strCache>
                <c:ptCount val="1"/>
                <c:pt idx="0">
                  <c:v>% International</c:v>
                </c:pt>
              </c:strCache>
            </c:strRef>
          </c:tx>
          <c:spPr>
            <a:solidFill>
              <a:srgbClr val="F26B73"/>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'Funding by source'!$D$4:$D$15</c:f>
              <c:strCache>
                <c:ptCount val="12"/>
                <c:pt idx="0">
                  <c:v>Pakistan</c:v>
                </c:pt>
                <c:pt idx="1">
                  <c:v>Myanmar</c:v>
                </c:pt>
                <c:pt idx="2">
                  <c:v>DPR Korea</c:v>
                </c:pt>
                <c:pt idx="3">
                  <c:v>Viet Nam</c:v>
                </c:pt>
                <c:pt idx="4">
                  <c:v>Cambodia</c:v>
                </c:pt>
                <c:pt idx="5">
                  <c:v>Bangladesh</c:v>
                </c:pt>
                <c:pt idx="6">
                  <c:v>Indonesia</c:v>
                </c:pt>
                <c:pt idx="7">
                  <c:v>Philippines</c:v>
                </c:pt>
                <c:pt idx="8">
                  <c:v>PNG</c:v>
                </c:pt>
                <c:pt idx="9">
                  <c:v>India</c:v>
                </c:pt>
                <c:pt idx="10">
                  <c:v>China</c:v>
                </c:pt>
                <c:pt idx="11">
                  <c:v>Thailand*</c:v>
                </c:pt>
              </c:strCache>
            </c:strRef>
          </c:cat>
          <c:val>
            <c:numRef>
              <c:f>'Funding by source'!$F$4:$F$15</c:f>
              <c:numCache>
                <c:formatCode>General</c:formatCode>
                <c:ptCount val="12"/>
                <c:pt idx="0">
                  <c:v>54</c:v>
                </c:pt>
                <c:pt idx="1">
                  <c:v>52</c:v>
                </c:pt>
                <c:pt idx="2">
                  <c:v>1</c:v>
                </c:pt>
                <c:pt idx="3">
                  <c:v>28</c:v>
                </c:pt>
                <c:pt idx="4">
                  <c:v>24</c:v>
                </c:pt>
                <c:pt idx="5">
                  <c:v>55</c:v>
                </c:pt>
                <c:pt idx="6">
                  <c:v>16</c:v>
                </c:pt>
                <c:pt idx="7">
                  <c:v>21</c:v>
                </c:pt>
                <c:pt idx="8">
                  <c:v>21</c:v>
                </c:pt>
                <c:pt idx="9">
                  <c:v>21</c:v>
                </c:pt>
                <c:pt idx="10">
                  <c:v>2</c:v>
                </c:pt>
                <c:pt idx="11">
                  <c:v>13</c:v>
                </c:pt>
              </c:numCache>
            </c:numRef>
          </c:val>
          <c:extLst>
            <c:ext xmlns:c16="http://schemas.microsoft.com/office/drawing/2014/chart" uri="{C3380CC4-5D6E-409C-BE32-E72D297353CC}">
              <c16:uniqueId val="{00000002-DE65-4146-B3BB-EF72999C282A}"/>
            </c:ext>
          </c:extLst>
        </c:ser>
        <c:ser>
          <c:idx val="2"/>
          <c:order val="3"/>
          <c:tx>
            <c:strRef>
              <c:f>'Funding by source'!$G$3</c:f>
              <c:strCache>
                <c:ptCount val="1"/>
                <c:pt idx="0">
                  <c:v>% Unfunded</c:v>
                </c:pt>
              </c:strCache>
            </c:strRef>
          </c:tx>
          <c:spPr>
            <a:solidFill>
              <a:srgbClr val="D8D5CF"/>
            </a:solidFill>
          </c:spPr>
          <c:invertIfNegative val="0"/>
          <c:dLbls>
            <c:dLbl>
              <c:idx val="5"/>
              <c:layout>
                <c:manualLayout>
                  <c:x val="0"/>
                  <c:y val="2.04750204750204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E65-4146-B3BB-EF72999C282A}"/>
                </c:ext>
              </c:extLst>
            </c:dLbl>
            <c:dLbl>
              <c:idx val="9"/>
              <c:delete val="1"/>
              <c:extLst>
                <c:ext xmlns:c15="http://schemas.microsoft.com/office/drawing/2012/chart" uri="{CE6537A1-D6FC-4f65-9D91-7224C49458BB}"/>
                <c:ext xmlns:c16="http://schemas.microsoft.com/office/drawing/2014/chart" uri="{C3380CC4-5D6E-409C-BE32-E72D297353CC}">
                  <c16:uniqueId val="{00000004-DE65-4146-B3BB-EF72999C282A}"/>
                </c:ext>
              </c:extLst>
            </c:dLbl>
            <c:dLbl>
              <c:idx val="10"/>
              <c:delete val="1"/>
              <c:extLst>
                <c:ext xmlns:c15="http://schemas.microsoft.com/office/drawing/2012/chart" uri="{CE6537A1-D6FC-4f65-9D91-7224C49458BB}"/>
                <c:ext xmlns:c16="http://schemas.microsoft.com/office/drawing/2014/chart" uri="{C3380CC4-5D6E-409C-BE32-E72D297353CC}">
                  <c16:uniqueId val="{00000005-DE65-4146-B3BB-EF72999C282A}"/>
                </c:ext>
              </c:extLst>
            </c:dLbl>
            <c:dLbl>
              <c:idx val="11"/>
              <c:delete val="1"/>
              <c:extLst>
                <c:ext xmlns:c15="http://schemas.microsoft.com/office/drawing/2012/chart" uri="{CE6537A1-D6FC-4f65-9D91-7224C49458BB}"/>
                <c:ext xmlns:c16="http://schemas.microsoft.com/office/drawing/2014/chart" uri="{C3380CC4-5D6E-409C-BE32-E72D297353CC}">
                  <c16:uniqueId val="{00000006-DE65-4146-B3BB-EF72999C282A}"/>
                </c:ext>
              </c:extLst>
            </c:dLbl>
            <c:numFmt formatCode="#,##0" sourceLinked="0"/>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'Funding by source'!$D$4:$D$15</c:f>
              <c:strCache>
                <c:ptCount val="12"/>
                <c:pt idx="0">
                  <c:v>Pakistan</c:v>
                </c:pt>
                <c:pt idx="1">
                  <c:v>Myanmar</c:v>
                </c:pt>
                <c:pt idx="2">
                  <c:v>DPR Korea</c:v>
                </c:pt>
                <c:pt idx="3">
                  <c:v>Viet Nam</c:v>
                </c:pt>
                <c:pt idx="4">
                  <c:v>Cambodia</c:v>
                </c:pt>
                <c:pt idx="5">
                  <c:v>Bangladesh</c:v>
                </c:pt>
                <c:pt idx="6">
                  <c:v>Indonesia</c:v>
                </c:pt>
                <c:pt idx="7">
                  <c:v>Philippines</c:v>
                </c:pt>
                <c:pt idx="8">
                  <c:v>PNG</c:v>
                </c:pt>
                <c:pt idx="9">
                  <c:v>India</c:v>
                </c:pt>
                <c:pt idx="10">
                  <c:v>China</c:v>
                </c:pt>
                <c:pt idx="11">
                  <c:v>Thailand*</c:v>
                </c:pt>
              </c:strCache>
            </c:strRef>
          </c:cat>
          <c:val>
            <c:numRef>
              <c:f>'Funding by source'!$G$4:$G$15</c:f>
              <c:numCache>
                <c:formatCode>General</c:formatCode>
                <c:ptCount val="12"/>
                <c:pt idx="0">
                  <c:v>43</c:v>
                </c:pt>
                <c:pt idx="1">
                  <c:v>45</c:v>
                </c:pt>
                <c:pt idx="2">
                  <c:v>92</c:v>
                </c:pt>
                <c:pt idx="3">
                  <c:v>61</c:v>
                </c:pt>
                <c:pt idx="4">
                  <c:v>64</c:v>
                </c:pt>
                <c:pt idx="5">
                  <c:v>31</c:v>
                </c:pt>
                <c:pt idx="6">
                  <c:v>49</c:v>
                </c:pt>
                <c:pt idx="7">
                  <c:v>42</c:v>
                </c:pt>
                <c:pt idx="8">
                  <c:v>29</c:v>
                </c:pt>
                <c:pt idx="9">
                  <c:v>0</c:v>
                </c:pt>
                <c:pt idx="10">
                  <c:v>11</c:v>
                </c:pt>
                <c:pt idx="11">
                  <c:v>0</c:v>
                </c:pt>
              </c:numCache>
            </c:numRef>
          </c:val>
          <c:extLst>
            <c:ext xmlns:c16="http://schemas.microsoft.com/office/drawing/2014/chart" uri="{C3380CC4-5D6E-409C-BE32-E72D297353CC}">
              <c16:uniqueId val="{00000007-DE65-4146-B3BB-EF72999C282A}"/>
            </c:ext>
          </c:extLst>
        </c:ser>
        <c:dLbls>
          <c:showLegendKey val="0"/>
          <c:showVal val="0"/>
          <c:showCatName val="0"/>
          <c:showSerName val="0"/>
          <c:showPercent val="0"/>
          <c:showBubbleSize val="0"/>
        </c:dLbls>
        <c:gapWidth val="43"/>
        <c:overlap val="100"/>
        <c:axId val="357925632"/>
        <c:axId val="357927168"/>
      </c:barChart>
      <c:lineChart>
        <c:grouping val="percentStacked"/>
        <c:varyColors val="0"/>
        <c:ser>
          <c:idx val="3"/>
          <c:order val="0"/>
          <c:tx>
            <c:strRef>
              <c:f>'Funding by source'!$H$3</c:f>
              <c:strCache>
                <c:ptCount val="1"/>
                <c:pt idx="0">
                  <c:v>Total (Million USD)</c:v>
                </c:pt>
              </c:strCache>
            </c:strRef>
          </c:tx>
          <c:spPr>
            <a:ln>
              <a:noFill/>
            </a:ln>
          </c:spPr>
          <c:marker>
            <c:symbol val="circle"/>
            <c:size val="10"/>
            <c:spPr>
              <a:solidFill>
                <a:srgbClr val="CC9900"/>
              </a:solidFill>
              <a:ln>
                <a:solidFill>
                  <a:srgbClr val="CC9900"/>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'Funding by source'!$D$4:$D$15</c:f>
              <c:strCache>
                <c:ptCount val="12"/>
                <c:pt idx="0">
                  <c:v>Pakistan</c:v>
                </c:pt>
                <c:pt idx="1">
                  <c:v>Myanmar</c:v>
                </c:pt>
                <c:pt idx="2">
                  <c:v>DPR Korea</c:v>
                </c:pt>
                <c:pt idx="3">
                  <c:v>Viet Nam</c:v>
                </c:pt>
                <c:pt idx="4">
                  <c:v>Cambodia</c:v>
                </c:pt>
                <c:pt idx="5">
                  <c:v>Bangladesh</c:v>
                </c:pt>
                <c:pt idx="6">
                  <c:v>Indonesia</c:v>
                </c:pt>
                <c:pt idx="7">
                  <c:v>Philippines</c:v>
                </c:pt>
                <c:pt idx="8">
                  <c:v>PNG</c:v>
                </c:pt>
                <c:pt idx="9">
                  <c:v>India</c:v>
                </c:pt>
                <c:pt idx="10">
                  <c:v>China</c:v>
                </c:pt>
                <c:pt idx="11">
                  <c:v>Thailand*</c:v>
                </c:pt>
              </c:strCache>
            </c:strRef>
          </c:cat>
          <c:val>
            <c:numRef>
              <c:f>'Funding by source'!$H$4:$H$15</c:f>
              <c:numCache>
                <c:formatCode>General</c:formatCode>
                <c:ptCount val="12"/>
                <c:pt idx="0">
                  <c:v>118</c:v>
                </c:pt>
                <c:pt idx="1">
                  <c:v>58</c:v>
                </c:pt>
                <c:pt idx="2">
                  <c:v>84</c:v>
                </c:pt>
                <c:pt idx="3">
                  <c:v>70</c:v>
                </c:pt>
                <c:pt idx="4">
                  <c:v>37</c:v>
                </c:pt>
                <c:pt idx="5">
                  <c:v>66</c:v>
                </c:pt>
                <c:pt idx="6">
                  <c:v>294</c:v>
                </c:pt>
                <c:pt idx="7">
                  <c:v>160</c:v>
                </c:pt>
                <c:pt idx="8">
                  <c:v>28</c:v>
                </c:pt>
                <c:pt idx="9">
                  <c:v>580</c:v>
                </c:pt>
                <c:pt idx="10">
                  <c:v>609</c:v>
                </c:pt>
                <c:pt idx="11">
                  <c:v>26</c:v>
                </c:pt>
              </c:numCache>
            </c:numRef>
          </c:val>
          <c:smooth val="0"/>
          <c:extLst>
            <c:ext xmlns:c16="http://schemas.microsoft.com/office/drawing/2014/chart" uri="{C3380CC4-5D6E-409C-BE32-E72D297353CC}">
              <c16:uniqueId val="{00000008-DE65-4146-B3BB-EF72999C282A}"/>
            </c:ext>
          </c:extLst>
        </c:ser>
        <c:dLbls>
          <c:showLegendKey val="0"/>
          <c:showVal val="0"/>
          <c:showCatName val="0"/>
          <c:showSerName val="0"/>
          <c:showPercent val="0"/>
          <c:showBubbleSize val="0"/>
        </c:dLbls>
        <c:marker val="1"/>
        <c:smooth val="0"/>
        <c:axId val="358033280"/>
        <c:axId val="358031744"/>
      </c:lineChart>
      <c:catAx>
        <c:axId val="357925632"/>
        <c:scaling>
          <c:orientation val="minMax"/>
        </c:scaling>
        <c:delete val="0"/>
        <c:axPos val="b"/>
        <c:numFmt formatCode="General" sourceLinked="0"/>
        <c:majorTickMark val="none"/>
        <c:minorTickMark val="none"/>
        <c:tickLblPos val="nextTo"/>
        <c:txPr>
          <a:bodyPr/>
          <a:lstStyle/>
          <a:p>
            <a:pPr>
              <a:defRPr sz="1200"/>
            </a:pPr>
            <a:endParaRPr lang="en-US"/>
          </a:p>
        </c:txPr>
        <c:crossAx val="357927168"/>
        <c:crosses val="autoZero"/>
        <c:auto val="1"/>
        <c:lblAlgn val="ctr"/>
        <c:lblOffset val="100"/>
        <c:noMultiLvlLbl val="0"/>
      </c:catAx>
      <c:valAx>
        <c:axId val="357927168"/>
        <c:scaling>
          <c:orientation val="minMax"/>
          <c:max val="100"/>
        </c:scaling>
        <c:delete val="0"/>
        <c:axPos val="l"/>
        <c:title>
          <c:tx>
            <c:rich>
              <a:bodyPr rot="0" vert="horz"/>
              <a:lstStyle/>
              <a:p>
                <a:pPr>
                  <a:defRPr/>
                </a:pPr>
                <a:r>
                  <a:rPr lang="en-GB"/>
                  <a:t>%</a:t>
                </a:r>
              </a:p>
            </c:rich>
          </c:tx>
          <c:layout>
            <c:manualLayout>
              <c:xMode val="edge"/>
              <c:yMode val="edge"/>
              <c:x val="7.4160059889421037E-2"/>
              <c:y val="8.1643228358085726E-2"/>
            </c:manualLayout>
          </c:layout>
          <c:overlay val="0"/>
        </c:title>
        <c:numFmt formatCode="General" sourceLinked="1"/>
        <c:majorTickMark val="none"/>
        <c:minorTickMark val="none"/>
        <c:tickLblPos val="nextTo"/>
        <c:crossAx val="357925632"/>
        <c:crosses val="autoZero"/>
        <c:crossBetween val="between"/>
        <c:majorUnit val="20"/>
      </c:valAx>
      <c:valAx>
        <c:axId val="358031744"/>
        <c:scaling>
          <c:orientation val="minMax"/>
          <c:max val="10"/>
          <c:min val="-420"/>
        </c:scaling>
        <c:delete val="0"/>
        <c:axPos val="r"/>
        <c:numFmt formatCode="#,##0" sourceLinked="0"/>
        <c:majorTickMark val="out"/>
        <c:minorTickMark val="none"/>
        <c:tickLblPos val="none"/>
        <c:spPr>
          <a:ln>
            <a:noFill/>
          </a:ln>
        </c:spPr>
        <c:crossAx val="358033280"/>
        <c:crosses val="max"/>
        <c:crossBetween val="between"/>
        <c:majorUnit val="60"/>
      </c:valAx>
      <c:catAx>
        <c:axId val="358033280"/>
        <c:scaling>
          <c:orientation val="minMax"/>
        </c:scaling>
        <c:delete val="1"/>
        <c:axPos val="b"/>
        <c:numFmt formatCode="General" sourceLinked="1"/>
        <c:majorTickMark val="out"/>
        <c:minorTickMark val="none"/>
        <c:tickLblPos val="nextTo"/>
        <c:crossAx val="358031744"/>
        <c:crosses val="autoZero"/>
        <c:auto val="1"/>
        <c:lblAlgn val="ctr"/>
        <c:lblOffset val="100"/>
        <c:noMultiLvlLbl val="0"/>
      </c:catAx>
    </c:plotArea>
    <c:legend>
      <c:legendPos val="b"/>
      <c:layout>
        <c:manualLayout>
          <c:xMode val="edge"/>
          <c:yMode val="edge"/>
          <c:x val="0.15295467635899074"/>
          <c:y val="0.90752138633931922"/>
          <c:w val="0.67915610174964669"/>
          <c:h val="7.3431206012861655E-2"/>
        </c:manualLayout>
      </c:layout>
      <c:overlay val="0"/>
      <c:txPr>
        <a:bodyPr/>
        <a:lstStyle/>
        <a:p>
          <a:pPr>
            <a:defRPr sz="1200"/>
          </a:pPr>
          <a:endParaRPr lang="en-US"/>
        </a:p>
      </c:txPr>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98134069759445E-2"/>
          <c:y val="0.18271482673055056"/>
          <c:w val="0.93801865930240558"/>
          <c:h val="0.60326399973443179"/>
        </c:manualLayout>
      </c:layout>
      <c:barChart>
        <c:barDir val="col"/>
        <c:grouping val="stacked"/>
        <c:varyColors val="0"/>
        <c:ser>
          <c:idx val="0"/>
          <c:order val="0"/>
          <c:tx>
            <c:strRef>
              <c:f>Regional!$C$2</c:f>
              <c:strCache>
                <c:ptCount val="1"/>
                <c:pt idx="0">
                  <c:v>Progress (%)</c:v>
                </c:pt>
              </c:strCache>
            </c:strRef>
          </c:tx>
          <c:spPr>
            <a:solidFill>
              <a:srgbClr val="009999"/>
            </a:solidFill>
            <a:ln>
              <a:noFill/>
            </a:ln>
            <a:effectLst/>
          </c:spPr>
          <c:invertIfNegative val="0"/>
          <c:dLbls>
            <c:dLbl>
              <c:idx val="0"/>
              <c:tx>
                <c:rich>
                  <a:bodyPr/>
                  <a:lstStyle/>
                  <a:p>
                    <a:r>
                      <a:rPr lang="en-US" sz="1400" dirty="0"/>
                      <a:t>74</a:t>
                    </a:r>
                    <a:r>
                      <a:rPr lang="en-US" sz="1100" dirty="0"/>
                      <a:t>%</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09-40FB-9147-A217412E1D16}"/>
                </c:ext>
              </c:extLst>
            </c:dLbl>
            <c:dLbl>
              <c:idx val="1"/>
              <c:tx>
                <c:rich>
                  <a:bodyPr/>
                  <a:lstStyle/>
                  <a:p>
                    <a:r>
                      <a:rPr lang="en-US" dirty="0"/>
                      <a:t>53</a:t>
                    </a:r>
                    <a:r>
                      <a:rPr lang="en-US" sz="1100" dirty="0"/>
                      <a:t>%</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209-40FB-9147-A217412E1D16}"/>
                </c:ext>
              </c:extLst>
            </c:dLbl>
            <c:dLbl>
              <c:idx val="2"/>
              <c:tx>
                <c:rich>
                  <a:bodyPr/>
                  <a:lstStyle/>
                  <a:p>
                    <a:r>
                      <a:rPr lang="en-US" dirty="0"/>
                      <a:t>45</a:t>
                    </a:r>
                    <a:r>
                      <a:rPr lang="en-US" sz="1100" dirty="0"/>
                      <a:t>%</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209-40FB-9147-A217412E1D1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Regional!$B$3:$B$5</c:f>
              <c:strCache>
                <c:ptCount val="3"/>
                <c:pt idx="0">
                  <c:v>PLHIV who know their status</c:v>
                </c:pt>
                <c:pt idx="1">
                  <c:v>PLHIV on 
treatment</c:v>
                </c:pt>
                <c:pt idx="2">
                  <c:v>PLHIV who are 
virally suppressed </c:v>
                </c:pt>
              </c:strCache>
            </c:strRef>
          </c:cat>
          <c:val>
            <c:numRef>
              <c:f>Regional!$C$3:$C$5</c:f>
              <c:numCache>
                <c:formatCode>General</c:formatCode>
                <c:ptCount val="3"/>
                <c:pt idx="0">
                  <c:v>74</c:v>
                </c:pt>
                <c:pt idx="1">
                  <c:v>53</c:v>
                </c:pt>
                <c:pt idx="2">
                  <c:v>45</c:v>
                </c:pt>
              </c:numCache>
            </c:numRef>
          </c:val>
          <c:extLst>
            <c:ext xmlns:c16="http://schemas.microsoft.com/office/drawing/2014/chart" uri="{C3380CC4-5D6E-409C-BE32-E72D297353CC}">
              <c16:uniqueId val="{00000000-B209-40FB-9147-A217412E1D16}"/>
            </c:ext>
          </c:extLst>
        </c:ser>
        <c:ser>
          <c:idx val="1"/>
          <c:order val="1"/>
          <c:tx>
            <c:strRef>
              <c:f>Regional!$D$2</c:f>
              <c:strCache>
                <c:ptCount val="1"/>
                <c:pt idx="0">
                  <c:v>Gap</c:v>
                </c:pt>
              </c:strCache>
            </c:strRef>
          </c:tx>
          <c:spPr>
            <a:pattFill prst="dkDnDiag">
              <a:fgClr>
                <a:srgbClr val="BFBFBF"/>
              </a:fgClr>
              <a:bgClr>
                <a:schemeClr val="bg1"/>
              </a:bgClr>
            </a:pattFill>
            <a:ln>
              <a:noFill/>
            </a:ln>
            <a:effectLst/>
          </c:spPr>
          <c:invertIfNegative val="0"/>
          <c:cat>
            <c:strRef>
              <c:f>Regional!$B$3:$B$5</c:f>
              <c:strCache>
                <c:ptCount val="3"/>
                <c:pt idx="0">
                  <c:v>PLHIV who know their status</c:v>
                </c:pt>
                <c:pt idx="1">
                  <c:v>PLHIV on 
treatment</c:v>
                </c:pt>
                <c:pt idx="2">
                  <c:v>PLHIV who are 
virally suppressed </c:v>
                </c:pt>
              </c:strCache>
            </c:strRef>
          </c:cat>
          <c:val>
            <c:numRef>
              <c:f>Regional!$D$3:$D$5</c:f>
              <c:numCache>
                <c:formatCode>General</c:formatCode>
                <c:ptCount val="3"/>
                <c:pt idx="0">
                  <c:v>16</c:v>
                </c:pt>
                <c:pt idx="1">
                  <c:v>28</c:v>
                </c:pt>
                <c:pt idx="2">
                  <c:v>28</c:v>
                </c:pt>
              </c:numCache>
            </c:numRef>
          </c:val>
          <c:extLst>
            <c:ext xmlns:c16="http://schemas.microsoft.com/office/drawing/2014/chart" uri="{C3380CC4-5D6E-409C-BE32-E72D297353CC}">
              <c16:uniqueId val="{00000001-B209-40FB-9147-A217412E1D16}"/>
            </c:ext>
          </c:extLst>
        </c:ser>
        <c:dLbls>
          <c:showLegendKey val="0"/>
          <c:showVal val="0"/>
          <c:showCatName val="0"/>
          <c:showSerName val="0"/>
          <c:showPercent val="0"/>
          <c:showBubbleSize val="0"/>
        </c:dLbls>
        <c:gapWidth val="170"/>
        <c:overlap val="100"/>
        <c:axId val="225135616"/>
        <c:axId val="225161984"/>
      </c:barChart>
      <c:scatterChart>
        <c:scatterStyle val="lineMarker"/>
        <c:varyColors val="0"/>
        <c:ser>
          <c:idx val="2"/>
          <c:order val="2"/>
          <c:tx>
            <c:strRef>
              <c:f>Regional!$E$2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Regional!$B$3:$B$5</c:f>
              <c:strCache>
                <c:ptCount val="3"/>
                <c:pt idx="0">
                  <c:v>PLHIV who know their status</c:v>
                </c:pt>
                <c:pt idx="1">
                  <c:v>PLHIV on 
treatment</c:v>
                </c:pt>
                <c:pt idx="2">
                  <c:v>PLHIV who are 
virally suppressed </c:v>
                </c:pt>
              </c:strCache>
            </c:strRef>
          </c:xVal>
          <c:yVal>
            <c:numRef>
              <c:f>Regional!$E$3:$E$5</c:f>
              <c:numCache>
                <c:formatCode>General</c:formatCode>
                <c:ptCount val="3"/>
                <c:pt idx="0">
                  <c:v>90</c:v>
                </c:pt>
                <c:pt idx="1">
                  <c:v>81</c:v>
                </c:pt>
                <c:pt idx="2">
                  <c:v>73</c:v>
                </c:pt>
              </c:numCache>
            </c:numRef>
          </c:yVal>
          <c:smooth val="0"/>
          <c:extLst>
            <c:ext xmlns:c16="http://schemas.microsoft.com/office/drawing/2014/chart" uri="{C3380CC4-5D6E-409C-BE32-E72D297353CC}">
              <c16:uniqueId val="{00000002-B209-40FB-9147-A217412E1D16}"/>
            </c:ext>
          </c:extLst>
        </c:ser>
        <c:dLbls>
          <c:showLegendKey val="0"/>
          <c:showVal val="0"/>
          <c:showCatName val="0"/>
          <c:showSerName val="0"/>
          <c:showPercent val="0"/>
          <c:showBubbleSize val="0"/>
        </c:dLbls>
        <c:axId val="225186176"/>
        <c:axId val="225163904"/>
      </c:scatterChart>
      <c:catAx>
        <c:axId val="22513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5161984"/>
        <c:crosses val="autoZero"/>
        <c:auto val="1"/>
        <c:lblAlgn val="ctr"/>
        <c:lblOffset val="100"/>
        <c:noMultiLvlLbl val="0"/>
      </c:catAx>
      <c:valAx>
        <c:axId val="2251619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3.6878706598737709E-2"/>
              <c:y val="0.14943497589138258"/>
            </c:manualLayout>
          </c:layout>
          <c:overlay val="0"/>
          <c:spPr>
            <a:noFill/>
            <a:ln>
              <a:noFill/>
            </a:ln>
            <a:effectLst/>
          </c:spPr>
          <c:txPr>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5135616"/>
        <c:crosses val="autoZero"/>
        <c:crossBetween val="between"/>
        <c:majorUnit val="20"/>
      </c:valAx>
      <c:valAx>
        <c:axId val="225163904"/>
        <c:scaling>
          <c:orientation val="minMax"/>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5186176"/>
        <c:crosses val="max"/>
        <c:crossBetween val="midCat"/>
      </c:valAx>
      <c:valAx>
        <c:axId val="225186176"/>
        <c:scaling>
          <c:orientation val="minMax"/>
        </c:scaling>
        <c:delete val="1"/>
        <c:axPos val="b"/>
        <c:numFmt formatCode="General" sourceLinked="1"/>
        <c:majorTickMark val="out"/>
        <c:minorTickMark val="none"/>
        <c:tickLblPos val="nextTo"/>
        <c:crossAx val="225163904"/>
        <c:crosses val="autoZero"/>
        <c:crossBetween val="midCat"/>
      </c:valAx>
      <c:spPr>
        <a:noFill/>
        <a:ln>
          <a:noFill/>
        </a:ln>
        <a:effectLst/>
      </c:spPr>
    </c:plotArea>
    <c:legend>
      <c:legendPos val="t"/>
      <c:layout>
        <c:manualLayout>
          <c:xMode val="edge"/>
          <c:yMode val="edge"/>
          <c:x val="0.29005254557936372"/>
          <c:y val="9.3348516646063209E-2"/>
          <c:w val="0.43613941822368796"/>
          <c:h val="8.003754849402670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2115399393183791E-2"/>
          <c:y val="6.7858327765712489E-2"/>
          <c:w val="0.92831148045429257"/>
          <c:h val="0.41245131819447761"/>
        </c:manualLayout>
      </c:layout>
      <c:barChart>
        <c:barDir val="col"/>
        <c:grouping val="clustered"/>
        <c:varyColors val="0"/>
        <c:ser>
          <c:idx val="10"/>
          <c:order val="10"/>
          <c:tx>
            <c:strRef>
              <c:f>'ART coverage by country'!$L$3</c:f>
              <c:strCache>
                <c:ptCount val="1"/>
                <c:pt idx="0">
                  <c:v>&lt; 30%</c:v>
                </c:pt>
              </c:strCache>
            </c:strRef>
          </c:tx>
          <c:spPr>
            <a:solidFill>
              <a:srgbClr val="FF5050"/>
            </a:solidFill>
          </c:spPr>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'ART coverage by country'!$A$4:$A$24</c:f>
              <c:strCache>
                <c:ptCount val="21"/>
                <c:pt idx="0">
                  <c:v>Pakistan</c:v>
                </c:pt>
                <c:pt idx="1">
                  <c:v>Indonesia</c:v>
                </c:pt>
                <c:pt idx="2">
                  <c:v>Bangladesh</c:v>
                </c:pt>
                <c:pt idx="3">
                  <c:v>Mongolia</c:v>
                </c:pt>
                <c:pt idx="4">
                  <c:v>Philippines</c:v>
                </c:pt>
                <c:pt idx="5">
                  <c:v>Sri Lanka</c:v>
                </c:pt>
                <c:pt idx="6">
                  <c:v>Malaysia</c:v>
                </c:pt>
                <c:pt idx="7">
                  <c:v>Lao PDR</c:v>
                </c:pt>
                <c:pt idx="8">
                  <c:v>Nepal</c:v>
                </c:pt>
                <c:pt idx="9">
                  <c:v>Viet Nam</c:v>
                </c:pt>
                <c:pt idx="10">
                  <c:v>Papua New Guinea</c:v>
                </c:pt>
                <c:pt idx="11">
                  <c:v>India</c:v>
                </c:pt>
                <c:pt idx="12">
                  <c:v>Myanmar</c:v>
                </c:pt>
                <c:pt idx="13">
                  <c:v>Thailand</c:v>
                </c:pt>
                <c:pt idx="14">
                  <c:v>Singapore</c:v>
                </c:pt>
                <c:pt idx="15">
                  <c:v>New Zealand</c:v>
                </c:pt>
                <c:pt idx="16">
                  <c:v>Australia</c:v>
                </c:pt>
                <c:pt idx="17">
                  <c:v>Japan</c:v>
                </c:pt>
                <c:pt idx="18">
                  <c:v>Cambodia</c:v>
                </c:pt>
                <c:pt idx="19">
                  <c:v>Asia and the Pacific region</c:v>
                </c:pt>
                <c:pt idx="20">
                  <c:v>Global</c:v>
                </c:pt>
              </c:strCache>
            </c:strRef>
          </c:cat>
          <c:val>
            <c:numRef>
              <c:f>'ART coverage by country'!$L$4:$L$24</c:f>
              <c:numCache>
                <c:formatCode>0</c:formatCode>
                <c:ptCount val="21"/>
                <c:pt idx="0">
                  <c:v>8</c:v>
                </c:pt>
                <c:pt idx="1">
                  <c:v>14</c:v>
                </c:pt>
                <c:pt idx="2">
                  <c:v>19</c:v>
                </c:pt>
                <c:pt idx="3">
                  <c:v>28</c:v>
                </c:pt>
              </c:numCache>
            </c:numRef>
          </c:val>
          <c:extLst>
            <c:ext xmlns:c16="http://schemas.microsoft.com/office/drawing/2014/chart" uri="{C3380CC4-5D6E-409C-BE32-E72D297353CC}">
              <c16:uniqueId val="{00000000-C9F8-42B3-83F2-312D5B5A3529}"/>
            </c:ext>
          </c:extLst>
        </c:ser>
        <c:ser>
          <c:idx val="11"/>
          <c:order val="11"/>
          <c:tx>
            <c:strRef>
              <c:f>'ART coverage by country'!$M$3</c:f>
              <c:strCache>
                <c:ptCount val="1"/>
                <c:pt idx="0">
                  <c:v>30-59%</c:v>
                </c:pt>
              </c:strCache>
            </c:strRef>
          </c:tx>
          <c:spPr>
            <a:solidFill>
              <a:srgbClr val="F78E1E"/>
            </a:solidFill>
          </c:spPr>
          <c:invertIfNegative val="0"/>
          <c:dPt>
            <c:idx val="16"/>
            <c:invertIfNegative val="0"/>
            <c:bubble3D val="0"/>
            <c:spPr>
              <a:pattFill prst="dkUpDiag">
                <a:fgClr>
                  <a:srgbClr val="F78E1E"/>
                </a:fgClr>
                <a:bgClr>
                  <a:sysClr val="window" lastClr="FFFFFF"/>
                </a:bgClr>
              </a:pattFill>
            </c:spPr>
            <c:extLst>
              <c:ext xmlns:c16="http://schemas.microsoft.com/office/drawing/2014/chart" uri="{C3380CC4-5D6E-409C-BE32-E72D297353CC}">
                <c16:uniqueId val="{00000002-C9F8-42B3-83F2-312D5B5A3529}"/>
              </c:ext>
            </c:extLst>
          </c:dPt>
          <c:dPt>
            <c:idx val="18"/>
            <c:invertIfNegative val="0"/>
            <c:bubble3D val="0"/>
            <c:spPr>
              <a:pattFill prst="dkUpDiag">
                <a:fgClr>
                  <a:srgbClr val="F78E1E"/>
                </a:fgClr>
                <a:bgClr>
                  <a:sysClr val="window" lastClr="FFFFFF"/>
                </a:bgClr>
              </a:pattFill>
            </c:spPr>
            <c:extLst>
              <c:ext xmlns:c16="http://schemas.microsoft.com/office/drawing/2014/chart" uri="{C3380CC4-5D6E-409C-BE32-E72D297353CC}">
                <c16:uniqueId val="{00000004-C9F8-42B3-83F2-312D5B5A3529}"/>
              </c:ext>
            </c:extLst>
          </c:dPt>
          <c:dPt>
            <c:idx val="19"/>
            <c:invertIfNegative val="0"/>
            <c:bubble3D val="0"/>
            <c:spPr>
              <a:pattFill prst="ltVert">
                <a:fgClr>
                  <a:sysClr val="window" lastClr="FFFFFF"/>
                </a:fgClr>
                <a:bgClr>
                  <a:srgbClr val="F78E1E"/>
                </a:bgClr>
              </a:pattFill>
            </c:spPr>
            <c:extLst>
              <c:ext xmlns:c16="http://schemas.microsoft.com/office/drawing/2014/chart" uri="{C3380CC4-5D6E-409C-BE32-E72D297353CC}">
                <c16:uniqueId val="{00000006-C9F8-42B3-83F2-312D5B5A3529}"/>
              </c:ext>
            </c:extLst>
          </c:dPt>
          <c:dPt>
            <c:idx val="20"/>
            <c:invertIfNegative val="0"/>
            <c:bubble3D val="0"/>
            <c:spPr>
              <a:pattFill prst="ltVert">
                <a:fgClr>
                  <a:sysClr val="window" lastClr="FFFFFF"/>
                </a:fgClr>
                <a:bgClr>
                  <a:srgbClr val="F78E1E"/>
                </a:bgClr>
              </a:pattFill>
            </c:spPr>
            <c:extLst>
              <c:ext xmlns:c16="http://schemas.microsoft.com/office/drawing/2014/chart" uri="{C3380CC4-5D6E-409C-BE32-E72D297353CC}">
                <c16:uniqueId val="{00000008-C9F8-42B3-83F2-312D5B5A3529}"/>
              </c:ext>
            </c:extLst>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'ART coverage by country'!$A$4:$A$24</c:f>
              <c:strCache>
                <c:ptCount val="21"/>
                <c:pt idx="0">
                  <c:v>Pakistan</c:v>
                </c:pt>
                <c:pt idx="1">
                  <c:v>Indonesia</c:v>
                </c:pt>
                <c:pt idx="2">
                  <c:v>Bangladesh</c:v>
                </c:pt>
                <c:pt idx="3">
                  <c:v>Mongolia</c:v>
                </c:pt>
                <c:pt idx="4">
                  <c:v>Philippines</c:v>
                </c:pt>
                <c:pt idx="5">
                  <c:v>Sri Lanka</c:v>
                </c:pt>
                <c:pt idx="6">
                  <c:v>Malaysia</c:v>
                </c:pt>
                <c:pt idx="7">
                  <c:v>Lao PDR</c:v>
                </c:pt>
                <c:pt idx="8">
                  <c:v>Nepal</c:v>
                </c:pt>
                <c:pt idx="9">
                  <c:v>Viet Nam</c:v>
                </c:pt>
                <c:pt idx="10">
                  <c:v>Papua New Guinea</c:v>
                </c:pt>
                <c:pt idx="11">
                  <c:v>India</c:v>
                </c:pt>
                <c:pt idx="12">
                  <c:v>Myanmar</c:v>
                </c:pt>
                <c:pt idx="13">
                  <c:v>Thailand</c:v>
                </c:pt>
                <c:pt idx="14">
                  <c:v>Singapore</c:v>
                </c:pt>
                <c:pt idx="15">
                  <c:v>New Zealand</c:v>
                </c:pt>
                <c:pt idx="16">
                  <c:v>Australia</c:v>
                </c:pt>
                <c:pt idx="17">
                  <c:v>Japan</c:v>
                </c:pt>
                <c:pt idx="18">
                  <c:v>Cambodia</c:v>
                </c:pt>
                <c:pt idx="19">
                  <c:v>Asia and the Pacific region</c:v>
                </c:pt>
                <c:pt idx="20">
                  <c:v>Global</c:v>
                </c:pt>
              </c:strCache>
            </c:strRef>
          </c:cat>
          <c:val>
            <c:numRef>
              <c:f>'ART coverage by country'!$M$4:$M$24</c:f>
              <c:numCache>
                <c:formatCode>General</c:formatCode>
                <c:ptCount val="21"/>
                <c:pt idx="4" formatCode="0">
                  <c:v>36</c:v>
                </c:pt>
                <c:pt idx="5" formatCode="0">
                  <c:v>37</c:v>
                </c:pt>
                <c:pt idx="6" formatCode="0">
                  <c:v>45</c:v>
                </c:pt>
                <c:pt idx="7" formatCode="0">
                  <c:v>47</c:v>
                </c:pt>
                <c:pt idx="8" formatCode="0">
                  <c:v>49</c:v>
                </c:pt>
                <c:pt idx="9" formatCode="0">
                  <c:v>50</c:v>
                </c:pt>
                <c:pt idx="10" formatCode="0">
                  <c:v>55</c:v>
                </c:pt>
                <c:pt idx="11" formatCode="0">
                  <c:v>56</c:v>
                </c:pt>
                <c:pt idx="19">
                  <c:v>53</c:v>
                </c:pt>
                <c:pt idx="20">
                  <c:v>59</c:v>
                </c:pt>
              </c:numCache>
            </c:numRef>
          </c:val>
          <c:extLst>
            <c:ext xmlns:c16="http://schemas.microsoft.com/office/drawing/2014/chart" uri="{C3380CC4-5D6E-409C-BE32-E72D297353CC}">
              <c16:uniqueId val="{00000009-C9F8-42B3-83F2-312D5B5A3529}"/>
            </c:ext>
          </c:extLst>
        </c:ser>
        <c:ser>
          <c:idx val="12"/>
          <c:order val="12"/>
          <c:tx>
            <c:strRef>
              <c:f>'ART coverage by country'!$N$3</c:f>
              <c:strCache>
                <c:ptCount val="1"/>
                <c:pt idx="0">
                  <c:v>60-80%</c:v>
                </c:pt>
              </c:strCache>
            </c:strRef>
          </c:tx>
          <c:spPr>
            <a:solidFill>
              <a:srgbClr val="B0EE00"/>
            </a:solidFill>
          </c:spPr>
          <c:invertIfNegative val="0"/>
          <c:dPt>
            <c:idx val="16"/>
            <c:invertIfNegative val="0"/>
            <c:bubble3D val="0"/>
            <c:extLst>
              <c:ext xmlns:c16="http://schemas.microsoft.com/office/drawing/2014/chart" uri="{C3380CC4-5D6E-409C-BE32-E72D297353CC}">
                <c16:uniqueId val="{0000000A-C9F8-42B3-83F2-312D5B5A3529}"/>
              </c:ext>
            </c:extLst>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'ART coverage by country'!$A$4:$A$24</c:f>
              <c:strCache>
                <c:ptCount val="21"/>
                <c:pt idx="0">
                  <c:v>Pakistan</c:v>
                </c:pt>
                <c:pt idx="1">
                  <c:v>Indonesia</c:v>
                </c:pt>
                <c:pt idx="2">
                  <c:v>Bangladesh</c:v>
                </c:pt>
                <c:pt idx="3">
                  <c:v>Mongolia</c:v>
                </c:pt>
                <c:pt idx="4">
                  <c:v>Philippines</c:v>
                </c:pt>
                <c:pt idx="5">
                  <c:v>Sri Lanka</c:v>
                </c:pt>
                <c:pt idx="6">
                  <c:v>Malaysia</c:v>
                </c:pt>
                <c:pt idx="7">
                  <c:v>Lao PDR</c:v>
                </c:pt>
                <c:pt idx="8">
                  <c:v>Nepal</c:v>
                </c:pt>
                <c:pt idx="9">
                  <c:v>Viet Nam</c:v>
                </c:pt>
                <c:pt idx="10">
                  <c:v>Papua New Guinea</c:v>
                </c:pt>
                <c:pt idx="11">
                  <c:v>India</c:v>
                </c:pt>
                <c:pt idx="12">
                  <c:v>Myanmar</c:v>
                </c:pt>
                <c:pt idx="13">
                  <c:v>Thailand</c:v>
                </c:pt>
                <c:pt idx="14">
                  <c:v>Singapore</c:v>
                </c:pt>
                <c:pt idx="15">
                  <c:v>New Zealand</c:v>
                </c:pt>
                <c:pt idx="16">
                  <c:v>Australia</c:v>
                </c:pt>
                <c:pt idx="17">
                  <c:v>Japan</c:v>
                </c:pt>
                <c:pt idx="18">
                  <c:v>Cambodia</c:v>
                </c:pt>
                <c:pt idx="19">
                  <c:v>Asia and the Pacific region</c:v>
                </c:pt>
                <c:pt idx="20">
                  <c:v>Global</c:v>
                </c:pt>
              </c:strCache>
            </c:strRef>
          </c:cat>
          <c:val>
            <c:numRef>
              <c:f>'ART coverage by country'!$N$4:$N$24</c:f>
              <c:numCache>
                <c:formatCode>General</c:formatCode>
                <c:ptCount val="21"/>
                <c:pt idx="12" formatCode="0">
                  <c:v>66</c:v>
                </c:pt>
                <c:pt idx="13" formatCode="0">
                  <c:v>72</c:v>
                </c:pt>
                <c:pt idx="14">
                  <c:v>77</c:v>
                </c:pt>
                <c:pt idx="15" formatCode="0">
                  <c:v>78</c:v>
                </c:pt>
              </c:numCache>
            </c:numRef>
          </c:val>
          <c:extLst>
            <c:ext xmlns:c16="http://schemas.microsoft.com/office/drawing/2014/chart" uri="{C3380CC4-5D6E-409C-BE32-E72D297353CC}">
              <c16:uniqueId val="{0000000B-C9F8-42B3-83F2-312D5B5A3529}"/>
            </c:ext>
          </c:extLst>
        </c:ser>
        <c:ser>
          <c:idx val="13"/>
          <c:order val="13"/>
          <c:tx>
            <c:strRef>
              <c:f>'ART coverage by country'!$O$3</c:f>
              <c:strCache>
                <c:ptCount val="1"/>
                <c:pt idx="0">
                  <c:v>≥ 81%</c:v>
                </c:pt>
              </c:strCache>
            </c:strRef>
          </c:tx>
          <c:spPr>
            <a:solidFill>
              <a:srgbClr val="0CBCC1"/>
            </a:solidFill>
          </c:spPr>
          <c:invertIfNegative val="0"/>
          <c:dLbls>
            <c:dLbl>
              <c:idx val="17"/>
              <c:tx>
                <c:rich>
                  <a:bodyPr/>
                  <a:lstStyle/>
                  <a:p>
                    <a:r>
                      <a:rPr lang="en-US" dirty="0"/>
                      <a:t>82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9F8-42B3-83F2-312D5B5A3529}"/>
                </c:ext>
              </c:extLst>
            </c:dLbl>
            <c:dLbl>
              <c:idx val="18"/>
              <c:tx>
                <c:rich>
                  <a:bodyPr/>
                  <a:lstStyle/>
                  <a:p>
                    <a:r>
                      <a:rPr lang="en-US" dirty="0"/>
                      <a:t>87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9F8-42B3-83F2-312D5B5A3529}"/>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'ART coverage by country'!$A$4:$A$24</c:f>
              <c:strCache>
                <c:ptCount val="21"/>
                <c:pt idx="0">
                  <c:v>Pakistan</c:v>
                </c:pt>
                <c:pt idx="1">
                  <c:v>Indonesia</c:v>
                </c:pt>
                <c:pt idx="2">
                  <c:v>Bangladesh</c:v>
                </c:pt>
                <c:pt idx="3">
                  <c:v>Mongolia</c:v>
                </c:pt>
                <c:pt idx="4">
                  <c:v>Philippines</c:v>
                </c:pt>
                <c:pt idx="5">
                  <c:v>Sri Lanka</c:v>
                </c:pt>
                <c:pt idx="6">
                  <c:v>Malaysia</c:v>
                </c:pt>
                <c:pt idx="7">
                  <c:v>Lao PDR</c:v>
                </c:pt>
                <c:pt idx="8">
                  <c:v>Nepal</c:v>
                </c:pt>
                <c:pt idx="9">
                  <c:v>Viet Nam</c:v>
                </c:pt>
                <c:pt idx="10">
                  <c:v>Papua New Guinea</c:v>
                </c:pt>
                <c:pt idx="11">
                  <c:v>India</c:v>
                </c:pt>
                <c:pt idx="12">
                  <c:v>Myanmar</c:v>
                </c:pt>
                <c:pt idx="13">
                  <c:v>Thailand</c:v>
                </c:pt>
                <c:pt idx="14">
                  <c:v>Singapore</c:v>
                </c:pt>
                <c:pt idx="15">
                  <c:v>New Zealand</c:v>
                </c:pt>
                <c:pt idx="16">
                  <c:v>Australia</c:v>
                </c:pt>
                <c:pt idx="17">
                  <c:v>Japan</c:v>
                </c:pt>
                <c:pt idx="18">
                  <c:v>Cambodia</c:v>
                </c:pt>
                <c:pt idx="19">
                  <c:v>Asia and the Pacific region</c:v>
                </c:pt>
                <c:pt idx="20">
                  <c:v>Global</c:v>
                </c:pt>
              </c:strCache>
            </c:strRef>
          </c:cat>
          <c:val>
            <c:numRef>
              <c:f>'ART coverage by country'!$O$4:$O$24</c:f>
              <c:numCache>
                <c:formatCode>General</c:formatCode>
                <c:ptCount val="21"/>
                <c:pt idx="16" formatCode="0">
                  <c:v>82</c:v>
                </c:pt>
                <c:pt idx="17" formatCode="0">
                  <c:v>82</c:v>
                </c:pt>
                <c:pt idx="18" formatCode="0">
                  <c:v>87</c:v>
                </c:pt>
              </c:numCache>
            </c:numRef>
          </c:val>
          <c:extLst>
            <c:ext xmlns:c16="http://schemas.microsoft.com/office/drawing/2014/chart" uri="{C3380CC4-5D6E-409C-BE32-E72D297353CC}">
              <c16:uniqueId val="{0000000E-C9F8-42B3-83F2-312D5B5A3529}"/>
            </c:ext>
          </c:extLst>
        </c:ser>
        <c:dLbls>
          <c:showLegendKey val="0"/>
          <c:showVal val="0"/>
          <c:showCatName val="0"/>
          <c:showSerName val="0"/>
          <c:showPercent val="0"/>
          <c:showBubbleSize val="0"/>
        </c:dLbls>
        <c:gapWidth val="10"/>
        <c:overlap val="100"/>
        <c:axId val="225799552"/>
        <c:axId val="225813632"/>
      </c:barChart>
      <c:barChart>
        <c:barDir val="col"/>
        <c:grouping val="percentStacked"/>
        <c:varyColors val="0"/>
        <c:ser>
          <c:idx val="0"/>
          <c:order val="0"/>
          <c:tx>
            <c:strRef>
              <c:f>'ART coverage by country'!$B$3</c:f>
              <c:strCache>
                <c:ptCount val="1"/>
                <c:pt idx="0">
                  <c:v>a</c:v>
                </c:pt>
              </c:strCache>
            </c:strRef>
          </c:tx>
          <c:spPr>
            <a:solidFill>
              <a:sysClr val="window" lastClr="FFFFFF">
                <a:lumMod val="65000"/>
                <a:alpha val="20000"/>
              </a:sysClr>
            </a:solidFill>
            <a:ln w="31750">
              <a:solidFill>
                <a:schemeClr val="bg1"/>
              </a:solidFill>
            </a:ln>
          </c:spPr>
          <c:invertIfNegative val="0"/>
          <c:cat>
            <c:strRef>
              <c:f>'ART coverage by country'!$A$4:$A$24</c:f>
              <c:strCache>
                <c:ptCount val="21"/>
                <c:pt idx="0">
                  <c:v>Pakistan</c:v>
                </c:pt>
                <c:pt idx="1">
                  <c:v>Indonesia</c:v>
                </c:pt>
                <c:pt idx="2">
                  <c:v>Bangladesh</c:v>
                </c:pt>
                <c:pt idx="3">
                  <c:v>Mongolia</c:v>
                </c:pt>
                <c:pt idx="4">
                  <c:v>Philippines</c:v>
                </c:pt>
                <c:pt idx="5">
                  <c:v>Sri Lanka</c:v>
                </c:pt>
                <c:pt idx="6">
                  <c:v>Malaysia</c:v>
                </c:pt>
                <c:pt idx="7">
                  <c:v>Lao PDR</c:v>
                </c:pt>
                <c:pt idx="8">
                  <c:v>Nepal</c:v>
                </c:pt>
                <c:pt idx="9">
                  <c:v>Viet Nam</c:v>
                </c:pt>
                <c:pt idx="10">
                  <c:v>Papua New Guinea</c:v>
                </c:pt>
                <c:pt idx="11">
                  <c:v>India</c:v>
                </c:pt>
                <c:pt idx="12">
                  <c:v>Myanmar</c:v>
                </c:pt>
                <c:pt idx="13">
                  <c:v>Thailand</c:v>
                </c:pt>
                <c:pt idx="14">
                  <c:v>Singapore</c:v>
                </c:pt>
                <c:pt idx="15">
                  <c:v>New Zealand</c:v>
                </c:pt>
                <c:pt idx="16">
                  <c:v>Australia</c:v>
                </c:pt>
                <c:pt idx="17">
                  <c:v>Japan</c:v>
                </c:pt>
                <c:pt idx="18">
                  <c:v>Cambodia</c:v>
                </c:pt>
                <c:pt idx="19">
                  <c:v>Asia and the Pacific region</c:v>
                </c:pt>
                <c:pt idx="20">
                  <c:v>Global</c:v>
                </c:pt>
              </c:strCache>
            </c:strRef>
          </c:cat>
          <c:val>
            <c:numRef>
              <c:f>'ART coverage by country'!$B$4:$B$24</c:f>
              <c:numCache>
                <c:formatCode>General</c:formatCode>
                <c:ptCount val="21"/>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numCache>
            </c:numRef>
          </c:val>
          <c:extLst>
            <c:ext xmlns:c16="http://schemas.microsoft.com/office/drawing/2014/chart" uri="{C3380CC4-5D6E-409C-BE32-E72D297353CC}">
              <c16:uniqueId val="{0000000F-C9F8-42B3-83F2-312D5B5A3529}"/>
            </c:ext>
          </c:extLst>
        </c:ser>
        <c:ser>
          <c:idx val="1"/>
          <c:order val="1"/>
          <c:tx>
            <c:strRef>
              <c:f>'ART coverage by country'!$C$3</c:f>
              <c:strCache>
                <c:ptCount val="1"/>
                <c:pt idx="0">
                  <c:v>b</c:v>
                </c:pt>
              </c:strCache>
            </c:strRef>
          </c:tx>
          <c:spPr>
            <a:solidFill>
              <a:sysClr val="window" lastClr="FFFFFF">
                <a:lumMod val="65000"/>
                <a:alpha val="20000"/>
              </a:sysClr>
            </a:solidFill>
            <a:ln w="31750">
              <a:solidFill>
                <a:schemeClr val="bg1"/>
              </a:solidFill>
            </a:ln>
          </c:spPr>
          <c:invertIfNegative val="0"/>
          <c:cat>
            <c:strRef>
              <c:f>'ART coverage by country'!$A$4:$A$24</c:f>
              <c:strCache>
                <c:ptCount val="21"/>
                <c:pt idx="0">
                  <c:v>Pakistan</c:v>
                </c:pt>
                <c:pt idx="1">
                  <c:v>Indonesia</c:v>
                </c:pt>
                <c:pt idx="2">
                  <c:v>Bangladesh</c:v>
                </c:pt>
                <c:pt idx="3">
                  <c:v>Mongolia</c:v>
                </c:pt>
                <c:pt idx="4">
                  <c:v>Philippines</c:v>
                </c:pt>
                <c:pt idx="5">
                  <c:v>Sri Lanka</c:v>
                </c:pt>
                <c:pt idx="6">
                  <c:v>Malaysia</c:v>
                </c:pt>
                <c:pt idx="7">
                  <c:v>Lao PDR</c:v>
                </c:pt>
                <c:pt idx="8">
                  <c:v>Nepal</c:v>
                </c:pt>
                <c:pt idx="9">
                  <c:v>Viet Nam</c:v>
                </c:pt>
                <c:pt idx="10">
                  <c:v>Papua New Guinea</c:v>
                </c:pt>
                <c:pt idx="11">
                  <c:v>India</c:v>
                </c:pt>
                <c:pt idx="12">
                  <c:v>Myanmar</c:v>
                </c:pt>
                <c:pt idx="13">
                  <c:v>Thailand</c:v>
                </c:pt>
                <c:pt idx="14">
                  <c:v>Singapore</c:v>
                </c:pt>
                <c:pt idx="15">
                  <c:v>New Zealand</c:v>
                </c:pt>
                <c:pt idx="16">
                  <c:v>Australia</c:v>
                </c:pt>
                <c:pt idx="17">
                  <c:v>Japan</c:v>
                </c:pt>
                <c:pt idx="18">
                  <c:v>Cambodia</c:v>
                </c:pt>
                <c:pt idx="19">
                  <c:v>Asia and the Pacific region</c:v>
                </c:pt>
                <c:pt idx="20">
                  <c:v>Global</c:v>
                </c:pt>
              </c:strCache>
            </c:strRef>
          </c:cat>
          <c:val>
            <c:numRef>
              <c:f>'ART coverage by country'!$C$4:$C$24</c:f>
              <c:numCache>
                <c:formatCode>General</c:formatCode>
                <c:ptCount val="21"/>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numCache>
            </c:numRef>
          </c:val>
          <c:extLst>
            <c:ext xmlns:c16="http://schemas.microsoft.com/office/drawing/2014/chart" uri="{C3380CC4-5D6E-409C-BE32-E72D297353CC}">
              <c16:uniqueId val="{00000010-C9F8-42B3-83F2-312D5B5A3529}"/>
            </c:ext>
          </c:extLst>
        </c:ser>
        <c:ser>
          <c:idx val="2"/>
          <c:order val="2"/>
          <c:tx>
            <c:strRef>
              <c:f>'ART coverage by country'!$D$3</c:f>
              <c:strCache>
                <c:ptCount val="1"/>
                <c:pt idx="0">
                  <c:v>c</c:v>
                </c:pt>
              </c:strCache>
            </c:strRef>
          </c:tx>
          <c:spPr>
            <a:solidFill>
              <a:sysClr val="window" lastClr="FFFFFF">
                <a:lumMod val="65000"/>
                <a:alpha val="20000"/>
              </a:sysClr>
            </a:solidFill>
            <a:ln w="31750">
              <a:solidFill>
                <a:schemeClr val="bg1"/>
              </a:solidFill>
            </a:ln>
          </c:spPr>
          <c:invertIfNegative val="0"/>
          <c:cat>
            <c:strRef>
              <c:f>'ART coverage by country'!$A$4:$A$24</c:f>
              <c:strCache>
                <c:ptCount val="21"/>
                <c:pt idx="0">
                  <c:v>Pakistan</c:v>
                </c:pt>
                <c:pt idx="1">
                  <c:v>Indonesia</c:v>
                </c:pt>
                <c:pt idx="2">
                  <c:v>Bangladesh</c:v>
                </c:pt>
                <c:pt idx="3">
                  <c:v>Mongolia</c:v>
                </c:pt>
                <c:pt idx="4">
                  <c:v>Philippines</c:v>
                </c:pt>
                <c:pt idx="5">
                  <c:v>Sri Lanka</c:v>
                </c:pt>
                <c:pt idx="6">
                  <c:v>Malaysia</c:v>
                </c:pt>
                <c:pt idx="7">
                  <c:v>Lao PDR</c:v>
                </c:pt>
                <c:pt idx="8">
                  <c:v>Nepal</c:v>
                </c:pt>
                <c:pt idx="9">
                  <c:v>Viet Nam</c:v>
                </c:pt>
                <c:pt idx="10">
                  <c:v>Papua New Guinea</c:v>
                </c:pt>
                <c:pt idx="11">
                  <c:v>India</c:v>
                </c:pt>
                <c:pt idx="12">
                  <c:v>Myanmar</c:v>
                </c:pt>
                <c:pt idx="13">
                  <c:v>Thailand</c:v>
                </c:pt>
                <c:pt idx="14">
                  <c:v>Singapore</c:v>
                </c:pt>
                <c:pt idx="15">
                  <c:v>New Zealand</c:v>
                </c:pt>
                <c:pt idx="16">
                  <c:v>Australia</c:v>
                </c:pt>
                <c:pt idx="17">
                  <c:v>Japan</c:v>
                </c:pt>
                <c:pt idx="18">
                  <c:v>Cambodia</c:v>
                </c:pt>
                <c:pt idx="19">
                  <c:v>Asia and the Pacific region</c:v>
                </c:pt>
                <c:pt idx="20">
                  <c:v>Global</c:v>
                </c:pt>
              </c:strCache>
            </c:strRef>
          </c:cat>
          <c:val>
            <c:numRef>
              <c:f>'ART coverage by country'!$D$4:$D$24</c:f>
              <c:numCache>
                <c:formatCode>General</c:formatCode>
                <c:ptCount val="21"/>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numCache>
            </c:numRef>
          </c:val>
          <c:extLst>
            <c:ext xmlns:c16="http://schemas.microsoft.com/office/drawing/2014/chart" uri="{C3380CC4-5D6E-409C-BE32-E72D297353CC}">
              <c16:uniqueId val="{00000011-C9F8-42B3-83F2-312D5B5A3529}"/>
            </c:ext>
          </c:extLst>
        </c:ser>
        <c:ser>
          <c:idx val="3"/>
          <c:order val="3"/>
          <c:tx>
            <c:strRef>
              <c:f>'ART coverage by country'!$E$3</c:f>
              <c:strCache>
                <c:ptCount val="1"/>
                <c:pt idx="0">
                  <c:v>d</c:v>
                </c:pt>
              </c:strCache>
            </c:strRef>
          </c:tx>
          <c:spPr>
            <a:solidFill>
              <a:sysClr val="window" lastClr="FFFFFF">
                <a:lumMod val="65000"/>
                <a:alpha val="20000"/>
              </a:sysClr>
            </a:solidFill>
            <a:ln w="31750">
              <a:solidFill>
                <a:schemeClr val="bg1"/>
              </a:solidFill>
            </a:ln>
          </c:spPr>
          <c:invertIfNegative val="0"/>
          <c:cat>
            <c:strRef>
              <c:f>'ART coverage by country'!$A$4:$A$24</c:f>
              <c:strCache>
                <c:ptCount val="21"/>
                <c:pt idx="0">
                  <c:v>Pakistan</c:v>
                </c:pt>
                <c:pt idx="1">
                  <c:v>Indonesia</c:v>
                </c:pt>
                <c:pt idx="2">
                  <c:v>Bangladesh</c:v>
                </c:pt>
                <c:pt idx="3">
                  <c:v>Mongolia</c:v>
                </c:pt>
                <c:pt idx="4">
                  <c:v>Philippines</c:v>
                </c:pt>
                <c:pt idx="5">
                  <c:v>Sri Lanka</c:v>
                </c:pt>
                <c:pt idx="6">
                  <c:v>Malaysia</c:v>
                </c:pt>
                <c:pt idx="7">
                  <c:v>Lao PDR</c:v>
                </c:pt>
                <c:pt idx="8">
                  <c:v>Nepal</c:v>
                </c:pt>
                <c:pt idx="9">
                  <c:v>Viet Nam</c:v>
                </c:pt>
                <c:pt idx="10">
                  <c:v>Papua New Guinea</c:v>
                </c:pt>
                <c:pt idx="11">
                  <c:v>India</c:v>
                </c:pt>
                <c:pt idx="12">
                  <c:v>Myanmar</c:v>
                </c:pt>
                <c:pt idx="13">
                  <c:v>Thailand</c:v>
                </c:pt>
                <c:pt idx="14">
                  <c:v>Singapore</c:v>
                </c:pt>
                <c:pt idx="15">
                  <c:v>New Zealand</c:v>
                </c:pt>
                <c:pt idx="16">
                  <c:v>Australia</c:v>
                </c:pt>
                <c:pt idx="17">
                  <c:v>Japan</c:v>
                </c:pt>
                <c:pt idx="18">
                  <c:v>Cambodia</c:v>
                </c:pt>
                <c:pt idx="19">
                  <c:v>Asia and the Pacific region</c:v>
                </c:pt>
                <c:pt idx="20">
                  <c:v>Global</c:v>
                </c:pt>
              </c:strCache>
            </c:strRef>
          </c:cat>
          <c:val>
            <c:numRef>
              <c:f>'ART coverage by country'!$E$4:$E$24</c:f>
              <c:numCache>
                <c:formatCode>General</c:formatCode>
                <c:ptCount val="21"/>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numCache>
            </c:numRef>
          </c:val>
          <c:extLst>
            <c:ext xmlns:c16="http://schemas.microsoft.com/office/drawing/2014/chart" uri="{C3380CC4-5D6E-409C-BE32-E72D297353CC}">
              <c16:uniqueId val="{00000012-C9F8-42B3-83F2-312D5B5A3529}"/>
            </c:ext>
          </c:extLst>
        </c:ser>
        <c:ser>
          <c:idx val="4"/>
          <c:order val="4"/>
          <c:tx>
            <c:strRef>
              <c:f>'ART coverage by country'!$F$3</c:f>
              <c:strCache>
                <c:ptCount val="1"/>
                <c:pt idx="0">
                  <c:v>e</c:v>
                </c:pt>
              </c:strCache>
            </c:strRef>
          </c:tx>
          <c:spPr>
            <a:solidFill>
              <a:sysClr val="window" lastClr="FFFFFF">
                <a:lumMod val="65000"/>
                <a:alpha val="23000"/>
              </a:sysClr>
            </a:solidFill>
            <a:ln w="31750">
              <a:solidFill>
                <a:schemeClr val="bg1"/>
              </a:solidFill>
            </a:ln>
          </c:spPr>
          <c:invertIfNegative val="0"/>
          <c:cat>
            <c:strRef>
              <c:f>'ART coverage by country'!$A$4:$A$24</c:f>
              <c:strCache>
                <c:ptCount val="21"/>
                <c:pt idx="0">
                  <c:v>Pakistan</c:v>
                </c:pt>
                <c:pt idx="1">
                  <c:v>Indonesia</c:v>
                </c:pt>
                <c:pt idx="2">
                  <c:v>Bangladesh</c:v>
                </c:pt>
                <c:pt idx="3">
                  <c:v>Mongolia</c:v>
                </c:pt>
                <c:pt idx="4">
                  <c:v>Philippines</c:v>
                </c:pt>
                <c:pt idx="5">
                  <c:v>Sri Lanka</c:v>
                </c:pt>
                <c:pt idx="6">
                  <c:v>Malaysia</c:v>
                </c:pt>
                <c:pt idx="7">
                  <c:v>Lao PDR</c:v>
                </c:pt>
                <c:pt idx="8">
                  <c:v>Nepal</c:v>
                </c:pt>
                <c:pt idx="9">
                  <c:v>Viet Nam</c:v>
                </c:pt>
                <c:pt idx="10">
                  <c:v>Papua New Guinea</c:v>
                </c:pt>
                <c:pt idx="11">
                  <c:v>India</c:v>
                </c:pt>
                <c:pt idx="12">
                  <c:v>Myanmar</c:v>
                </c:pt>
                <c:pt idx="13">
                  <c:v>Thailand</c:v>
                </c:pt>
                <c:pt idx="14">
                  <c:v>Singapore</c:v>
                </c:pt>
                <c:pt idx="15">
                  <c:v>New Zealand</c:v>
                </c:pt>
                <c:pt idx="16">
                  <c:v>Australia</c:v>
                </c:pt>
                <c:pt idx="17">
                  <c:v>Japan</c:v>
                </c:pt>
                <c:pt idx="18">
                  <c:v>Cambodia</c:v>
                </c:pt>
                <c:pt idx="19">
                  <c:v>Asia and the Pacific region</c:v>
                </c:pt>
                <c:pt idx="20">
                  <c:v>Global</c:v>
                </c:pt>
              </c:strCache>
            </c:strRef>
          </c:cat>
          <c:val>
            <c:numRef>
              <c:f>'ART coverage by country'!$F$4:$F$24</c:f>
              <c:numCache>
                <c:formatCode>General</c:formatCode>
                <c:ptCount val="21"/>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numCache>
            </c:numRef>
          </c:val>
          <c:extLst>
            <c:ext xmlns:c16="http://schemas.microsoft.com/office/drawing/2014/chart" uri="{C3380CC4-5D6E-409C-BE32-E72D297353CC}">
              <c16:uniqueId val="{00000013-C9F8-42B3-83F2-312D5B5A3529}"/>
            </c:ext>
          </c:extLst>
        </c:ser>
        <c:ser>
          <c:idx val="5"/>
          <c:order val="5"/>
          <c:tx>
            <c:strRef>
              <c:f>'ART coverage by country'!$G$3</c:f>
              <c:strCache>
                <c:ptCount val="1"/>
                <c:pt idx="0">
                  <c:v>f</c:v>
                </c:pt>
              </c:strCache>
            </c:strRef>
          </c:tx>
          <c:spPr>
            <a:solidFill>
              <a:sysClr val="window" lastClr="FFFFFF">
                <a:lumMod val="65000"/>
                <a:alpha val="20000"/>
              </a:sysClr>
            </a:solidFill>
            <a:ln w="31750">
              <a:solidFill>
                <a:schemeClr val="bg1"/>
              </a:solidFill>
            </a:ln>
          </c:spPr>
          <c:invertIfNegative val="0"/>
          <c:cat>
            <c:strRef>
              <c:f>'ART coverage by country'!$A$4:$A$24</c:f>
              <c:strCache>
                <c:ptCount val="21"/>
                <c:pt idx="0">
                  <c:v>Pakistan</c:v>
                </c:pt>
                <c:pt idx="1">
                  <c:v>Indonesia</c:v>
                </c:pt>
                <c:pt idx="2">
                  <c:v>Bangladesh</c:v>
                </c:pt>
                <c:pt idx="3">
                  <c:v>Mongolia</c:v>
                </c:pt>
                <c:pt idx="4">
                  <c:v>Philippines</c:v>
                </c:pt>
                <c:pt idx="5">
                  <c:v>Sri Lanka</c:v>
                </c:pt>
                <c:pt idx="6">
                  <c:v>Malaysia</c:v>
                </c:pt>
                <c:pt idx="7">
                  <c:v>Lao PDR</c:v>
                </c:pt>
                <c:pt idx="8">
                  <c:v>Nepal</c:v>
                </c:pt>
                <c:pt idx="9">
                  <c:v>Viet Nam</c:v>
                </c:pt>
                <c:pt idx="10">
                  <c:v>Papua New Guinea</c:v>
                </c:pt>
                <c:pt idx="11">
                  <c:v>India</c:v>
                </c:pt>
                <c:pt idx="12">
                  <c:v>Myanmar</c:v>
                </c:pt>
                <c:pt idx="13">
                  <c:v>Thailand</c:v>
                </c:pt>
                <c:pt idx="14">
                  <c:v>Singapore</c:v>
                </c:pt>
                <c:pt idx="15">
                  <c:v>New Zealand</c:v>
                </c:pt>
                <c:pt idx="16">
                  <c:v>Australia</c:v>
                </c:pt>
                <c:pt idx="17">
                  <c:v>Japan</c:v>
                </c:pt>
                <c:pt idx="18">
                  <c:v>Cambodia</c:v>
                </c:pt>
                <c:pt idx="19">
                  <c:v>Asia and the Pacific region</c:v>
                </c:pt>
                <c:pt idx="20">
                  <c:v>Global</c:v>
                </c:pt>
              </c:strCache>
            </c:strRef>
          </c:cat>
          <c:val>
            <c:numRef>
              <c:f>'ART coverage by country'!$G$4:$G$24</c:f>
              <c:numCache>
                <c:formatCode>General</c:formatCode>
                <c:ptCount val="21"/>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numCache>
            </c:numRef>
          </c:val>
          <c:extLst>
            <c:ext xmlns:c16="http://schemas.microsoft.com/office/drawing/2014/chart" uri="{C3380CC4-5D6E-409C-BE32-E72D297353CC}">
              <c16:uniqueId val="{00000014-C9F8-42B3-83F2-312D5B5A3529}"/>
            </c:ext>
          </c:extLst>
        </c:ser>
        <c:ser>
          <c:idx val="6"/>
          <c:order val="6"/>
          <c:tx>
            <c:strRef>
              <c:f>'ART coverage by country'!$H$3</c:f>
              <c:strCache>
                <c:ptCount val="1"/>
                <c:pt idx="0">
                  <c:v>g</c:v>
                </c:pt>
              </c:strCache>
            </c:strRef>
          </c:tx>
          <c:spPr>
            <a:solidFill>
              <a:sysClr val="window" lastClr="FFFFFF">
                <a:lumMod val="65000"/>
                <a:alpha val="20000"/>
              </a:sysClr>
            </a:solidFill>
            <a:ln w="31750">
              <a:solidFill>
                <a:schemeClr val="bg1"/>
              </a:solidFill>
            </a:ln>
          </c:spPr>
          <c:invertIfNegative val="0"/>
          <c:cat>
            <c:strRef>
              <c:f>'ART coverage by country'!$A$4:$A$24</c:f>
              <c:strCache>
                <c:ptCount val="21"/>
                <c:pt idx="0">
                  <c:v>Pakistan</c:v>
                </c:pt>
                <c:pt idx="1">
                  <c:v>Indonesia</c:v>
                </c:pt>
                <c:pt idx="2">
                  <c:v>Bangladesh</c:v>
                </c:pt>
                <c:pt idx="3">
                  <c:v>Mongolia</c:v>
                </c:pt>
                <c:pt idx="4">
                  <c:v>Philippines</c:v>
                </c:pt>
                <c:pt idx="5">
                  <c:v>Sri Lanka</c:v>
                </c:pt>
                <c:pt idx="6">
                  <c:v>Malaysia</c:v>
                </c:pt>
                <c:pt idx="7">
                  <c:v>Lao PDR</c:v>
                </c:pt>
                <c:pt idx="8">
                  <c:v>Nepal</c:v>
                </c:pt>
                <c:pt idx="9">
                  <c:v>Viet Nam</c:v>
                </c:pt>
                <c:pt idx="10">
                  <c:v>Papua New Guinea</c:v>
                </c:pt>
                <c:pt idx="11">
                  <c:v>India</c:v>
                </c:pt>
                <c:pt idx="12">
                  <c:v>Myanmar</c:v>
                </c:pt>
                <c:pt idx="13">
                  <c:v>Thailand</c:v>
                </c:pt>
                <c:pt idx="14">
                  <c:v>Singapore</c:v>
                </c:pt>
                <c:pt idx="15">
                  <c:v>New Zealand</c:v>
                </c:pt>
                <c:pt idx="16">
                  <c:v>Australia</c:v>
                </c:pt>
                <c:pt idx="17">
                  <c:v>Japan</c:v>
                </c:pt>
                <c:pt idx="18">
                  <c:v>Cambodia</c:v>
                </c:pt>
                <c:pt idx="19">
                  <c:v>Asia and the Pacific region</c:v>
                </c:pt>
                <c:pt idx="20">
                  <c:v>Global</c:v>
                </c:pt>
              </c:strCache>
            </c:strRef>
          </c:cat>
          <c:val>
            <c:numRef>
              <c:f>'ART coverage by country'!$H$4:$H$24</c:f>
              <c:numCache>
                <c:formatCode>General</c:formatCode>
                <c:ptCount val="21"/>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numCache>
            </c:numRef>
          </c:val>
          <c:extLst>
            <c:ext xmlns:c16="http://schemas.microsoft.com/office/drawing/2014/chart" uri="{C3380CC4-5D6E-409C-BE32-E72D297353CC}">
              <c16:uniqueId val="{00000015-C9F8-42B3-83F2-312D5B5A3529}"/>
            </c:ext>
          </c:extLst>
        </c:ser>
        <c:ser>
          <c:idx val="7"/>
          <c:order val="7"/>
          <c:tx>
            <c:strRef>
              <c:f>'ART coverage by country'!$I$3</c:f>
              <c:strCache>
                <c:ptCount val="1"/>
                <c:pt idx="0">
                  <c:v>h</c:v>
                </c:pt>
              </c:strCache>
            </c:strRef>
          </c:tx>
          <c:spPr>
            <a:solidFill>
              <a:sysClr val="window" lastClr="FFFFFF">
                <a:lumMod val="65000"/>
                <a:alpha val="20000"/>
              </a:sysClr>
            </a:solidFill>
            <a:ln w="31750">
              <a:solidFill>
                <a:schemeClr val="bg1"/>
              </a:solidFill>
            </a:ln>
          </c:spPr>
          <c:invertIfNegative val="0"/>
          <c:cat>
            <c:strRef>
              <c:f>'ART coverage by country'!$A$4:$A$24</c:f>
              <c:strCache>
                <c:ptCount val="21"/>
                <c:pt idx="0">
                  <c:v>Pakistan</c:v>
                </c:pt>
                <c:pt idx="1">
                  <c:v>Indonesia</c:v>
                </c:pt>
                <c:pt idx="2">
                  <c:v>Bangladesh</c:v>
                </c:pt>
                <c:pt idx="3">
                  <c:v>Mongolia</c:v>
                </c:pt>
                <c:pt idx="4">
                  <c:v>Philippines</c:v>
                </c:pt>
                <c:pt idx="5">
                  <c:v>Sri Lanka</c:v>
                </c:pt>
                <c:pt idx="6">
                  <c:v>Malaysia</c:v>
                </c:pt>
                <c:pt idx="7">
                  <c:v>Lao PDR</c:v>
                </c:pt>
                <c:pt idx="8">
                  <c:v>Nepal</c:v>
                </c:pt>
                <c:pt idx="9">
                  <c:v>Viet Nam</c:v>
                </c:pt>
                <c:pt idx="10">
                  <c:v>Papua New Guinea</c:v>
                </c:pt>
                <c:pt idx="11">
                  <c:v>India</c:v>
                </c:pt>
                <c:pt idx="12">
                  <c:v>Myanmar</c:v>
                </c:pt>
                <c:pt idx="13">
                  <c:v>Thailand</c:v>
                </c:pt>
                <c:pt idx="14">
                  <c:v>Singapore</c:v>
                </c:pt>
                <c:pt idx="15">
                  <c:v>New Zealand</c:v>
                </c:pt>
                <c:pt idx="16">
                  <c:v>Australia</c:v>
                </c:pt>
                <c:pt idx="17">
                  <c:v>Japan</c:v>
                </c:pt>
                <c:pt idx="18">
                  <c:v>Cambodia</c:v>
                </c:pt>
                <c:pt idx="19">
                  <c:v>Asia and the Pacific region</c:v>
                </c:pt>
                <c:pt idx="20">
                  <c:v>Global</c:v>
                </c:pt>
              </c:strCache>
            </c:strRef>
          </c:cat>
          <c:val>
            <c:numRef>
              <c:f>'ART coverage by country'!$I$4:$I$24</c:f>
              <c:numCache>
                <c:formatCode>General</c:formatCode>
                <c:ptCount val="21"/>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numCache>
            </c:numRef>
          </c:val>
          <c:extLst>
            <c:ext xmlns:c16="http://schemas.microsoft.com/office/drawing/2014/chart" uri="{C3380CC4-5D6E-409C-BE32-E72D297353CC}">
              <c16:uniqueId val="{00000016-C9F8-42B3-83F2-312D5B5A3529}"/>
            </c:ext>
          </c:extLst>
        </c:ser>
        <c:ser>
          <c:idx val="8"/>
          <c:order val="8"/>
          <c:tx>
            <c:strRef>
              <c:f>'ART coverage by country'!$J$3</c:f>
              <c:strCache>
                <c:ptCount val="1"/>
                <c:pt idx="0">
                  <c:v>i</c:v>
                </c:pt>
              </c:strCache>
            </c:strRef>
          </c:tx>
          <c:spPr>
            <a:solidFill>
              <a:sysClr val="window" lastClr="FFFFFF">
                <a:lumMod val="65000"/>
                <a:alpha val="20000"/>
              </a:sysClr>
            </a:solidFill>
            <a:ln w="31750">
              <a:solidFill>
                <a:schemeClr val="bg1"/>
              </a:solidFill>
            </a:ln>
          </c:spPr>
          <c:invertIfNegative val="0"/>
          <c:cat>
            <c:strRef>
              <c:f>'ART coverage by country'!$A$4:$A$24</c:f>
              <c:strCache>
                <c:ptCount val="21"/>
                <c:pt idx="0">
                  <c:v>Pakistan</c:v>
                </c:pt>
                <c:pt idx="1">
                  <c:v>Indonesia</c:v>
                </c:pt>
                <c:pt idx="2">
                  <c:v>Bangladesh</c:v>
                </c:pt>
                <c:pt idx="3">
                  <c:v>Mongolia</c:v>
                </c:pt>
                <c:pt idx="4">
                  <c:v>Philippines</c:v>
                </c:pt>
                <c:pt idx="5">
                  <c:v>Sri Lanka</c:v>
                </c:pt>
                <c:pt idx="6">
                  <c:v>Malaysia</c:v>
                </c:pt>
                <c:pt idx="7">
                  <c:v>Lao PDR</c:v>
                </c:pt>
                <c:pt idx="8">
                  <c:v>Nepal</c:v>
                </c:pt>
                <c:pt idx="9">
                  <c:v>Viet Nam</c:v>
                </c:pt>
                <c:pt idx="10">
                  <c:v>Papua New Guinea</c:v>
                </c:pt>
                <c:pt idx="11">
                  <c:v>India</c:v>
                </c:pt>
                <c:pt idx="12">
                  <c:v>Myanmar</c:v>
                </c:pt>
                <c:pt idx="13">
                  <c:v>Thailand</c:v>
                </c:pt>
                <c:pt idx="14">
                  <c:v>Singapore</c:v>
                </c:pt>
                <c:pt idx="15">
                  <c:v>New Zealand</c:v>
                </c:pt>
                <c:pt idx="16">
                  <c:v>Australia</c:v>
                </c:pt>
                <c:pt idx="17">
                  <c:v>Japan</c:v>
                </c:pt>
                <c:pt idx="18">
                  <c:v>Cambodia</c:v>
                </c:pt>
                <c:pt idx="19">
                  <c:v>Asia and the Pacific region</c:v>
                </c:pt>
                <c:pt idx="20">
                  <c:v>Global</c:v>
                </c:pt>
              </c:strCache>
            </c:strRef>
          </c:cat>
          <c:val>
            <c:numRef>
              <c:f>'ART coverage by country'!$J$4:$J$24</c:f>
              <c:numCache>
                <c:formatCode>General</c:formatCode>
                <c:ptCount val="21"/>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numCache>
            </c:numRef>
          </c:val>
          <c:extLst>
            <c:ext xmlns:c16="http://schemas.microsoft.com/office/drawing/2014/chart" uri="{C3380CC4-5D6E-409C-BE32-E72D297353CC}">
              <c16:uniqueId val="{00000017-C9F8-42B3-83F2-312D5B5A3529}"/>
            </c:ext>
          </c:extLst>
        </c:ser>
        <c:ser>
          <c:idx val="9"/>
          <c:order val="9"/>
          <c:tx>
            <c:strRef>
              <c:f>'ART coverage by country'!$K$3</c:f>
              <c:strCache>
                <c:ptCount val="1"/>
                <c:pt idx="0">
                  <c:v>j</c:v>
                </c:pt>
              </c:strCache>
            </c:strRef>
          </c:tx>
          <c:spPr>
            <a:solidFill>
              <a:sysClr val="window" lastClr="FFFFFF">
                <a:lumMod val="65000"/>
                <a:alpha val="20000"/>
              </a:sysClr>
            </a:solidFill>
            <a:ln w="31750">
              <a:solidFill>
                <a:schemeClr val="bg1"/>
              </a:solidFill>
            </a:ln>
          </c:spPr>
          <c:invertIfNegative val="0"/>
          <c:cat>
            <c:strRef>
              <c:f>'ART coverage by country'!$A$4:$A$24</c:f>
              <c:strCache>
                <c:ptCount val="21"/>
                <c:pt idx="0">
                  <c:v>Pakistan</c:v>
                </c:pt>
                <c:pt idx="1">
                  <c:v>Indonesia</c:v>
                </c:pt>
                <c:pt idx="2">
                  <c:v>Bangladesh</c:v>
                </c:pt>
                <c:pt idx="3">
                  <c:v>Mongolia</c:v>
                </c:pt>
                <c:pt idx="4">
                  <c:v>Philippines</c:v>
                </c:pt>
                <c:pt idx="5">
                  <c:v>Sri Lanka</c:v>
                </c:pt>
                <c:pt idx="6">
                  <c:v>Malaysia</c:v>
                </c:pt>
                <c:pt idx="7">
                  <c:v>Lao PDR</c:v>
                </c:pt>
                <c:pt idx="8">
                  <c:v>Nepal</c:v>
                </c:pt>
                <c:pt idx="9">
                  <c:v>Viet Nam</c:v>
                </c:pt>
                <c:pt idx="10">
                  <c:v>Papua New Guinea</c:v>
                </c:pt>
                <c:pt idx="11">
                  <c:v>India</c:v>
                </c:pt>
                <c:pt idx="12">
                  <c:v>Myanmar</c:v>
                </c:pt>
                <c:pt idx="13">
                  <c:v>Thailand</c:v>
                </c:pt>
                <c:pt idx="14">
                  <c:v>Singapore</c:v>
                </c:pt>
                <c:pt idx="15">
                  <c:v>New Zealand</c:v>
                </c:pt>
                <c:pt idx="16">
                  <c:v>Australia</c:v>
                </c:pt>
                <c:pt idx="17">
                  <c:v>Japan</c:v>
                </c:pt>
                <c:pt idx="18">
                  <c:v>Cambodia</c:v>
                </c:pt>
                <c:pt idx="19">
                  <c:v>Asia and the Pacific region</c:v>
                </c:pt>
                <c:pt idx="20">
                  <c:v>Global</c:v>
                </c:pt>
              </c:strCache>
            </c:strRef>
          </c:cat>
          <c:val>
            <c:numRef>
              <c:f>'ART coverage by country'!$K$4:$K$24</c:f>
              <c:numCache>
                <c:formatCode>General</c:formatCode>
                <c:ptCount val="21"/>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numCache>
            </c:numRef>
          </c:val>
          <c:extLst>
            <c:ext xmlns:c16="http://schemas.microsoft.com/office/drawing/2014/chart" uri="{C3380CC4-5D6E-409C-BE32-E72D297353CC}">
              <c16:uniqueId val="{00000018-C9F8-42B3-83F2-312D5B5A3529}"/>
            </c:ext>
          </c:extLst>
        </c:ser>
        <c:dLbls>
          <c:showLegendKey val="0"/>
          <c:showVal val="0"/>
          <c:showCatName val="0"/>
          <c:showSerName val="0"/>
          <c:showPercent val="0"/>
          <c:showBubbleSize val="0"/>
        </c:dLbls>
        <c:gapWidth val="10"/>
        <c:overlap val="100"/>
        <c:axId val="225825536"/>
        <c:axId val="225815552"/>
      </c:barChart>
      <c:catAx>
        <c:axId val="225799552"/>
        <c:scaling>
          <c:orientation val="minMax"/>
        </c:scaling>
        <c:delete val="0"/>
        <c:axPos val="b"/>
        <c:numFmt formatCode="General" sourceLinked="0"/>
        <c:majorTickMark val="none"/>
        <c:minorTickMark val="none"/>
        <c:tickLblPos val="nextTo"/>
        <c:spPr>
          <a:ln>
            <a:noFill/>
          </a:ln>
        </c:spPr>
        <c:txPr>
          <a:bodyPr/>
          <a:lstStyle/>
          <a:p>
            <a:pPr>
              <a:defRPr sz="1200" b="1"/>
            </a:pPr>
            <a:endParaRPr lang="en-US"/>
          </a:p>
        </c:txPr>
        <c:crossAx val="225813632"/>
        <c:crosses val="autoZero"/>
        <c:auto val="1"/>
        <c:lblAlgn val="ctr"/>
        <c:lblOffset val="100"/>
        <c:noMultiLvlLbl val="0"/>
      </c:catAx>
      <c:valAx>
        <c:axId val="225813632"/>
        <c:scaling>
          <c:orientation val="minMax"/>
          <c:max val="100"/>
        </c:scaling>
        <c:delete val="0"/>
        <c:axPos val="l"/>
        <c:majorGridlines>
          <c:spPr>
            <a:ln w="25400">
              <a:solidFill>
                <a:schemeClr val="bg1"/>
              </a:solidFill>
            </a:ln>
          </c:spPr>
        </c:majorGridlines>
        <c:title>
          <c:tx>
            <c:rich>
              <a:bodyPr rot="-5400000" vert="horz"/>
              <a:lstStyle/>
              <a:p>
                <a:pPr>
                  <a:defRPr sz="1200"/>
                </a:pPr>
                <a:r>
                  <a:rPr lang="en-GB" sz="1200"/>
                  <a:t>ART coverage (%)</a:t>
                </a:r>
              </a:p>
            </c:rich>
          </c:tx>
          <c:layout>
            <c:manualLayout>
              <c:xMode val="edge"/>
              <c:yMode val="edge"/>
              <c:x val="1.3891182548745971E-2"/>
              <c:y val="9.0301694873409125E-2"/>
            </c:manualLayout>
          </c:layout>
          <c:overlay val="0"/>
        </c:title>
        <c:numFmt formatCode="#,##0" sourceLinked="0"/>
        <c:majorTickMark val="out"/>
        <c:minorTickMark val="none"/>
        <c:tickLblPos val="nextTo"/>
        <c:crossAx val="225799552"/>
        <c:crosses val="autoZero"/>
        <c:crossBetween val="between"/>
        <c:majorUnit val="100"/>
      </c:valAx>
      <c:valAx>
        <c:axId val="225815552"/>
        <c:scaling>
          <c:orientation val="minMax"/>
          <c:max val="1"/>
          <c:min val="0"/>
        </c:scaling>
        <c:delete val="0"/>
        <c:axPos val="r"/>
        <c:numFmt formatCode="0%" sourceLinked="1"/>
        <c:majorTickMark val="none"/>
        <c:minorTickMark val="none"/>
        <c:tickLblPos val="none"/>
        <c:spPr>
          <a:ln>
            <a:noFill/>
          </a:ln>
        </c:spPr>
        <c:crossAx val="225825536"/>
        <c:crosses val="max"/>
        <c:crossBetween val="between"/>
        <c:majorUnit val="1"/>
      </c:valAx>
      <c:catAx>
        <c:axId val="225825536"/>
        <c:scaling>
          <c:orientation val="minMax"/>
        </c:scaling>
        <c:delete val="1"/>
        <c:axPos val="b"/>
        <c:numFmt formatCode="General" sourceLinked="1"/>
        <c:majorTickMark val="out"/>
        <c:minorTickMark val="none"/>
        <c:tickLblPos val="nextTo"/>
        <c:crossAx val="225815552"/>
        <c:crosses val="autoZero"/>
        <c:auto val="1"/>
        <c:lblAlgn val="ctr"/>
        <c:lblOffset val="100"/>
        <c:noMultiLvlLbl val="0"/>
      </c:catAx>
    </c:plotArea>
    <c:legend>
      <c:legendPos val="b"/>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ayout>
        <c:manualLayout>
          <c:xMode val="edge"/>
          <c:yMode val="edge"/>
          <c:x val="2.6842325981277733E-2"/>
          <c:y val="0.78340942717123141"/>
          <c:w val="0.25637111983647121"/>
          <c:h val="0.15112799491076334"/>
        </c:manualLayout>
      </c:layout>
      <c:overlay val="0"/>
    </c:legend>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59442431807075"/>
          <c:y val="4.09912070343725E-2"/>
          <c:w val="0.85059211438552085"/>
          <c:h val="0.48894855768928164"/>
        </c:manualLayout>
      </c:layout>
      <c:barChart>
        <c:barDir val="col"/>
        <c:grouping val="stacked"/>
        <c:varyColors val="0"/>
        <c:ser>
          <c:idx val="0"/>
          <c:order val="0"/>
          <c:tx>
            <c:strRef>
              <c:f>'children ART coverage'!$C$4</c:f>
              <c:strCache>
                <c:ptCount val="1"/>
                <c:pt idx="0">
                  <c:v>Treatment coverage</c:v>
                </c:pt>
              </c:strCache>
            </c:strRef>
          </c:tx>
          <c:spPr>
            <a:solidFill>
              <a:srgbClr val="33CCCC"/>
            </a:solidFill>
            <a:ln>
              <a:noFill/>
            </a:ln>
            <a:effectLst/>
          </c:spPr>
          <c:invertIfNegative val="0"/>
          <c:dPt>
            <c:idx val="12"/>
            <c:invertIfNegative val="0"/>
            <c:bubble3D val="0"/>
            <c:spPr>
              <a:pattFill prst="dkDnDiag">
                <a:fgClr>
                  <a:srgbClr val="33CCCC"/>
                </a:fgClr>
                <a:bgClr>
                  <a:schemeClr val="bg1"/>
                </a:bgClr>
              </a:pattFill>
              <a:ln>
                <a:noFill/>
              </a:ln>
              <a:effectLst/>
            </c:spPr>
            <c:extLst>
              <c:ext xmlns:c16="http://schemas.microsoft.com/office/drawing/2014/chart" uri="{C3380CC4-5D6E-409C-BE32-E72D297353CC}">
                <c16:uniqueId val="{00000001-1E20-4414-A4BC-1B0017B1DF20}"/>
              </c:ext>
            </c:extLst>
          </c:dPt>
          <c:dPt>
            <c:idx val="13"/>
            <c:invertIfNegative val="0"/>
            <c:bubble3D val="0"/>
            <c:spPr>
              <a:pattFill prst="dkDnDiag">
                <a:fgClr>
                  <a:srgbClr val="00B0F0"/>
                </a:fgClr>
                <a:bgClr>
                  <a:schemeClr val="bg1"/>
                </a:bgClr>
              </a:pattFill>
              <a:ln>
                <a:noFill/>
              </a:ln>
              <a:effectLst/>
            </c:spPr>
            <c:extLst>
              <c:ext xmlns:c16="http://schemas.microsoft.com/office/drawing/2014/chart" uri="{C3380CC4-5D6E-409C-BE32-E72D297353CC}">
                <c16:uniqueId val="{00000003-1E20-4414-A4BC-1B0017B1DF20}"/>
              </c:ext>
            </c:extLst>
          </c:dPt>
          <c:dLbls>
            <c:dLbl>
              <c:idx val="10"/>
              <c:tx>
                <c:rich>
                  <a:bodyPr/>
                  <a:lstStyle/>
                  <a:p>
                    <a:r>
                      <a:rPr lang="en-US"/>
                      <a:t>&gt;95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FE-4610-8EBB-EEE64C51E721}"/>
                </c:ext>
              </c:extLst>
            </c:dLbl>
            <c:dLbl>
              <c:idx val="11"/>
              <c:tx>
                <c:rich>
                  <a:bodyPr/>
                  <a:lstStyle/>
                  <a:p>
                    <a:r>
                      <a:rPr lang="en-US"/>
                      <a:t>&gt;95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FE-4610-8EBB-EEE64C51E72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'children ART coverage'!$B$5:$B$18</c:f>
              <c:strCache>
                <c:ptCount val="14"/>
                <c:pt idx="0">
                  <c:v>Pakistan</c:v>
                </c:pt>
                <c:pt idx="1">
                  <c:v>Philippines</c:v>
                </c:pt>
                <c:pt idx="2">
                  <c:v>Indonesia</c:v>
                </c:pt>
                <c:pt idx="3">
                  <c:v>Bangladesh</c:v>
                </c:pt>
                <c:pt idx="4">
                  <c:v>Papua New Guinea</c:v>
                </c:pt>
                <c:pt idx="5">
                  <c:v>Lao PDR</c:v>
                </c:pt>
                <c:pt idx="6">
                  <c:v>Thailand</c:v>
                </c:pt>
                <c:pt idx="7">
                  <c:v>Viet Nam</c:v>
                </c:pt>
                <c:pt idx="8">
                  <c:v>Myanmar</c:v>
                </c:pt>
                <c:pt idx="9">
                  <c:v>Malaysia</c:v>
                </c:pt>
                <c:pt idx="10">
                  <c:v>Cambodia</c:v>
                </c:pt>
                <c:pt idx="11">
                  <c:v>Nepal</c:v>
                </c:pt>
                <c:pt idx="12">
                  <c:v>Asia and the Pacific</c:v>
                </c:pt>
                <c:pt idx="13">
                  <c:v>Global</c:v>
                </c:pt>
              </c:strCache>
            </c:strRef>
          </c:cat>
          <c:val>
            <c:numRef>
              <c:f>'children ART coverage'!$C$5:$C$18</c:f>
              <c:numCache>
                <c:formatCode>General</c:formatCode>
                <c:ptCount val="14"/>
                <c:pt idx="0">
                  <c:v>13</c:v>
                </c:pt>
                <c:pt idx="1">
                  <c:v>13</c:v>
                </c:pt>
                <c:pt idx="2">
                  <c:v>25</c:v>
                </c:pt>
                <c:pt idx="3">
                  <c:v>37</c:v>
                </c:pt>
                <c:pt idx="4">
                  <c:v>40</c:v>
                </c:pt>
                <c:pt idx="5">
                  <c:v>41</c:v>
                </c:pt>
                <c:pt idx="6">
                  <c:v>84</c:v>
                </c:pt>
                <c:pt idx="7">
                  <c:v>88</c:v>
                </c:pt>
                <c:pt idx="8">
                  <c:v>91</c:v>
                </c:pt>
                <c:pt idx="9">
                  <c:v>95</c:v>
                </c:pt>
                <c:pt idx="10">
                  <c:v>97</c:v>
                </c:pt>
                <c:pt idx="11">
                  <c:v>97</c:v>
                </c:pt>
                <c:pt idx="12">
                  <c:v>71</c:v>
                </c:pt>
                <c:pt idx="13">
                  <c:v>52</c:v>
                </c:pt>
              </c:numCache>
            </c:numRef>
          </c:val>
          <c:extLst>
            <c:ext xmlns:c16="http://schemas.microsoft.com/office/drawing/2014/chart" uri="{C3380CC4-5D6E-409C-BE32-E72D297353CC}">
              <c16:uniqueId val="{00000004-1E20-4414-A4BC-1B0017B1DF20}"/>
            </c:ext>
          </c:extLst>
        </c:ser>
        <c:ser>
          <c:idx val="1"/>
          <c:order val="1"/>
          <c:tx>
            <c:strRef>
              <c:f>'children ART coverage'!$D$4</c:f>
              <c:strCache>
                <c:ptCount val="1"/>
                <c:pt idx="0">
                  <c:v>Gap</c:v>
                </c:pt>
              </c:strCache>
            </c:strRef>
          </c:tx>
          <c:spPr>
            <a:solidFill>
              <a:srgbClr val="C0C0C0"/>
            </a:solidFill>
            <a:ln>
              <a:noFill/>
            </a:ln>
            <a:effectLst/>
          </c:spPr>
          <c:invertIfNegative val="0"/>
          <c:cat>
            <c:strRef>
              <c:f>'children ART coverage'!$B$5:$B$18</c:f>
              <c:strCache>
                <c:ptCount val="14"/>
                <c:pt idx="0">
                  <c:v>Pakistan</c:v>
                </c:pt>
                <c:pt idx="1">
                  <c:v>Philippines</c:v>
                </c:pt>
                <c:pt idx="2">
                  <c:v>Indonesia</c:v>
                </c:pt>
                <c:pt idx="3">
                  <c:v>Bangladesh</c:v>
                </c:pt>
                <c:pt idx="4">
                  <c:v>Papua New Guinea</c:v>
                </c:pt>
                <c:pt idx="5">
                  <c:v>Lao PDR</c:v>
                </c:pt>
                <c:pt idx="6">
                  <c:v>Thailand</c:v>
                </c:pt>
                <c:pt idx="7">
                  <c:v>Viet Nam</c:v>
                </c:pt>
                <c:pt idx="8">
                  <c:v>Myanmar</c:v>
                </c:pt>
                <c:pt idx="9">
                  <c:v>Malaysia</c:v>
                </c:pt>
                <c:pt idx="10">
                  <c:v>Cambodia</c:v>
                </c:pt>
                <c:pt idx="11">
                  <c:v>Nepal</c:v>
                </c:pt>
                <c:pt idx="12">
                  <c:v>Asia and the Pacific</c:v>
                </c:pt>
                <c:pt idx="13">
                  <c:v>Global</c:v>
                </c:pt>
              </c:strCache>
            </c:strRef>
          </c:cat>
          <c:val>
            <c:numRef>
              <c:f>'children ART coverage'!$D$5:$D$18</c:f>
              <c:numCache>
                <c:formatCode>General</c:formatCode>
                <c:ptCount val="14"/>
                <c:pt idx="0">
                  <c:v>87</c:v>
                </c:pt>
                <c:pt idx="1">
                  <c:v>87</c:v>
                </c:pt>
                <c:pt idx="2">
                  <c:v>75</c:v>
                </c:pt>
                <c:pt idx="3">
                  <c:v>63</c:v>
                </c:pt>
                <c:pt idx="4">
                  <c:v>60</c:v>
                </c:pt>
                <c:pt idx="5">
                  <c:v>59</c:v>
                </c:pt>
                <c:pt idx="6">
                  <c:v>16</c:v>
                </c:pt>
                <c:pt idx="7">
                  <c:v>12</c:v>
                </c:pt>
                <c:pt idx="8">
                  <c:v>9</c:v>
                </c:pt>
                <c:pt idx="9">
                  <c:v>5</c:v>
                </c:pt>
                <c:pt idx="10">
                  <c:v>3</c:v>
                </c:pt>
                <c:pt idx="11">
                  <c:v>3</c:v>
                </c:pt>
                <c:pt idx="12">
                  <c:v>29</c:v>
                </c:pt>
                <c:pt idx="13">
                  <c:v>48</c:v>
                </c:pt>
              </c:numCache>
            </c:numRef>
          </c:val>
          <c:extLst>
            <c:ext xmlns:c16="http://schemas.microsoft.com/office/drawing/2014/chart" uri="{C3380CC4-5D6E-409C-BE32-E72D297353CC}">
              <c16:uniqueId val="{00000005-1E20-4414-A4BC-1B0017B1DF20}"/>
            </c:ext>
          </c:extLst>
        </c:ser>
        <c:dLbls>
          <c:showLegendKey val="0"/>
          <c:showVal val="0"/>
          <c:showCatName val="0"/>
          <c:showSerName val="0"/>
          <c:showPercent val="0"/>
          <c:showBubbleSize val="0"/>
        </c:dLbls>
        <c:gapWidth val="51"/>
        <c:overlap val="100"/>
        <c:axId val="226016256"/>
        <c:axId val="226018048"/>
      </c:barChart>
      <c:catAx>
        <c:axId val="226016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6018048"/>
        <c:crosses val="autoZero"/>
        <c:auto val="1"/>
        <c:lblAlgn val="ctr"/>
        <c:lblOffset val="100"/>
        <c:noMultiLvlLbl val="0"/>
      </c:catAx>
      <c:valAx>
        <c:axId val="22601804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ART coverage (%)</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6016256"/>
        <c:crosses val="autoZero"/>
        <c:crossBetween val="between"/>
        <c:majorUnit val="25"/>
      </c:valAx>
      <c:spPr>
        <a:noFill/>
        <a:ln>
          <a:noFill/>
        </a:ln>
        <a:effectLst/>
      </c:spPr>
    </c:plotArea>
    <c:legend>
      <c:legendPos val="b"/>
      <c:layout>
        <c:manualLayout>
          <c:xMode val="edge"/>
          <c:yMode val="edge"/>
          <c:x val="0.33601340638068605"/>
          <c:y val="0.84497642830617403"/>
          <c:w val="0.32797318723862778"/>
          <c:h val="6.8692636442027485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dLbls>
          <c:showLegendKey val="0"/>
          <c:showVal val="0"/>
          <c:showCatName val="0"/>
          <c:showSerName val="0"/>
          <c:showPercent val="0"/>
          <c:showBubbleSize val="0"/>
        </c:dLbls>
        <c:gapWidth val="50"/>
        <c:overlap val="100"/>
        <c:axId val="226205696"/>
        <c:axId val="226207232"/>
      </c:barChart>
      <c:catAx>
        <c:axId val="226205696"/>
        <c:scaling>
          <c:orientation val="minMax"/>
        </c:scaling>
        <c:delete val="0"/>
        <c:axPos val="b"/>
        <c:numFmt formatCode="General" sourceLinked="0"/>
        <c:majorTickMark val="out"/>
        <c:minorTickMark val="none"/>
        <c:tickLblPos val="nextTo"/>
        <c:crossAx val="226207232"/>
        <c:crosses val="autoZero"/>
        <c:auto val="1"/>
        <c:lblAlgn val="ctr"/>
        <c:lblOffset val="100"/>
        <c:noMultiLvlLbl val="0"/>
      </c:catAx>
      <c:valAx>
        <c:axId val="226207232"/>
        <c:scaling>
          <c:orientation val="minMax"/>
          <c:max val="1"/>
          <c:min val="0"/>
        </c:scaling>
        <c:delete val="0"/>
        <c:axPos val="l"/>
        <c:majorGridlines>
          <c:spPr>
            <a:ln>
              <a:solidFill>
                <a:srgbClr val="9AE8E6"/>
              </a:solidFill>
              <a:prstDash val="sysDash"/>
            </a:ln>
          </c:spPr>
        </c:majorGridlines>
        <c:numFmt formatCode="0%" sourceLinked="1"/>
        <c:majorTickMark val="none"/>
        <c:minorTickMark val="none"/>
        <c:tickLblPos val="nextTo"/>
        <c:spPr>
          <a:ln>
            <a:noFill/>
          </a:ln>
        </c:spPr>
        <c:crossAx val="226205696"/>
        <c:crosses val="autoZero"/>
        <c:crossBetween val="between"/>
        <c:majorUnit val="0.2"/>
      </c:valAx>
    </c:plotArea>
    <c:legend>
      <c:legendPos val="b"/>
      <c:layout>
        <c:manualLayout>
          <c:xMode val="edge"/>
          <c:yMode val="edge"/>
          <c:x val="0.32364941026588823"/>
          <c:y val="0.88334573286252904"/>
          <c:w val="0.38538078516535623"/>
          <c:h val="9.7469614859293674E-2"/>
        </c:manualLayout>
      </c:layout>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0584410091031"/>
          <c:y val="9.3350435403000143E-2"/>
          <c:w val="0.78425218835334087"/>
          <c:h val="0.65420188896720788"/>
        </c:manualLayout>
      </c:layout>
      <c:barChart>
        <c:barDir val="col"/>
        <c:grouping val="clustered"/>
        <c:varyColors val="0"/>
        <c:ser>
          <c:idx val="0"/>
          <c:order val="0"/>
          <c:tx>
            <c:strRef>
              <c:f>'KP ART'!$G$3</c:f>
              <c:strCache>
                <c:ptCount val="1"/>
                <c:pt idx="0">
                  <c:v>FSW </c:v>
                </c:pt>
              </c:strCache>
            </c:strRef>
          </c:tx>
          <c:spPr>
            <a:solidFill>
              <a:srgbClr val="FF5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'KP ART'!$F$4:$F$5</c:f>
              <c:strCache>
                <c:ptCount val="2"/>
                <c:pt idx="0">
                  <c:v>Malaysia</c:v>
                </c:pt>
                <c:pt idx="1">
                  <c:v>Viet Nam</c:v>
                </c:pt>
              </c:strCache>
            </c:strRef>
          </c:cat>
          <c:val>
            <c:numRef>
              <c:f>'KP ART'!$G$4:$G$5</c:f>
              <c:numCache>
                <c:formatCode>0</c:formatCode>
                <c:ptCount val="2"/>
                <c:pt idx="0">
                  <c:v>22.5</c:v>
                </c:pt>
                <c:pt idx="1">
                  <c:v>27.6</c:v>
                </c:pt>
              </c:numCache>
            </c:numRef>
          </c:val>
          <c:extLst>
            <c:ext xmlns:c16="http://schemas.microsoft.com/office/drawing/2014/chart" uri="{C3380CC4-5D6E-409C-BE32-E72D297353CC}">
              <c16:uniqueId val="{00000000-AA1C-417E-84D0-A583912DA822}"/>
            </c:ext>
          </c:extLst>
        </c:ser>
        <c:ser>
          <c:idx val="1"/>
          <c:order val="1"/>
          <c:tx>
            <c:strRef>
              <c:f>'KP ART'!$H$3</c:f>
              <c:strCache>
                <c:ptCount val="1"/>
                <c:pt idx="0">
                  <c:v>Women (15+)  living with HIV</c:v>
                </c:pt>
              </c:strCache>
            </c:strRef>
          </c:tx>
          <c:spPr>
            <a:solidFill>
              <a:srgbClr val="33CC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'KP ART'!$F$4:$F$5</c:f>
              <c:strCache>
                <c:ptCount val="2"/>
                <c:pt idx="0">
                  <c:v>Malaysia</c:v>
                </c:pt>
                <c:pt idx="1">
                  <c:v>Viet Nam</c:v>
                </c:pt>
              </c:strCache>
            </c:strRef>
          </c:cat>
          <c:val>
            <c:numRef>
              <c:f>'KP ART'!$H$4:$H$5</c:f>
              <c:numCache>
                <c:formatCode>General</c:formatCode>
                <c:ptCount val="2"/>
                <c:pt idx="0">
                  <c:v>60</c:v>
                </c:pt>
                <c:pt idx="1">
                  <c:v>52</c:v>
                </c:pt>
              </c:numCache>
            </c:numRef>
          </c:val>
          <c:extLst>
            <c:ext xmlns:c16="http://schemas.microsoft.com/office/drawing/2014/chart" uri="{C3380CC4-5D6E-409C-BE32-E72D297353CC}">
              <c16:uniqueId val="{00000001-AA1C-417E-84D0-A583912DA822}"/>
            </c:ext>
          </c:extLst>
        </c:ser>
        <c:dLbls>
          <c:showLegendKey val="0"/>
          <c:showVal val="0"/>
          <c:showCatName val="0"/>
          <c:showSerName val="0"/>
          <c:showPercent val="0"/>
          <c:showBubbleSize val="0"/>
        </c:dLbls>
        <c:gapWidth val="219"/>
        <c:overlap val="-27"/>
        <c:axId val="226343168"/>
        <c:axId val="226353536"/>
      </c:barChart>
      <c:scatterChart>
        <c:scatterStyle val="smoothMarker"/>
        <c:varyColors val="0"/>
        <c:ser>
          <c:idx val="3"/>
          <c:order val="2"/>
          <c:spPr>
            <a:ln w="28575" cap="rnd">
              <a:solidFill>
                <a:srgbClr val="FF5050"/>
              </a:solidFill>
              <a:prstDash val="sysDot"/>
              <a:round/>
            </a:ln>
            <a:effectLst/>
          </c:spPr>
          <c:marker>
            <c:symbol val="circle"/>
            <c:size val="5"/>
            <c:spPr>
              <a:solidFill>
                <a:srgbClr val="FF7C80"/>
              </a:solidFill>
              <a:ln w="9525">
                <a:solidFill>
                  <a:srgbClr val="FF7C80"/>
                </a:solidFill>
              </a:ln>
              <a:effectLst/>
            </c:spPr>
          </c:marker>
          <c:xVal>
            <c:strRef>
              <c:f>'KP ART'!$F$4:$F$5</c:f>
              <c:strCache>
                <c:ptCount val="2"/>
                <c:pt idx="0">
                  <c:v>Malaysia</c:v>
                </c:pt>
                <c:pt idx="1">
                  <c:v>Viet Nam</c:v>
                </c:pt>
              </c:strCache>
            </c:strRef>
          </c:xVal>
          <c:yVal>
            <c:numRef>
              <c:f>'KP ART'!$R$17:$R$18</c:f>
              <c:numCache>
                <c:formatCode>General</c:formatCode>
                <c:ptCount val="2"/>
                <c:pt idx="0">
                  <c:v>81</c:v>
                </c:pt>
                <c:pt idx="1">
                  <c:v>81</c:v>
                </c:pt>
              </c:numCache>
            </c:numRef>
          </c:yVal>
          <c:smooth val="1"/>
          <c:extLst>
            <c:ext xmlns:c16="http://schemas.microsoft.com/office/drawing/2014/chart" uri="{C3380CC4-5D6E-409C-BE32-E72D297353CC}">
              <c16:uniqueId val="{00000002-AA1C-417E-84D0-A583912DA822}"/>
            </c:ext>
          </c:extLst>
        </c:ser>
        <c:dLbls>
          <c:showLegendKey val="0"/>
          <c:showVal val="0"/>
          <c:showCatName val="0"/>
          <c:showSerName val="0"/>
          <c:showPercent val="0"/>
          <c:showBubbleSize val="0"/>
        </c:dLbls>
        <c:axId val="226357248"/>
        <c:axId val="226355456"/>
      </c:scatterChart>
      <c:catAx>
        <c:axId val="22634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6353536"/>
        <c:crosses val="autoZero"/>
        <c:auto val="1"/>
        <c:lblAlgn val="ctr"/>
        <c:lblOffset val="100"/>
        <c:noMultiLvlLbl val="0"/>
      </c:catAx>
      <c:valAx>
        <c:axId val="226353536"/>
        <c:scaling>
          <c:orientation val="minMax"/>
          <c:max val="100"/>
        </c:scaling>
        <c:delete val="0"/>
        <c:axPos val="l"/>
        <c:majorGridlines>
          <c:spPr>
            <a:ln w="15875" cap="flat" cmpd="sng" algn="ctr">
              <a:solidFill>
                <a:schemeClr val="bg1">
                  <a:lumMod val="85000"/>
                </a:schemeClr>
              </a:solidFill>
              <a:prstDash val="sysDot"/>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ART coverage(%)</a:t>
                </a:r>
              </a:p>
            </c:rich>
          </c:tx>
          <c:layout>
            <c:manualLayout>
              <c:xMode val="edge"/>
              <c:yMode val="edge"/>
              <c:x val="0"/>
              <c:y val="0.27203015312232975"/>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6343168"/>
        <c:crosses val="autoZero"/>
        <c:crossBetween val="between"/>
        <c:majorUnit val="50"/>
      </c:valAx>
      <c:valAx>
        <c:axId val="226355456"/>
        <c:scaling>
          <c:orientation val="minMax"/>
          <c:max val="100"/>
        </c:scaling>
        <c:delete val="1"/>
        <c:axPos val="r"/>
        <c:numFmt formatCode="General" sourceLinked="1"/>
        <c:majorTickMark val="out"/>
        <c:minorTickMark val="none"/>
        <c:tickLblPos val="nextTo"/>
        <c:crossAx val="226357248"/>
        <c:crosses val="max"/>
        <c:crossBetween val="midCat"/>
        <c:majorUnit val="20"/>
      </c:valAx>
      <c:valAx>
        <c:axId val="226357248"/>
        <c:scaling>
          <c:orientation val="minMax"/>
          <c:max val="2"/>
          <c:min val="1"/>
        </c:scaling>
        <c:delete val="1"/>
        <c:axPos val="t"/>
        <c:majorTickMark val="out"/>
        <c:minorTickMark val="none"/>
        <c:tickLblPos val="nextTo"/>
        <c:crossAx val="226355456"/>
        <c:crosses val="max"/>
        <c:crossBetween val="midCat"/>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'TB deaths_treemap'!$A$2:$A$10</cx:f>
        <cx:lvl ptCount="9">
          <cx:pt idx="0">Others</cx:pt>
          <cx:pt idx="1">PNG</cx:pt>
          <cx:pt idx="2">Viet Nam</cx:pt>
          <cx:pt idx="3">China</cx:pt>
          <cx:pt idx="4">Pakistan</cx:pt>
          <cx:pt idx="5">Thailand</cx:pt>
          <cx:pt idx="6">Myanmar</cx:pt>
          <cx:pt idx="7">India</cx:pt>
          <cx:pt idx="8">Indonesia</cx:pt>
        </cx:lvl>
      </cx:strDim>
      <cx:numDim type="size">
        <cx:f>'TB deaths_treemap'!$B$2:$B$10</cx:f>
        <cx:lvl ptCount="9" formatCode="0%">
          <cx:pt idx="0">0.059999999999999998</cx:pt>
          <cx:pt idx="1">0.025815405968077725</cx:pt>
          <cx:pt idx="2">0.023317140874392784</cx:pt>
          <cx:pt idx="3">0.049965301873698818</cx:pt>
          <cx:pt idx="4">0.061068702290076333</cx:pt>
          <cx:pt idx="5">0.080499653018736989</cx:pt>
          <cx:pt idx="6">0.13601665510062458</cx:pt>
          <cx:pt idx="7">0.30534351145038169</cx:pt>
          <cx:pt idx="8">0.26092990978487163</cx:pt>
        </cx:lvl>
      </cx:numDim>
    </cx:data>
  </cx:chartData>
  <cx:chart>
    <cx:title pos="t" align="ctr" overlay="0">
      <cx:tx>
        <cx:txData>
          <cx:v>Proportion of TB deaths among PLHIV by country</cx:v>
        </cx:txData>
      </cx:tx>
      <cx:txPr>
        <a:bodyPr vertOverflow="overflow" horzOverflow="overflow" wrap="square" lIns="0" tIns="0" rIns="0" bIns="0"/>
        <a:lstStyle/>
        <a:p>
          <a:pPr algn="ctr" rtl="0">
            <a:defRPr sz="1400" b="1">
              <a:solidFill>
                <a:srgbClr val="595959"/>
              </a:solidFill>
              <a:latin typeface="Arial" panose="020B0604020202020204" pitchFamily="34" charset="0"/>
              <a:ea typeface="Arial" panose="020B0604020202020204" pitchFamily="34" charset="0"/>
              <a:cs typeface="Arial" panose="020B0604020202020204" pitchFamily="34" charset="0"/>
            </a:defRPr>
          </a:pPr>
          <a:r>
            <a:rPr lang="en-GB" b="1">
              <a:latin typeface="Arial" panose="020B0604020202020204" pitchFamily="34" charset="0"/>
              <a:cs typeface="Arial" panose="020B0604020202020204" pitchFamily="34" charset="0"/>
            </a:rPr>
            <a:t>Proportion of TB deaths among PLHIV by country</a:t>
          </a:r>
        </a:p>
      </cx:txPr>
    </cx:title>
    <cx:plotArea>
      <cx:plotAreaRegion>
        <cx:series layoutId="treemap" uniqueId="{9394EB6A-4590-431A-ADEA-739285491D32}">
          <cx:dataPt idx="0">
            <cx:spPr>
              <a:solidFill>
                <a:sysClr val="window" lastClr="FFFFFF">
                  <a:lumMod val="65000"/>
                </a:sysClr>
              </a:solidFill>
            </cx:spPr>
          </cx:dataPt>
          <cx:dataPt idx="1">
            <cx:spPr>
              <a:solidFill>
                <a:srgbClr val="000099"/>
              </a:solidFill>
            </cx:spPr>
          </cx:dataPt>
          <cx:dataPt idx="2">
            <cx:spPr>
              <a:solidFill>
                <a:srgbClr val="ED7D31">
                  <a:lumMod val="75000"/>
                </a:srgbClr>
              </a:solidFill>
            </cx:spPr>
          </cx:dataPt>
          <cx:dataPt idx="5">
            <cx:spPr>
              <a:solidFill>
                <a:srgbClr val="33CCCC"/>
              </a:solidFill>
            </cx:spPr>
          </cx:dataPt>
          <cx:dataPt idx="6">
            <cx:spPr>
              <a:solidFill>
                <a:srgbClr val="ED7D31">
                  <a:lumMod val="60000"/>
                  <a:lumOff val="40000"/>
                </a:srgbClr>
              </a:solidFill>
            </cx:spPr>
          </cx:dataPt>
          <cx:dataPt idx="7">
            <cx:spPr>
              <a:solidFill>
                <a:srgbClr val="00CCFF"/>
              </a:solidFill>
            </cx:spPr>
          </cx:dataPt>
          <cx:dataPt idx="8">
            <cx:spPr>
              <a:solidFill>
                <a:srgbClr val="FF7C80"/>
              </a:solidFill>
            </cx:spPr>
          </cx:dataPt>
          <cx:dataLabels pos="inEnd">
            <cx:txPr>
              <a:bodyPr spcFirstLastPara="1" vertOverflow="ellipsis" horzOverflow="overflow" wrap="square" lIns="0" tIns="0" rIns="0" bIns="0" anchor="ctr" anchorCtr="1"/>
              <a:lstStyle/>
              <a:p>
                <a:pPr algn="ctr" rtl="0">
                  <a:defRPr sz="1050" b="1"/>
                </a:pPr>
                <a:endParaRPr lang="en-US" sz="1050" b="1" i="0" u="none" strike="noStrike" baseline="0">
                  <a:solidFill>
                    <a:prstClr val="white"/>
                  </a:solidFill>
                  <a:latin typeface="Arial"/>
                </a:endParaRPr>
              </a:p>
            </cx:txPr>
            <cx:visibility seriesName="0" categoryName="1" value="1"/>
            <cx:separator>, </cx:separator>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0.26482</cdr:x>
      <cdr:y>0.64656</cdr:y>
    </cdr:from>
    <cdr:to>
      <cdr:x>0.30391</cdr:x>
      <cdr:y>0.68999</cdr:y>
    </cdr:to>
    <cdr:sp macro="" textlink="">
      <cdr:nvSpPr>
        <cdr:cNvPr id="3" name="TextBox 2"/>
        <cdr:cNvSpPr txBox="1"/>
      </cdr:nvSpPr>
      <cdr:spPr>
        <a:xfrm xmlns:a="http://schemas.openxmlformats.org/drawingml/2006/main">
          <a:off x="1600200" y="2042160"/>
          <a:ext cx="236220" cy="1371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0.20838</cdr:x>
      <cdr:y>0.59828</cdr:y>
    </cdr:from>
    <cdr:to>
      <cdr:x>0.34428</cdr:x>
      <cdr:y>0.80517</cdr:y>
    </cdr:to>
    <cdr:sp macro="" textlink="">
      <cdr:nvSpPr>
        <cdr:cNvPr id="7" name="TextBox 6"/>
        <cdr:cNvSpPr txBox="1"/>
      </cdr:nvSpPr>
      <cdr:spPr>
        <a:xfrm xmlns:a="http://schemas.openxmlformats.org/drawingml/2006/main">
          <a:off x="1402080" y="264414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0.26482</cdr:x>
      <cdr:y>0.64656</cdr:y>
    </cdr:from>
    <cdr:to>
      <cdr:x>0.30391</cdr:x>
      <cdr:y>0.68999</cdr:y>
    </cdr:to>
    <cdr:sp macro="" textlink="">
      <cdr:nvSpPr>
        <cdr:cNvPr id="13" name="TextBox 2"/>
        <cdr:cNvSpPr txBox="1"/>
      </cdr:nvSpPr>
      <cdr:spPr>
        <a:xfrm xmlns:a="http://schemas.openxmlformats.org/drawingml/2006/main">
          <a:off x="1600200" y="2042160"/>
          <a:ext cx="236220" cy="1371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0.01718</cdr:x>
      <cdr:y>0.07897</cdr:y>
    </cdr:from>
    <cdr:to>
      <cdr:x>0.26716</cdr:x>
      <cdr:y>0.18816</cdr:y>
    </cdr:to>
    <cdr:sp macro="" textlink="">
      <cdr:nvSpPr>
        <cdr:cNvPr id="9" name="TextBox 1"/>
        <cdr:cNvSpPr txBox="1"/>
      </cdr:nvSpPr>
      <cdr:spPr>
        <a:xfrm xmlns:a="http://schemas.openxmlformats.org/drawingml/2006/main">
          <a:off x="150813" y="382764"/>
          <a:ext cx="2194781" cy="529239"/>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l"/>
          <a:fld id="{D9AD9EEF-B5CA-4860-A3F9-1FE6E41B8D45}" type="TxLink">
            <a:rPr lang="en-US" sz="1200" b="1" i="0" u="none" strike="noStrike">
              <a:solidFill>
                <a:srgbClr val="000000"/>
              </a:solidFill>
              <a:latin typeface="Arial" panose="020B0604020202020204" pitchFamily="34" charset="0"/>
              <a:cs typeface="Arial" panose="020B0604020202020204" pitchFamily="34" charset="0"/>
            </a:rPr>
            <a:pPr algn="l"/>
            <a:t>Female sex workers</a:t>
          </a:fld>
          <a:endParaRPr lang="en-US" sz="1200" b="1" i="0" u="none" strike="noStrike"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0.01902</cdr:x>
      <cdr:y>0.28562</cdr:y>
    </cdr:from>
    <cdr:to>
      <cdr:x>0.269</cdr:x>
      <cdr:y>0.39481</cdr:y>
    </cdr:to>
    <cdr:sp macro="" textlink="">
      <cdr:nvSpPr>
        <cdr:cNvPr id="10" name="TextBox 3"/>
        <cdr:cNvSpPr txBox="1"/>
      </cdr:nvSpPr>
      <cdr:spPr>
        <a:xfrm xmlns:a="http://schemas.openxmlformats.org/drawingml/2006/main">
          <a:off x="166968" y="1384388"/>
          <a:ext cx="2194781" cy="529239"/>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l"/>
          <a:fld id="{F4D55FB9-EAD3-447A-B224-CF57FBDA57D2}" type="TxLink">
            <a:rPr lang="en-US" sz="1200" b="1" i="0" u="none" strike="noStrike">
              <a:solidFill>
                <a:srgbClr val="000000"/>
              </a:solidFill>
              <a:latin typeface="Arial" panose="020B0604020202020204" pitchFamily="34" charset="0"/>
              <a:cs typeface="Arial" panose="020B0604020202020204" pitchFamily="34" charset="0"/>
            </a:rPr>
            <a:pPr algn="l"/>
            <a:t>Men who have sex with men</a:t>
          </a:fld>
          <a:endParaRPr lang="en-US" sz="1200" b="1" i="0" u="none" strike="noStrike"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0.01718</cdr:x>
      <cdr:y>0.49419</cdr:y>
    </cdr:from>
    <cdr:to>
      <cdr:x>0.26716</cdr:x>
      <cdr:y>0.60339</cdr:y>
    </cdr:to>
    <cdr:sp macro="" textlink="">
      <cdr:nvSpPr>
        <cdr:cNvPr id="11" name="TextBox 4"/>
        <cdr:cNvSpPr txBox="1"/>
      </cdr:nvSpPr>
      <cdr:spPr>
        <a:xfrm xmlns:a="http://schemas.openxmlformats.org/drawingml/2006/main">
          <a:off x="150813" y="2395317"/>
          <a:ext cx="2194781" cy="529288"/>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l"/>
          <a:fld id="{364B5989-F3C0-45FE-9DCF-656DACB5FC8A}" type="TxLink">
            <a:rPr lang="en-US" sz="1200" b="1" i="0" u="none" strike="noStrike">
              <a:solidFill>
                <a:srgbClr val="000000"/>
              </a:solidFill>
              <a:latin typeface="Arial" panose="020B0604020202020204" pitchFamily="34" charset="0"/>
              <a:cs typeface="Arial" panose="020B0604020202020204" pitchFamily="34" charset="0"/>
            </a:rPr>
            <a:pPr algn="l"/>
            <a:t>Transgender people</a:t>
          </a:fld>
          <a:endParaRPr lang="en-US" sz="1200" b="1" i="0" u="none" strike="noStrike">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0.01718</cdr:x>
      <cdr:y>0.69892</cdr:y>
    </cdr:from>
    <cdr:to>
      <cdr:x>0.26716</cdr:x>
      <cdr:y>0.80811</cdr:y>
    </cdr:to>
    <cdr:sp macro="" textlink="">
      <cdr:nvSpPr>
        <cdr:cNvPr id="12" name="TextBox 5"/>
        <cdr:cNvSpPr txBox="1"/>
      </cdr:nvSpPr>
      <cdr:spPr>
        <a:xfrm xmlns:a="http://schemas.openxmlformats.org/drawingml/2006/main">
          <a:off x="150813" y="3387634"/>
          <a:ext cx="2194781" cy="52924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l"/>
          <a:fld id="{449A5B55-1381-4BBD-B9B6-30F15296A617}" type="TxLink">
            <a:rPr lang="en-US" sz="1200" b="1" i="0" u="none" strike="noStrike">
              <a:solidFill>
                <a:srgbClr val="000000"/>
              </a:solidFill>
              <a:latin typeface="Arial" panose="020B0604020202020204" pitchFamily="34" charset="0"/>
              <a:cs typeface="Arial" panose="020B0604020202020204" pitchFamily="34" charset="0"/>
            </a:rPr>
            <a:pPr algn="l"/>
            <a:t>People who inject drugs</a:t>
          </a:fld>
          <a:endParaRPr lang="en-US" sz="1200" b="1" i="0" u="none" strike="noStrike">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0.26482</cdr:x>
      <cdr:y>0.64656</cdr:y>
    </cdr:from>
    <cdr:to>
      <cdr:x>0.30391</cdr:x>
      <cdr:y>0.68999</cdr:y>
    </cdr:to>
    <cdr:sp macro="" textlink="">
      <cdr:nvSpPr>
        <cdr:cNvPr id="14" name="TextBox 2"/>
        <cdr:cNvSpPr txBox="1"/>
      </cdr:nvSpPr>
      <cdr:spPr>
        <a:xfrm xmlns:a="http://schemas.openxmlformats.org/drawingml/2006/main">
          <a:off x="1600200" y="2042160"/>
          <a:ext cx="236220" cy="1371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0.20838</cdr:x>
      <cdr:y>0.59828</cdr:y>
    </cdr:from>
    <cdr:to>
      <cdr:x>0.34428</cdr:x>
      <cdr:y>0.80517</cdr:y>
    </cdr:to>
    <cdr:sp macro="" textlink="">
      <cdr:nvSpPr>
        <cdr:cNvPr id="15" name="TextBox 6"/>
        <cdr:cNvSpPr txBox="1"/>
      </cdr:nvSpPr>
      <cdr:spPr>
        <a:xfrm xmlns:a="http://schemas.openxmlformats.org/drawingml/2006/main">
          <a:off x="1402080" y="264414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0.26482</cdr:x>
      <cdr:y>0.64656</cdr:y>
    </cdr:from>
    <cdr:to>
      <cdr:x>0.30391</cdr:x>
      <cdr:y>0.68999</cdr:y>
    </cdr:to>
    <cdr:sp macro="" textlink="">
      <cdr:nvSpPr>
        <cdr:cNvPr id="17" name="TextBox 2"/>
        <cdr:cNvSpPr txBox="1"/>
      </cdr:nvSpPr>
      <cdr:spPr>
        <a:xfrm xmlns:a="http://schemas.openxmlformats.org/drawingml/2006/main">
          <a:off x="1600200" y="2042160"/>
          <a:ext cx="236220" cy="1371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2745D39A-CB3E-4A82-BEB6-657B2F3F4C05}" type="datetimeFigureOut">
              <a:rPr lang="en-GB" smtClean="0"/>
              <a:t>16/12/2019</a:t>
            </a:fld>
            <a:endParaRPr lang="en-GB"/>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98F1A586-D616-497C-A252-CD83E1D8683D}" type="slidenum">
              <a:rPr lang="en-GB" smtClean="0"/>
              <a:t>‹#›</a:t>
            </a:fld>
            <a:endParaRPr lang="en-GB"/>
          </a:p>
        </p:txBody>
      </p:sp>
    </p:spTree>
    <p:extLst>
      <p:ext uri="{BB962C8B-B14F-4D97-AF65-F5344CB8AC3E}">
        <p14:creationId xmlns:p14="http://schemas.microsoft.com/office/powerpoint/2010/main" val="1376393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9F955FF-89FE-47A4-A150-268EB0A7FBBE}"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4067877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FDED84-2664-4B60-B3BC-46F223C8E966}"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913431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FDED84-2664-4B60-B3BC-46F223C8E96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578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912813" eaLnBrk="0" fontAlgn="base" hangingPunct="0">
              <a:spcBef>
                <a:spcPct val="30000"/>
              </a:spcBef>
              <a:spcAft>
                <a:spcPct val="0"/>
              </a:spcAft>
              <a:defRPr sz="1200">
                <a:solidFill>
                  <a:schemeClr val="tx1"/>
                </a:solidFill>
                <a:latin typeface="Calibri" pitchFamily="34" charset="0"/>
              </a:defRPr>
            </a:lvl6pPr>
            <a:lvl7pPr marL="2971800" indent="-228600" defTabSz="912813" eaLnBrk="0" fontAlgn="base" hangingPunct="0">
              <a:spcBef>
                <a:spcPct val="30000"/>
              </a:spcBef>
              <a:spcAft>
                <a:spcPct val="0"/>
              </a:spcAft>
              <a:defRPr sz="1200">
                <a:solidFill>
                  <a:schemeClr val="tx1"/>
                </a:solidFill>
                <a:latin typeface="Calibri" pitchFamily="34" charset="0"/>
              </a:defRPr>
            </a:lvl7pPr>
            <a:lvl8pPr marL="3429000" indent="-228600" defTabSz="912813" eaLnBrk="0" fontAlgn="base" hangingPunct="0">
              <a:spcBef>
                <a:spcPct val="30000"/>
              </a:spcBef>
              <a:spcAft>
                <a:spcPct val="0"/>
              </a:spcAft>
              <a:defRPr sz="1200">
                <a:solidFill>
                  <a:schemeClr val="tx1"/>
                </a:solidFill>
                <a:latin typeface="Calibri" pitchFamily="34" charset="0"/>
              </a:defRPr>
            </a:lvl8pPr>
            <a:lvl9pPr marL="3886200" indent="-228600" defTabSz="912813" eaLnBrk="0" fontAlgn="base" hangingPunct="0">
              <a:spcBef>
                <a:spcPct val="30000"/>
              </a:spcBef>
              <a:spcAft>
                <a:spcPct val="0"/>
              </a:spcAft>
              <a:defRPr sz="1200">
                <a:solidFill>
                  <a:schemeClr val="tx1"/>
                </a:solidFill>
                <a:latin typeface="Calibri" pitchFamily="34" charset="0"/>
              </a:defRPr>
            </a:lvl9pPr>
          </a:lstStyle>
          <a:p>
            <a:pPr defTabSz="912813" eaLnBrk="1" fontAlgn="base" hangingPunct="1">
              <a:spcBef>
                <a:spcPct val="0"/>
              </a:spcBef>
              <a:spcAft>
                <a:spcPct val="0"/>
              </a:spcAft>
            </a:pPr>
            <a:fld id="{4EAE7656-45B6-41A3-B860-B235741E4909}" type="slidenum">
              <a:rPr lang="en-US" altLang="en-US" sz="1300" smtClean="0">
                <a:solidFill>
                  <a:prstClr val="black"/>
                </a:solidFill>
                <a:latin typeface="Arial" pitchFamily="34" charset="0"/>
                <a:cs typeface="Arial" pitchFamily="34" charset="0"/>
              </a:rPr>
              <a:pPr defTabSz="912813" eaLnBrk="1" fontAlgn="base" hangingPunct="1">
                <a:spcBef>
                  <a:spcPct val="0"/>
                </a:spcBef>
                <a:spcAft>
                  <a:spcPct val="0"/>
                </a:spcAft>
              </a:pPr>
              <a:t>17</a:t>
            </a:fld>
            <a:endParaRPr lang="en-US" altLang="en-US" sz="1300">
              <a:solidFill>
                <a:prstClr val="black"/>
              </a:solidFill>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FDED84-2664-4B60-B3BC-46F223C8E966}"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3239137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FDED84-2664-4B60-B3BC-46F223C8E966}"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2898480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FDED84-2664-4B60-B3BC-46F223C8E966}"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2669045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FDED84-2664-4B60-B3BC-46F223C8E966}"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935320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uFillTx/>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CAAC4C-B075-41F1-AC45-F78EC9793DAF}" type="slidenum">
              <a:rPr kumimoji="0" lang="en-GB"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059316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GB" dirty="0"/>
          </a:p>
        </p:txBody>
      </p:sp>
      <p:sp>
        <p:nvSpPr>
          <p:cNvPr id="4" name="Slide Number Placeholder 3"/>
          <p:cNvSpPr>
            <a:spLocks noGrp="1"/>
          </p:cNvSpPr>
          <p:nvPr>
            <p:ph type="sldNum" sz="quarter" idx="10"/>
          </p:nvPr>
        </p:nvSpPr>
        <p:spPr/>
        <p:txBody>
          <a:bodyPr/>
          <a:lstStyle/>
          <a:p>
            <a:fld id="{46256AD3-1B4D-4122-B1AA-7C10C1ECC0F4}"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3077586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256AD3-1B4D-4122-B1AA-7C10C1ECC0F4}"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3077586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F955FF-89FE-47A4-A150-268EB0A7FBBE}"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773385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6F5B52E3-4A1D-4BA3-9451-3995D2232044}"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2483500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972"/>
              </a:spcAft>
            </a:pPr>
            <a:endParaRPr lang="en-GB"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C0151A-5CE7-4A3B-82F9-3E99DCA8BD3E}"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540646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D2BCE8-5EFF-4E5E-9691-C9E0D927D93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3294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EFFC92-A42A-428D-B122-4C546EED72B6}"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023457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b="0" i="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46894-7F94-41E3-9860-C5922D9CF0E1}"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2653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D2BCE8-5EFF-4E5E-9691-C9E0D927D93A}"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480890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203">
              <a:defRPr/>
            </a:pPr>
            <a:endParaRPr lang="en-US" b="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747B4-41B8-4163-9F0A-50F3C4BDA987}"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9819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747B4-41B8-4163-9F0A-50F3C4BDA987}"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64644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268288" y="3082925"/>
            <a:ext cx="614203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cs typeface="Arial" charset="0"/>
              </a:rPr>
              <a:t>HIV and AIDS</a:t>
            </a:r>
            <a:endParaRPr lang="th-TH" sz="3600" b="1">
              <a:solidFill>
                <a:prstClr val="white"/>
              </a:solidFill>
            </a:endParaRPr>
          </a:p>
        </p:txBody>
      </p:sp>
      <p:sp>
        <p:nvSpPr>
          <p:cNvPr id="5" name="TextBox 4"/>
          <p:cNvSpPr txBox="1"/>
          <p:nvPr userDrawn="1"/>
        </p:nvSpPr>
        <p:spPr>
          <a:xfrm>
            <a:off x="269875" y="3570288"/>
            <a:ext cx="6143625" cy="639762"/>
          </a:xfrm>
          <a:prstGeom prst="rect">
            <a:avLst/>
          </a:prstGeom>
          <a:noFill/>
        </p:spPr>
        <p:txBody>
          <a:bodyPr lIns="99569" tIns="49785" rIns="99569" bIns="49785">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269875" y="4025900"/>
            <a:ext cx="6143625" cy="501650"/>
          </a:xfrm>
          <a:prstGeom prst="rect">
            <a:avLst/>
          </a:prstGeom>
          <a:noFill/>
        </p:spPr>
        <p:txBody>
          <a:bodyPr lIns="99569" tIns="49785" rIns="99569" bIns="49785">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5"/>
            <a:ext cx="179388"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2725" y="609600"/>
            <a:ext cx="24320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225572" y="4289395"/>
            <a:ext cx="8115328"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962327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495253" y="5929330"/>
            <a:ext cx="7648648"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495253" y="1571612"/>
            <a:ext cx="8077275"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495250" y="5572140"/>
            <a:ext cx="8077278"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1419990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263579-BB1E-4D5D-8FF8-FE0A319A5700}" type="datetimeFigureOut">
              <a:rPr lang="en-GB" smtClean="0">
                <a:solidFill>
                  <a:prstClr val="black">
                    <a:tint val="75000"/>
                  </a:prstClr>
                </a:solidFill>
              </a:rPr>
              <a:pPr/>
              <a:t>16/12/2019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F9433F-C752-4630-A43B-FF95B2FE71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46507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263579-BB1E-4D5D-8FF8-FE0A319A5700}" type="datetimeFigureOut">
              <a:rPr lang="en-GB" smtClean="0">
                <a:solidFill>
                  <a:prstClr val="black">
                    <a:tint val="75000"/>
                  </a:prstClr>
                </a:solidFill>
              </a:rPr>
              <a:pPr/>
              <a:t>16/12/2019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F9433F-C752-4630-A43B-FF95B2FE71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65528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263579-BB1E-4D5D-8FF8-FE0A319A5700}" type="datetimeFigureOut">
              <a:rPr lang="en-GB" smtClean="0">
                <a:solidFill>
                  <a:prstClr val="black">
                    <a:tint val="75000"/>
                  </a:prstClr>
                </a:solidFill>
              </a:rPr>
              <a:pPr/>
              <a:t>16/12/2019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F9433F-C752-4630-A43B-FF95B2FE71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3822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6263579-BB1E-4D5D-8FF8-FE0A319A5700}" type="datetimeFigureOut">
              <a:rPr lang="en-GB" smtClean="0">
                <a:solidFill>
                  <a:prstClr val="black">
                    <a:tint val="75000"/>
                  </a:prstClr>
                </a:solidFill>
              </a:rPr>
              <a:pPr/>
              <a:t>16/12/2019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6F9433F-C752-4630-A43B-FF95B2FE71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7282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263579-BB1E-4D5D-8FF8-FE0A319A5700}" type="datetimeFigureOut">
              <a:rPr lang="en-GB" smtClean="0">
                <a:solidFill>
                  <a:prstClr val="black">
                    <a:tint val="75000"/>
                  </a:prstClr>
                </a:solidFill>
              </a:rPr>
              <a:pPr/>
              <a:t>16/12/2019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6F9433F-C752-4630-A43B-FF95B2FE71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62410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6263579-BB1E-4D5D-8FF8-FE0A319A5700}" type="datetimeFigureOut">
              <a:rPr lang="en-GB" smtClean="0">
                <a:solidFill>
                  <a:prstClr val="black">
                    <a:tint val="75000"/>
                  </a:prstClr>
                </a:solidFill>
              </a:rPr>
              <a:pPr/>
              <a:t>16/12/2019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6F9433F-C752-4630-A43B-FF95B2FE71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53224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63579-BB1E-4D5D-8FF8-FE0A319A5700}" type="datetimeFigureOut">
              <a:rPr lang="en-GB" smtClean="0">
                <a:solidFill>
                  <a:prstClr val="black">
                    <a:tint val="75000"/>
                  </a:prstClr>
                </a:solidFill>
              </a:rPr>
              <a:pPr/>
              <a:t>16/12/2019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6F9433F-C752-4630-A43B-FF95B2FE71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4715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63579-BB1E-4D5D-8FF8-FE0A319A5700}" type="datetimeFigureOut">
              <a:rPr lang="en-GB" smtClean="0">
                <a:solidFill>
                  <a:prstClr val="black">
                    <a:tint val="75000"/>
                  </a:prstClr>
                </a:solidFill>
              </a:rPr>
              <a:pPr/>
              <a:t>16/12/2019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6F9433F-C752-4630-A43B-FF95B2FE71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40298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63579-BB1E-4D5D-8FF8-FE0A319A5700}" type="datetimeFigureOut">
              <a:rPr lang="en-GB" smtClean="0">
                <a:solidFill>
                  <a:prstClr val="black">
                    <a:tint val="75000"/>
                  </a:prstClr>
                </a:solidFill>
              </a:rPr>
              <a:pPr/>
              <a:t>16/12/2019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6F9433F-C752-4630-A43B-FF95B2FE71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9263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179388"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sp>
        <p:nvSpPr>
          <p:cNvPr id="3" name="Title 6"/>
          <p:cNvSpPr>
            <a:spLocks noGrp="1"/>
          </p:cNvSpPr>
          <p:nvPr>
            <p:ph type="title"/>
          </p:nvPr>
        </p:nvSpPr>
        <p:spPr>
          <a:xfrm>
            <a:off x="225572" y="3390900"/>
            <a:ext cx="8115328"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3568938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263579-BB1E-4D5D-8FF8-FE0A319A5700}" type="datetimeFigureOut">
              <a:rPr lang="en-GB" smtClean="0">
                <a:solidFill>
                  <a:prstClr val="black">
                    <a:tint val="75000"/>
                  </a:prstClr>
                </a:solidFill>
              </a:rPr>
              <a:pPr/>
              <a:t>16/12/2019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F9433F-C752-4630-A43B-FF95B2FE71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89084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263579-BB1E-4D5D-8FF8-FE0A319A5700}" type="datetimeFigureOut">
              <a:rPr lang="en-GB" smtClean="0">
                <a:solidFill>
                  <a:prstClr val="black">
                    <a:tint val="75000"/>
                  </a:prstClr>
                </a:solidFill>
              </a:rPr>
              <a:pPr/>
              <a:t>16/12/2019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F9433F-C752-4630-A43B-FF95B2FE71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5610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3B5C130-BC6B-4422-B0D2-8828FB746266}" type="datetime1">
              <a:rPr lang="en-GB" smtClean="0">
                <a:solidFill>
                  <a:prstClr val="black">
                    <a:tint val="75000"/>
                  </a:prstClr>
                </a:solidFill>
              </a:rPr>
              <a:pPr/>
              <a:t>16/12/2019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Thailand</a:t>
            </a:r>
          </a:p>
        </p:txBody>
      </p:sp>
      <p:sp>
        <p:nvSpPr>
          <p:cNvPr id="6" name="Slide Number Placeholder 5"/>
          <p:cNvSpPr>
            <a:spLocks noGrp="1"/>
          </p:cNvSpPr>
          <p:nvPr>
            <p:ph type="sldNum" sz="quarter" idx="12"/>
          </p:nvPr>
        </p:nvSpPr>
        <p:spPr/>
        <p:txBody>
          <a:bodyPr/>
          <a:lstStyle/>
          <a:p>
            <a:fld id="{614E0B12-F26C-4981-B390-C24516736D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34880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9DA21C-F447-40AF-AF80-1C63966F1D3C}" type="datetime1">
              <a:rPr lang="en-GB" smtClean="0">
                <a:solidFill>
                  <a:prstClr val="black">
                    <a:tint val="75000"/>
                  </a:prstClr>
                </a:solidFill>
              </a:rPr>
              <a:pPr/>
              <a:t>16/12/2019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Thailand</a:t>
            </a:r>
          </a:p>
        </p:txBody>
      </p:sp>
      <p:sp>
        <p:nvSpPr>
          <p:cNvPr id="6" name="Slide Number Placeholder 5"/>
          <p:cNvSpPr>
            <a:spLocks noGrp="1"/>
          </p:cNvSpPr>
          <p:nvPr>
            <p:ph type="sldNum" sz="quarter" idx="12"/>
          </p:nvPr>
        </p:nvSpPr>
        <p:spPr/>
        <p:txBody>
          <a:bodyPr/>
          <a:lstStyle/>
          <a:p>
            <a:fld id="{614E0B12-F26C-4981-B390-C24516736D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221179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99F640-4903-488C-BB38-02442EAB3D65}" type="datetime1">
              <a:rPr lang="en-GB" smtClean="0">
                <a:solidFill>
                  <a:prstClr val="black">
                    <a:tint val="75000"/>
                  </a:prstClr>
                </a:solidFill>
              </a:rPr>
              <a:pPr/>
              <a:t>16/12/2019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Thailand</a:t>
            </a:r>
          </a:p>
        </p:txBody>
      </p:sp>
      <p:sp>
        <p:nvSpPr>
          <p:cNvPr id="6" name="Slide Number Placeholder 5"/>
          <p:cNvSpPr>
            <a:spLocks noGrp="1"/>
          </p:cNvSpPr>
          <p:nvPr>
            <p:ph type="sldNum" sz="quarter" idx="12"/>
          </p:nvPr>
        </p:nvSpPr>
        <p:spPr/>
        <p:txBody>
          <a:bodyPr/>
          <a:lstStyle/>
          <a:p>
            <a:fld id="{614E0B12-F26C-4981-B390-C24516736D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40244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DBE6A5D-2E13-4DD9-8D1A-6F84C0CFFBB1}" type="datetime1">
              <a:rPr lang="en-GB" smtClean="0">
                <a:solidFill>
                  <a:prstClr val="black">
                    <a:tint val="75000"/>
                  </a:prstClr>
                </a:solidFill>
              </a:rPr>
              <a:pPr/>
              <a:t>16/12/2019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Thailand</a:t>
            </a:r>
          </a:p>
        </p:txBody>
      </p:sp>
      <p:sp>
        <p:nvSpPr>
          <p:cNvPr id="7" name="Slide Number Placeholder 6"/>
          <p:cNvSpPr>
            <a:spLocks noGrp="1"/>
          </p:cNvSpPr>
          <p:nvPr>
            <p:ph type="sldNum" sz="quarter" idx="12"/>
          </p:nvPr>
        </p:nvSpPr>
        <p:spPr/>
        <p:txBody>
          <a:bodyPr/>
          <a:lstStyle/>
          <a:p>
            <a:fld id="{614E0B12-F26C-4981-B390-C24516736D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7571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C6E0A61-72CE-44D8-8B22-C297B67A37B1}" type="datetime1">
              <a:rPr lang="en-GB" smtClean="0">
                <a:solidFill>
                  <a:prstClr val="black">
                    <a:tint val="75000"/>
                  </a:prstClr>
                </a:solidFill>
              </a:rPr>
              <a:pPr/>
              <a:t>16/12/2019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r>
              <a:rPr lang="en-GB">
                <a:solidFill>
                  <a:prstClr val="black">
                    <a:tint val="75000"/>
                  </a:prstClr>
                </a:solidFill>
              </a:rPr>
              <a:t>Thailand</a:t>
            </a:r>
          </a:p>
        </p:txBody>
      </p:sp>
      <p:sp>
        <p:nvSpPr>
          <p:cNvPr id="9" name="Slide Number Placeholder 8"/>
          <p:cNvSpPr>
            <a:spLocks noGrp="1"/>
          </p:cNvSpPr>
          <p:nvPr>
            <p:ph type="sldNum" sz="quarter" idx="12"/>
          </p:nvPr>
        </p:nvSpPr>
        <p:spPr/>
        <p:txBody>
          <a:bodyPr/>
          <a:lstStyle/>
          <a:p>
            <a:fld id="{614E0B12-F26C-4981-B390-C24516736D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6790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EB4CB9A-38D0-4B1F-ABBD-BD56184A8D90}" type="datetime1">
              <a:rPr lang="en-GB" smtClean="0">
                <a:solidFill>
                  <a:prstClr val="black">
                    <a:tint val="75000"/>
                  </a:prstClr>
                </a:solidFill>
              </a:rPr>
              <a:pPr/>
              <a:t>16/12/2019</a:t>
            </a:fld>
            <a:endParaRPr lang="en-GB">
              <a:solidFill>
                <a:prstClr val="black">
                  <a:tint val="75000"/>
                </a:prstClr>
              </a:solidFill>
            </a:endParaRPr>
          </a:p>
        </p:txBody>
      </p:sp>
      <p:sp>
        <p:nvSpPr>
          <p:cNvPr id="4" name="Footer Placeholder 3"/>
          <p:cNvSpPr>
            <a:spLocks noGrp="1"/>
          </p:cNvSpPr>
          <p:nvPr>
            <p:ph type="ftr" sz="quarter" idx="11"/>
          </p:nvPr>
        </p:nvSpPr>
        <p:spPr>
          <a:xfrm>
            <a:off x="8244000" y="6492875"/>
            <a:ext cx="900000" cy="365125"/>
          </a:xfrm>
        </p:spPr>
        <p:txBody>
          <a:bodyPr/>
          <a:lstStyle/>
          <a:p>
            <a:r>
              <a:rPr lang="en-GB">
                <a:solidFill>
                  <a:prstClr val="black">
                    <a:tint val="75000"/>
                  </a:prstClr>
                </a:solidFill>
              </a:rPr>
              <a:t>Thailand</a:t>
            </a:r>
          </a:p>
        </p:txBody>
      </p:sp>
    </p:spTree>
    <p:extLst>
      <p:ext uri="{BB962C8B-B14F-4D97-AF65-F5344CB8AC3E}">
        <p14:creationId xmlns:p14="http://schemas.microsoft.com/office/powerpoint/2010/main" val="3439462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19A8-EC73-46FA-8BA0-883B32F70AFB}" type="datetime1">
              <a:rPr lang="en-GB" smtClean="0">
                <a:solidFill>
                  <a:prstClr val="black">
                    <a:tint val="75000"/>
                  </a:prstClr>
                </a:solidFill>
              </a:rPr>
              <a:pPr/>
              <a:t>16/12/2019</a:t>
            </a:fld>
            <a:endParaRPr lang="en-GB">
              <a:solidFill>
                <a:prstClr val="black">
                  <a:tint val="75000"/>
                </a:prstClr>
              </a:solidFill>
            </a:endParaRPr>
          </a:p>
        </p:txBody>
      </p:sp>
      <p:sp>
        <p:nvSpPr>
          <p:cNvPr id="3" name="Footer Placeholder 2"/>
          <p:cNvSpPr>
            <a:spLocks noGrp="1"/>
          </p:cNvSpPr>
          <p:nvPr>
            <p:ph type="ftr" sz="quarter" idx="11"/>
          </p:nvPr>
        </p:nvSpPr>
        <p:spPr>
          <a:xfrm>
            <a:off x="8244408" y="6492875"/>
            <a:ext cx="899592" cy="365125"/>
          </a:xfrm>
        </p:spPr>
        <p:txBody>
          <a:bodyPr/>
          <a:lstStyle>
            <a:lvl1pPr>
              <a:defRPr sz="1050">
                <a:latin typeface="Arial" panose="020B0604020202020204" pitchFamily="34" charset="0"/>
                <a:cs typeface="Arial" panose="020B0604020202020204" pitchFamily="34" charset="0"/>
              </a:defRPr>
            </a:lvl1pPr>
          </a:lstStyle>
          <a:p>
            <a:r>
              <a:rPr lang="en-GB">
                <a:solidFill>
                  <a:prstClr val="black">
                    <a:tint val="75000"/>
                  </a:prstClr>
                </a:solidFill>
              </a:rPr>
              <a:t>Thailand</a:t>
            </a:r>
          </a:p>
        </p:txBody>
      </p:sp>
    </p:spTree>
    <p:extLst>
      <p:ext uri="{BB962C8B-B14F-4D97-AF65-F5344CB8AC3E}">
        <p14:creationId xmlns:p14="http://schemas.microsoft.com/office/powerpoint/2010/main" val="41578805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B4A614-AD93-4632-99F9-8ECAFA2FF639}" type="datetime1">
              <a:rPr lang="en-GB" smtClean="0">
                <a:solidFill>
                  <a:prstClr val="black">
                    <a:tint val="75000"/>
                  </a:prstClr>
                </a:solidFill>
              </a:rPr>
              <a:pPr/>
              <a:t>16/12/2019</a:t>
            </a:fld>
            <a:endParaRPr lang="en-GB">
              <a:solidFill>
                <a:prstClr val="black">
                  <a:tint val="75000"/>
                </a:prstClr>
              </a:solidFill>
            </a:endParaRPr>
          </a:p>
        </p:txBody>
      </p:sp>
      <p:sp>
        <p:nvSpPr>
          <p:cNvPr id="6" name="Footer Placeholder 5"/>
          <p:cNvSpPr>
            <a:spLocks noGrp="1"/>
          </p:cNvSpPr>
          <p:nvPr>
            <p:ph type="ftr" sz="quarter" idx="11"/>
          </p:nvPr>
        </p:nvSpPr>
        <p:spPr>
          <a:xfrm>
            <a:off x="8244129" y="6489059"/>
            <a:ext cx="900000" cy="365125"/>
          </a:xfrm>
        </p:spPr>
        <p:txBody>
          <a:bodyPr/>
          <a:lstStyle/>
          <a:p>
            <a:r>
              <a:rPr lang="en-GB">
                <a:solidFill>
                  <a:prstClr val="black">
                    <a:tint val="75000"/>
                  </a:prstClr>
                </a:solidFill>
              </a:rPr>
              <a:t>Thailand</a:t>
            </a:r>
          </a:p>
        </p:txBody>
      </p:sp>
    </p:spTree>
    <p:extLst>
      <p:ext uri="{BB962C8B-B14F-4D97-AF65-F5344CB8AC3E}">
        <p14:creationId xmlns:p14="http://schemas.microsoft.com/office/powerpoint/2010/main" val="1556734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495253" y="1978290"/>
            <a:ext cx="8077275"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9106648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5A5337-3A4B-4EEE-8D30-78FEC3E191AA}" type="datetime1">
              <a:rPr lang="en-GB" smtClean="0">
                <a:solidFill>
                  <a:prstClr val="black">
                    <a:tint val="75000"/>
                  </a:prstClr>
                </a:solidFill>
              </a:rPr>
              <a:pPr/>
              <a:t>16/12/2019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Thailand</a:t>
            </a:r>
          </a:p>
        </p:txBody>
      </p:sp>
      <p:sp>
        <p:nvSpPr>
          <p:cNvPr id="7" name="Slide Number Placeholder 6"/>
          <p:cNvSpPr>
            <a:spLocks noGrp="1"/>
          </p:cNvSpPr>
          <p:nvPr>
            <p:ph type="sldNum" sz="quarter" idx="12"/>
          </p:nvPr>
        </p:nvSpPr>
        <p:spPr/>
        <p:txBody>
          <a:bodyPr/>
          <a:lstStyle/>
          <a:p>
            <a:fld id="{614E0B12-F26C-4981-B390-C24516736D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717115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4A494B-8CF1-4B20-AEFC-1D0EF8D91A91}" type="datetime1">
              <a:rPr lang="en-GB" smtClean="0">
                <a:solidFill>
                  <a:prstClr val="black">
                    <a:tint val="75000"/>
                  </a:prstClr>
                </a:solidFill>
              </a:rPr>
              <a:pPr/>
              <a:t>16/12/2019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Thailand</a:t>
            </a:r>
          </a:p>
        </p:txBody>
      </p:sp>
      <p:sp>
        <p:nvSpPr>
          <p:cNvPr id="6" name="Slide Number Placeholder 5"/>
          <p:cNvSpPr>
            <a:spLocks noGrp="1"/>
          </p:cNvSpPr>
          <p:nvPr>
            <p:ph type="sldNum" sz="quarter" idx="12"/>
          </p:nvPr>
        </p:nvSpPr>
        <p:spPr/>
        <p:txBody>
          <a:bodyPr/>
          <a:lstStyle/>
          <a:p>
            <a:fld id="{614E0B12-F26C-4981-B390-C24516736D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73194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AD4EDE-9232-4B40-8F47-96AB55F9AA5C}" type="datetime1">
              <a:rPr lang="en-GB" smtClean="0">
                <a:solidFill>
                  <a:prstClr val="black">
                    <a:tint val="75000"/>
                  </a:prstClr>
                </a:solidFill>
              </a:rPr>
              <a:pPr/>
              <a:t>16/12/2019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Thailand</a:t>
            </a:r>
          </a:p>
        </p:txBody>
      </p:sp>
      <p:sp>
        <p:nvSpPr>
          <p:cNvPr id="6" name="Slide Number Placeholder 5"/>
          <p:cNvSpPr>
            <a:spLocks noGrp="1"/>
          </p:cNvSpPr>
          <p:nvPr>
            <p:ph type="sldNum" sz="quarter" idx="12"/>
          </p:nvPr>
        </p:nvSpPr>
        <p:spPr/>
        <p:txBody>
          <a:bodyPr/>
          <a:lstStyle/>
          <a:p>
            <a:fld id="{614E0B12-F26C-4981-B390-C24516736D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881363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495253" y="1978290"/>
            <a:ext cx="8077275"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60952688"/>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495253" y="1978289"/>
            <a:ext cx="8077275"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33986545"/>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495251"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4612528"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1455415"/>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495251"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495251"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4612528"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4612528"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6729756"/>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23747062"/>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171485632"/>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3330574"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3643306" y="1571612"/>
            <a:ext cx="4929222"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495250" y="2857496"/>
            <a:ext cx="3005179"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3294453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495253" y="1978289"/>
            <a:ext cx="8077275"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46699123"/>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495253" y="5929330"/>
            <a:ext cx="7648648"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495253" y="1571612"/>
            <a:ext cx="8077275"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495250" y="5572140"/>
            <a:ext cx="8077278"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3550841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495251"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4612528"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2757113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495251"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495251"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4612528"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4612528"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3614297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72041570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6618650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3330574"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3643306" y="1571612"/>
            <a:ext cx="4929222"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495250" y="2857496"/>
            <a:ext cx="3005179"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9258743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4.png"/><Relationship Id="rId5" Type="http://schemas.openxmlformats.org/officeDocument/2006/relationships/slideLayout" Target="../slideLayouts/slideLayout37.xml"/><Relationship Id="rId10" Type="http://schemas.openxmlformats.org/officeDocument/2006/relationships/image" Target="../media/image3.png"/><Relationship Id="rId4" Type="http://schemas.openxmlformats.org/officeDocument/2006/relationships/slideLayout" Target="../slideLayouts/slideLayout36.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360363"/>
            <a:ext cx="8786813"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4" name="TextBox 13"/>
          <p:cNvSpPr txBox="1"/>
          <p:nvPr/>
        </p:nvSpPr>
        <p:spPr>
          <a:xfrm>
            <a:off x="7005638" y="6508750"/>
            <a:ext cx="1714500" cy="284163"/>
          </a:xfrm>
          <a:prstGeom prst="rect">
            <a:avLst/>
          </a:prstGeom>
          <a:noFill/>
        </p:spPr>
        <p:txBody>
          <a:bodyPr lIns="99569" tIns="49785" rIns="99569" bIns="49785">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2495550" y="1189038"/>
            <a:ext cx="5616575"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903399"/>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3230563" y="1103313"/>
            <a:ext cx="5913437"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143875" y="6357938"/>
            <a:ext cx="542925"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0" y="360363"/>
            <a:ext cx="8786813"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0" y="1246188"/>
            <a:ext cx="8786813"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2286000" y="642938"/>
            <a:ext cx="3255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5360988" y="800100"/>
            <a:ext cx="3711575"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50800" y="452438"/>
            <a:ext cx="2090738"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758493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63579-BB1E-4D5D-8FF8-FE0A319A5700}" type="datetimeFigureOut">
              <a:rPr lang="en-GB" smtClean="0">
                <a:solidFill>
                  <a:prstClr val="black">
                    <a:tint val="75000"/>
                  </a:prstClr>
                </a:solidFill>
              </a:rPr>
              <a:pPr/>
              <a:t>16/12/2019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9433F-C752-4630-A43B-FF95B2FE71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649560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53DC23-DB81-4DB6-828A-53844E13395F}" type="datetime1">
              <a:rPr lang="en-GB" smtClean="0">
                <a:solidFill>
                  <a:prstClr val="black">
                    <a:tint val="75000"/>
                  </a:prstClr>
                </a:solidFill>
              </a:rPr>
              <a:pPr/>
              <a:t>16/12/2019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solidFill>
                  <a:prstClr val="black">
                    <a:tint val="75000"/>
                  </a:prstClr>
                </a:solidFill>
              </a:rPr>
              <a:t>Thailand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4E0B12-F26C-4981-B390-C24516736D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295200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3230563" y="1103313"/>
            <a:ext cx="5913437"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143875" y="6357938"/>
            <a:ext cx="542925"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defTabSz="457200">
              <a:defRPr/>
            </a:pPr>
            <a:fld id="{2037F788-FB31-48BA-8E9B-0E30FE84CCC1}" type="slidenum">
              <a:rPr lang="th-TH">
                <a:solidFill>
                  <a:prstClr val="black">
                    <a:tint val="75000"/>
                  </a:prstClr>
                </a:solidFill>
              </a:rPr>
              <a:pPr defTabSz="457200">
                <a:defRPr/>
              </a:pPr>
              <a:t>‹#›</a:t>
            </a:fld>
            <a:endParaRPr lang="th-TH" dirty="0">
              <a:solidFill>
                <a:prstClr val="black">
                  <a:tint val="75000"/>
                </a:prstClr>
              </a:solidFill>
            </a:endParaRPr>
          </a:p>
        </p:txBody>
      </p:sp>
      <p:sp>
        <p:nvSpPr>
          <p:cNvPr id="24" name="Freeform 23"/>
          <p:cNvSpPr/>
          <p:nvPr/>
        </p:nvSpPr>
        <p:spPr>
          <a:xfrm>
            <a:off x="0" y="360363"/>
            <a:ext cx="8786813"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defTabSz="457200">
              <a:defRPr/>
            </a:pPr>
            <a:endParaRPr lang="th-TH" sz="2800" dirty="0">
              <a:solidFill>
                <a:prstClr val="white"/>
              </a:solidFill>
            </a:endParaRPr>
          </a:p>
        </p:txBody>
      </p:sp>
      <p:cxnSp>
        <p:nvCxnSpPr>
          <p:cNvPr id="25" name="Straight Connector 24"/>
          <p:cNvCxnSpPr/>
          <p:nvPr/>
        </p:nvCxnSpPr>
        <p:spPr>
          <a:xfrm>
            <a:off x="0" y="1246188"/>
            <a:ext cx="8786813"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2286000" y="642938"/>
            <a:ext cx="3255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457200"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5360988" y="800100"/>
            <a:ext cx="3711575" cy="438150"/>
          </a:xfrm>
          <a:prstGeom prst="rect">
            <a:avLst/>
          </a:prstGeom>
          <a:noFill/>
        </p:spPr>
        <p:txBody>
          <a:bodyPr lIns="99569" tIns="49785" rIns="99569" bIns="49785">
            <a:spAutoFit/>
          </a:bodyPr>
          <a:lstStyle/>
          <a:p>
            <a:pPr defTabSz="457200">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50800" y="452438"/>
            <a:ext cx="2090738"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646721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8.xml"/><Relationship Id="rId5" Type="http://schemas.openxmlformats.org/officeDocument/2006/relationships/image" Target="../media/image9.png"/><Relationship Id="rId4" Type="http://schemas.openxmlformats.org/officeDocument/2006/relationships/hyperlink" Target="http://www.aidsdatahub.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slide" Target="slide28.xml"/><Relationship Id="rId4" Type="http://schemas.openxmlformats.org/officeDocument/2006/relationships/slide" Target="slide22.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www.who.int/gho/database/en/" TargetMode="External"/><Relationship Id="rId4" Type="http://schemas.openxmlformats.org/officeDocument/2006/relationships/hyperlink" Target="http://www.aidsdatahub.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hyperlink" Target="http://www.aidsdatahub.org/" TargetMode="External"/><Relationship Id="rId1" Type="http://schemas.openxmlformats.org/officeDocument/2006/relationships/slideLayout" Target="../slideLayouts/slideLayout37.xml"/><Relationship Id="rId5" Type="http://schemas.openxmlformats.org/officeDocument/2006/relationships/chart" Target="../charts/chart24.xml"/><Relationship Id="rId4" Type="http://schemas.openxmlformats.org/officeDocument/2006/relationships/chart" Target="../charts/chart23.xml"/></Relationships>
</file>

<file path=ppt/slides/_rels/slide31.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slideLayout" Target="../slideLayouts/slideLayout37.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package" Target="../embeddings/Microsoft_Excel_Worksheet18.xlsx"/></Relationships>
</file>

<file path=ppt/slides/_rels/slide3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hyperlink" Target="http://www.aidsdatahub.org/" TargetMode="Externa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hyperlink" Target="http://www.aidsdatahub.org/" TargetMode="External"/><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hyperlink" Target="http://www.aidsdatahub.org/" TargetMode="External"/><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8.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9.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hyperlink" Target="http://www.aidsdatahub.org/" TargetMode="External"/><Relationship Id="rId1" Type="http://schemas.openxmlformats.org/officeDocument/2006/relationships/slideLayout" Target="../slideLayouts/slideLayout37.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3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hyperlink" Target="http://www.aidsdatahub.org/" TargetMode="Externa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hyperlink" Target="http://www.aidsdatahub.org/" TargetMode="Externa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36.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37.xml"/><Relationship Id="rId4" Type="http://schemas.openxmlformats.org/officeDocument/2006/relationships/hyperlink" Target="http://www.aidsdatahub.org/" TargetMode="External"/></Relationships>
</file>

<file path=ppt/slides/_rels/slide43.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hyperlink" Target="http://www.aidsdatahub.org/" TargetMode="External"/><Relationship Id="rId1" Type="http://schemas.openxmlformats.org/officeDocument/2006/relationships/slideLayout" Target="../slideLayouts/slideLayout37.xml"/><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hyperlink" Target="http://www.aidsdatahub.org/" TargetMode="External"/><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hyperlink" Target="http://www.aidsdatahub.org/" TargetMode="External"/><Relationship Id="rId1" Type="http://schemas.openxmlformats.org/officeDocument/2006/relationships/slideLayout" Target="../slideLayouts/slideLayout37.xml"/><Relationship Id="rId4" Type="http://schemas.openxmlformats.org/officeDocument/2006/relationships/chart" Target="../charts/chart41.xml"/></Relationships>
</file>

<file path=ppt/slides/_rels/slide46.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hyperlink" Target="http://www.aidsdatahub.org/" TargetMode="External"/><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hyperlink" Target="http://www.aidsdatahub.org/" TargetMode="External"/><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aidsdatahub.org/" TargetMode="External"/><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hyperlink" Target="http://www.aidsdatahub.org/" TargetMode="Externa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hyperlink" Target="http://www.aidsdatahub.org/en/reference-librarycols2/surveillance-situational-analysis-assessments/itemlist/category/9-behavior-surveillance-survey-reports-bss"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hyperlink" Target="http://www.aidsdatahub.org/" TargetMode="External"/><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hyperlink" Target="http://www.aidsdatahub.org/" TargetMode="External"/><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hyperlink" Target="http://www.aidsdatahub.org/"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hemeOverride" Target="../theme/themeOverride3.xml"/><Relationship Id="rId5" Type="http://schemas.openxmlformats.org/officeDocument/2006/relationships/chart" Target="../charts/chart3.xml"/><Relationship Id="rId4" Type="http://schemas.openxmlformats.org/officeDocument/2006/relationships/hyperlink" Target="http://www.aidsdatahub.or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bwMode="auto">
          <a:xfrm>
            <a:off x="225424" y="4483576"/>
            <a:ext cx="8523039"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cs typeface="Cordia New" pitchFamily="34" charset="-34"/>
              </a:rPr>
              <a:t>Treatment</a:t>
            </a:r>
            <a:endParaRPr lang="th-TH" dirty="0"/>
          </a:p>
        </p:txBody>
      </p:sp>
      <p:sp>
        <p:nvSpPr>
          <p:cNvPr id="3" name="TextBox 2"/>
          <p:cNvSpPr txBox="1"/>
          <p:nvPr/>
        </p:nvSpPr>
        <p:spPr>
          <a:xfrm>
            <a:off x="323528" y="5877272"/>
            <a:ext cx="4038600" cy="400110"/>
          </a:xfrm>
          <a:prstGeom prst="rect">
            <a:avLst/>
          </a:prstGeom>
          <a:noFill/>
        </p:spPr>
        <p:txBody>
          <a:bodyPr wrap="square" rtlCol="0">
            <a:spAutoFit/>
          </a:bodyPr>
          <a:lstStyle/>
          <a:p>
            <a:pPr fontAlgn="base">
              <a:spcBef>
                <a:spcPct val="0"/>
              </a:spcBef>
              <a:spcAft>
                <a:spcPct val="0"/>
              </a:spcAft>
            </a:pPr>
            <a:r>
              <a:rPr lang="en-US" sz="2000" b="1" dirty="0">
                <a:solidFill>
                  <a:prstClr val="white"/>
                </a:solidFill>
                <a:cs typeface="Cordia New" pitchFamily="34" charset="-34"/>
              </a:rPr>
              <a:t>Last updated: November 2018</a:t>
            </a:r>
            <a:endParaRPr lang="en-GB" sz="2000" b="1" dirty="0">
              <a:solidFill>
                <a:prstClr val="white"/>
              </a:solidFill>
              <a:cs typeface="Cordia New" pitchFamily="34" charset="-34"/>
            </a:endParaRPr>
          </a:p>
        </p:txBody>
      </p:sp>
    </p:spTree>
    <p:extLst>
      <p:ext uri="{BB962C8B-B14F-4D97-AF65-F5344CB8AC3E}">
        <p14:creationId xmlns:p14="http://schemas.microsoft.com/office/powerpoint/2010/main" val="1154392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Box 67">
            <a:extLst>
              <a:ext uri="{FF2B5EF4-FFF2-40B4-BE49-F238E27FC236}">
                <a16:creationId xmlns:a16="http://schemas.microsoft.com/office/drawing/2014/main" id="{F07E0A15-7AD3-4FA8-9D57-7E74CB80F22A}"/>
              </a:ext>
            </a:extLst>
          </p:cNvPr>
          <p:cNvSpPr txBox="1"/>
          <p:nvPr/>
        </p:nvSpPr>
        <p:spPr>
          <a:xfrm>
            <a:off x="2075088" y="867560"/>
            <a:ext cx="4968000" cy="5652000"/>
          </a:xfrm>
          <a:prstGeom prst="rect">
            <a:avLst/>
          </a:prstGeom>
          <a:noFill/>
          <a:ln w="25400" cmpd="sng">
            <a:solidFill>
              <a:srgbClr val="33CCCC"/>
            </a:solid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latin typeface="Calibri"/>
              <a:ea typeface="+mn-ea"/>
              <a:cs typeface="+mn-cs"/>
            </a:endParaRPr>
          </a:p>
        </p:txBody>
      </p:sp>
      <p:graphicFrame>
        <p:nvGraphicFramePr>
          <p:cNvPr id="68" name="Chart 67">
            <a:extLst>
              <a:ext uri="{FF2B5EF4-FFF2-40B4-BE49-F238E27FC236}">
                <a16:creationId xmlns:a16="http://schemas.microsoft.com/office/drawing/2014/main" id="{B6C2B87C-01DB-4C83-98C8-ED5937C84D5B}"/>
              </a:ext>
            </a:extLst>
          </p:cNvPr>
          <p:cNvGraphicFramePr>
            <a:graphicFrameLocks/>
          </p:cNvGraphicFramePr>
          <p:nvPr>
            <p:extLst>
              <p:ext uri="{D42A27DB-BD31-4B8C-83A1-F6EECF244321}">
                <p14:modId xmlns:p14="http://schemas.microsoft.com/office/powerpoint/2010/main" val="1738980464"/>
              </p:ext>
            </p:extLst>
          </p:nvPr>
        </p:nvGraphicFramePr>
        <p:xfrm>
          <a:off x="2251205" y="1218148"/>
          <a:ext cx="4807838" cy="2588781"/>
        </p:xfrm>
        <a:graphic>
          <a:graphicData uri="http://schemas.openxmlformats.org/drawingml/2006/chart">
            <c:chart xmlns:c="http://schemas.openxmlformats.org/drawingml/2006/chart" xmlns:r="http://schemas.openxmlformats.org/officeDocument/2006/relationships" r:id="rId3"/>
          </a:graphicData>
        </a:graphic>
      </p:graphicFrame>
      <p:sp>
        <p:nvSpPr>
          <p:cNvPr id="71" name="Bent Arrow 70"/>
          <p:cNvSpPr/>
          <p:nvPr/>
        </p:nvSpPr>
        <p:spPr bwMode="auto">
          <a:xfrm rot="5400000">
            <a:off x="4390187" y="1646566"/>
            <a:ext cx="311049" cy="612000"/>
          </a:xfrm>
          <a:prstGeom prst="bentArrow">
            <a:avLst/>
          </a:prstGeom>
          <a:solidFill>
            <a:srgbClr val="63CDF6"/>
          </a:solidFill>
          <a:ln w="25400" cap="flat" cmpd="sng" algn="ctr">
            <a:noFill/>
            <a:prstDash val="solid"/>
          </a:ln>
          <a:effectLst/>
        </p:spPr>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black"/>
              </a:solidFill>
              <a:effectLst/>
              <a:uLnTx/>
              <a:uFillTx/>
              <a:latin typeface="Calibri"/>
              <a:ea typeface="+mn-ea"/>
              <a:cs typeface="+mn-cs"/>
            </a:endParaRPr>
          </a:p>
        </p:txBody>
      </p:sp>
      <p:sp>
        <p:nvSpPr>
          <p:cNvPr id="22" name="TextBox 21"/>
          <p:cNvSpPr txBox="1"/>
          <p:nvPr/>
        </p:nvSpPr>
        <p:spPr>
          <a:xfrm>
            <a:off x="1279484" y="6603810"/>
            <a:ext cx="754098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Prepared by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www.aidsdatahub.org</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based on Global AIDS Monitoring 2018 Reporting and UNAIDS 2018 HIV Estimates</a:t>
            </a:r>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55" name="Group 54"/>
          <p:cNvGrpSpPr/>
          <p:nvPr/>
        </p:nvGrpSpPr>
        <p:grpSpPr>
          <a:xfrm>
            <a:off x="8851" y="-51452"/>
            <a:ext cx="9246375" cy="985946"/>
            <a:chOff x="8851" y="-51452"/>
            <a:chExt cx="9246375" cy="985946"/>
          </a:xfrm>
        </p:grpSpPr>
        <p:sp>
          <p:nvSpPr>
            <p:cNvPr id="56" name="Rectangle 55"/>
            <p:cNvSpPr/>
            <p:nvPr/>
          </p:nvSpPr>
          <p:spPr>
            <a:xfrm>
              <a:off x="8851" y="6484"/>
              <a:ext cx="8028000" cy="756000"/>
            </a:xfrm>
            <a:prstGeom prst="rect">
              <a:avLst/>
            </a:prstGeom>
            <a:solidFill>
              <a:srgbClr val="30C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58" name="Picture 2" descr="F:\!!\Putat to passport\!UNAIDS RST\UNAIDS\Logo and template\FT commitment_2016\logos without borders\1-treatment-rez.pn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7226" y="-10134"/>
              <a:ext cx="1368000" cy="944628"/>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p:cNvSpPr txBox="1"/>
            <p:nvPr/>
          </p:nvSpPr>
          <p:spPr>
            <a:xfrm>
              <a:off x="1480846" y="-51452"/>
              <a:ext cx="594544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Towards 90-90-90 Fast-Track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treatment targets</a:t>
              </a:r>
              <a:endPar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97" name="TextBox 96"/>
          <p:cNvSpPr txBox="1"/>
          <p:nvPr/>
        </p:nvSpPr>
        <p:spPr>
          <a:xfrm>
            <a:off x="-9966" y="-101072"/>
            <a:ext cx="2100927" cy="954107"/>
          </a:xfrm>
          <a:prstGeom prst="rect">
            <a:avLst/>
          </a:prstGeom>
          <a:noFill/>
        </p:spPr>
        <p:txBody>
          <a:bodyPr wrap="square" rtlCol="0" anchor="ctr">
            <a:spAutoFit/>
          </a:bodyPr>
          <a:lstStyle>
            <a:defPPr>
              <a:defRPr lang="en-US"/>
            </a:defPPr>
            <a:lvl1pPr algn="r">
              <a:defRPr sz="2400" b="1">
                <a:solidFill>
                  <a:srgbClr val="00B0F0"/>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Asia and the Pacific</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6" name="TextBox 3"/>
          <p:cNvSpPr txBox="1"/>
          <p:nvPr/>
        </p:nvSpPr>
        <p:spPr>
          <a:xfrm>
            <a:off x="7062231" y="4263738"/>
            <a:ext cx="2058019" cy="2322981"/>
          </a:xfrm>
          <a:prstGeom prst="rect">
            <a:avLst/>
          </a:prstGeom>
          <a:noFill/>
          <a:ln>
            <a:noFill/>
          </a:ln>
          <a:effectLst/>
        </p:spPr>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 China and India do not report viral load testing data in 2018 GAM reporting. Estimated  55% of PLHIV who are on treatment  in 13 reported countries had tested for viral load in the past 12 months. </a:t>
            </a:r>
          </a:p>
        </p:txBody>
      </p:sp>
      <p:grpSp>
        <p:nvGrpSpPr>
          <p:cNvPr id="2" name="Group 1">
            <a:extLst>
              <a:ext uri="{FF2B5EF4-FFF2-40B4-BE49-F238E27FC236}">
                <a16:creationId xmlns:a16="http://schemas.microsoft.com/office/drawing/2014/main" id="{5C4FB849-D9EF-4C2E-A691-C550D0128959}"/>
              </a:ext>
            </a:extLst>
          </p:cNvPr>
          <p:cNvGrpSpPr/>
          <p:nvPr/>
        </p:nvGrpSpPr>
        <p:grpSpPr>
          <a:xfrm>
            <a:off x="5553483" y="2533323"/>
            <a:ext cx="530685" cy="399225"/>
            <a:chOff x="8275313" y="1394246"/>
            <a:chExt cx="530685" cy="399225"/>
          </a:xfrm>
        </p:grpSpPr>
        <p:sp>
          <p:nvSpPr>
            <p:cNvPr id="73" name="TextBox 34"/>
            <p:cNvSpPr txBox="1">
              <a:spLocks noChangeArrowheads="1"/>
            </p:cNvSpPr>
            <p:nvPr/>
          </p:nvSpPr>
          <p:spPr bwMode="auto">
            <a:xfrm>
              <a:off x="8275313" y="1394246"/>
              <a:ext cx="5306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indent="0">
                <a:defRPr sz="1400" b="1" kern="0">
                  <a:solidFill>
                    <a:srgbClr val="E31837"/>
                  </a:solidFill>
                  <a:latin typeface="Arial"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31837"/>
                  </a:solidFill>
                  <a:effectLst/>
                  <a:uLnTx/>
                  <a:uFillTx/>
                  <a:latin typeface="Arial" charset="0"/>
                  <a:ea typeface="+mn-ea"/>
                  <a:cs typeface="+mn-cs"/>
                </a:rPr>
                <a:t>85</a:t>
              </a:r>
              <a:r>
                <a:rPr kumimoji="0" lang="en-US" sz="1100" b="1" i="0" u="none" strike="noStrike" kern="0" cap="none" spc="0" normalizeH="0" baseline="0" noProof="0" dirty="0">
                  <a:ln>
                    <a:noFill/>
                  </a:ln>
                  <a:solidFill>
                    <a:srgbClr val="E31837"/>
                  </a:solidFill>
                  <a:effectLst/>
                  <a:uLnTx/>
                  <a:uFillTx/>
                  <a:latin typeface="Arial" charset="0"/>
                  <a:ea typeface="+mn-ea"/>
                  <a:cs typeface="+mn-cs"/>
                </a:rPr>
                <a:t>%</a:t>
              </a:r>
              <a:endParaRPr kumimoji="0" lang="en-GB" sz="1400" b="1" i="0" u="none" strike="noStrike" kern="0" cap="none" spc="0" normalizeH="0" baseline="0" noProof="0" dirty="0">
                <a:ln>
                  <a:noFill/>
                </a:ln>
                <a:solidFill>
                  <a:srgbClr val="E31837"/>
                </a:solidFill>
                <a:effectLst/>
                <a:uLnTx/>
                <a:uFillTx/>
                <a:latin typeface="Arial" charset="0"/>
                <a:ea typeface="+mn-ea"/>
                <a:cs typeface="+mn-cs"/>
              </a:endParaRPr>
            </a:p>
          </p:txBody>
        </p:sp>
        <p:sp>
          <p:nvSpPr>
            <p:cNvPr id="7" name="Right Arrow 6"/>
            <p:cNvSpPr/>
            <p:nvPr/>
          </p:nvSpPr>
          <p:spPr>
            <a:xfrm>
              <a:off x="8339539" y="1613471"/>
              <a:ext cx="360000" cy="180000"/>
            </a:xfrm>
            <a:prstGeom prst="rightArrow">
              <a:avLst/>
            </a:prstGeom>
            <a:solidFill>
              <a:srgbClr val="63C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6" name="Group 5"/>
          <p:cNvGrpSpPr/>
          <p:nvPr/>
        </p:nvGrpSpPr>
        <p:grpSpPr>
          <a:xfrm>
            <a:off x="2245694" y="1271804"/>
            <a:ext cx="2542330" cy="1811290"/>
            <a:chOff x="4781483" y="1309904"/>
            <a:chExt cx="2542330" cy="1811290"/>
          </a:xfrm>
        </p:grpSpPr>
        <p:sp>
          <p:nvSpPr>
            <p:cNvPr id="96" name="TextBox 34"/>
            <p:cNvSpPr txBox="1">
              <a:spLocks noChangeArrowheads="1"/>
            </p:cNvSpPr>
            <p:nvPr/>
          </p:nvSpPr>
          <p:spPr bwMode="auto">
            <a:xfrm>
              <a:off x="6819814" y="1935187"/>
              <a:ext cx="5039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0" dirty="0">
                  <a:solidFill>
                    <a:srgbClr val="E31837"/>
                  </a:solidFill>
                  <a:latin typeface="Arial" charset="0"/>
                </a:rPr>
                <a:t>71</a:t>
              </a:r>
              <a:r>
                <a:rPr kumimoji="0" lang="en-US" sz="1100" b="1" i="0" u="none" strike="noStrike" kern="0" cap="none" spc="0" normalizeH="0" baseline="0" noProof="0" dirty="0">
                  <a:ln>
                    <a:noFill/>
                  </a:ln>
                  <a:solidFill>
                    <a:srgbClr val="E31837"/>
                  </a:solidFill>
                  <a:effectLst/>
                  <a:uLnTx/>
                  <a:uFillTx/>
                  <a:latin typeface="Arial" charset="0"/>
                  <a:ea typeface="+mn-ea"/>
                  <a:cs typeface="+mn-cs"/>
                </a:rPr>
                <a:t>%</a:t>
              </a:r>
              <a:endParaRPr kumimoji="0" lang="en-GB" sz="1400" b="1" i="0" u="none" strike="noStrike" kern="0" cap="none" spc="0" normalizeH="0" baseline="0" noProof="0" dirty="0">
                <a:ln>
                  <a:noFill/>
                </a:ln>
                <a:solidFill>
                  <a:srgbClr val="E31837"/>
                </a:solidFill>
                <a:effectLst/>
                <a:uLnTx/>
                <a:uFillTx/>
                <a:latin typeface="Arial" charset="0"/>
                <a:ea typeface="+mn-ea"/>
                <a:cs typeface="+mn-cs"/>
              </a:endParaRPr>
            </a:p>
          </p:txBody>
        </p:sp>
        <p:sp>
          <p:nvSpPr>
            <p:cNvPr id="133" name="TextBox 132"/>
            <p:cNvSpPr txBox="1"/>
            <p:nvPr/>
          </p:nvSpPr>
          <p:spPr>
            <a:xfrm>
              <a:off x="4781483" y="1309904"/>
              <a:ext cx="56938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itchFamily="34" charset="0"/>
                  <a:ea typeface="+mn-ea"/>
                  <a:cs typeface="Arial" pitchFamily="34" charset="0"/>
                </a:rPr>
                <a:t>5.2 M</a:t>
              </a:r>
              <a:endParaRPr kumimoji="0" lang="en-GB" sz="12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35" name="TextBox 134"/>
            <p:cNvSpPr txBox="1"/>
            <p:nvPr/>
          </p:nvSpPr>
          <p:spPr>
            <a:xfrm>
              <a:off x="4951401" y="2844195"/>
              <a:ext cx="35618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itchFamily="34" charset="0"/>
                  <a:ea typeface="+mn-ea"/>
                  <a:cs typeface="Arial" pitchFamily="34" charset="0"/>
                </a:rPr>
                <a:t>  0</a:t>
              </a:r>
              <a:endParaRPr kumimoji="0" lang="en-GB" sz="12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grpSp>
      <p:grpSp>
        <p:nvGrpSpPr>
          <p:cNvPr id="134" name="Group 133"/>
          <p:cNvGrpSpPr/>
          <p:nvPr/>
        </p:nvGrpSpPr>
        <p:grpSpPr>
          <a:xfrm>
            <a:off x="2088272" y="830673"/>
            <a:ext cx="4932000" cy="5659146"/>
            <a:chOff x="-39831" y="-6009"/>
            <a:chExt cx="4883242" cy="5620420"/>
          </a:xfrm>
        </p:grpSpPr>
        <p:sp>
          <p:nvSpPr>
            <p:cNvPr id="146" name="TextBox 708"/>
            <p:cNvSpPr txBox="1"/>
            <p:nvPr/>
          </p:nvSpPr>
          <p:spPr>
            <a:xfrm>
              <a:off x="-39831" y="2919337"/>
              <a:ext cx="4883242" cy="2695074"/>
            </a:xfrm>
            <a:prstGeom prst="rect">
              <a:avLst/>
            </a:prstGeom>
            <a:solidFill>
              <a:srgbClr val="D2FCFE"/>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Countries with CD4 threshold policy for treatment initiation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          </a:t>
              </a:r>
              <a:r>
                <a:rPr kumimoji="0" lang="en-US" sz="1150" b="1" i="0" u="none" strike="noStrike" kern="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countries have national policy on routine viral load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 b="1" i="0" u="none" strike="noStrike" kern="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          monitoring for antiretroviral therapy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          </a:t>
              </a:r>
              <a:endParaRPr kumimoji="0" lang="en-GB" sz="1200" b="1" i="0" u="none" strike="noStrike" kern="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endParaRPr kumimoji="0" lang="en-GB" sz="1100" b="1" i="0" u="none" strike="noStrike" kern="0" cap="none" spc="0" normalizeH="0" baseline="0" noProof="0" dirty="0">
                <a:ln>
                  <a:noFill/>
                </a:ln>
                <a:solidFill>
                  <a:sysClr val="windowText" lastClr="000000">
                    <a:lumMod val="50000"/>
                    <a:lumOff val="50000"/>
                  </a:sys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100" b="1" i="0" u="none" strike="noStrike" kern="0" cap="none" spc="0" normalizeH="0" baseline="0" noProof="0" dirty="0">
                  <a:ln>
                    <a:noFill/>
                  </a:ln>
                  <a:solidFill>
                    <a:sysClr val="windowText" lastClr="000000">
                      <a:lumMod val="50000"/>
                      <a:lumOff val="50000"/>
                    </a:sysClr>
                  </a:solidFill>
                  <a:effectLst/>
                  <a:uLnTx/>
                  <a:uFillTx/>
                  <a:latin typeface="Arial" panose="020B0604020202020204" pitchFamily="34" charset="0"/>
                  <a:ea typeface="+mn-ea"/>
                  <a:cs typeface="Arial" panose="020B0604020202020204" pitchFamily="34" charset="0"/>
                </a:rPr>
                <a:t>    </a:t>
              </a:r>
              <a:endParaRPr kumimoji="0" lang="en-GB" sz="800" b="1" i="0" u="none" strike="noStrike" kern="0" cap="none" spc="0" normalizeH="0" baseline="0" noProof="0" dirty="0">
                <a:ln>
                  <a:noFill/>
                </a:ln>
                <a:solidFill>
                  <a:sysClr val="windowText" lastClr="000000">
                    <a:lumMod val="50000"/>
                    <a:lumOff val="50000"/>
                  </a:sys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sym typeface="Wingdings 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sym typeface="Wingdings 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grpSp>
          <p:nvGrpSpPr>
            <p:cNvPr id="137" name="Group 136"/>
            <p:cNvGrpSpPr/>
            <p:nvPr/>
          </p:nvGrpSpPr>
          <p:grpSpPr>
            <a:xfrm>
              <a:off x="495865" y="-6009"/>
              <a:ext cx="4062360" cy="2664040"/>
              <a:chOff x="495865" y="-6009"/>
              <a:chExt cx="4062360" cy="2664040"/>
            </a:xfrm>
          </p:grpSpPr>
          <p:grpSp>
            <p:nvGrpSpPr>
              <p:cNvPr id="152" name="Group 151"/>
              <p:cNvGrpSpPr/>
              <p:nvPr/>
            </p:nvGrpSpPr>
            <p:grpSpPr>
              <a:xfrm>
                <a:off x="563350" y="2153676"/>
                <a:ext cx="3994875" cy="504355"/>
                <a:chOff x="563350" y="2153676"/>
                <a:chExt cx="3994875" cy="504355"/>
              </a:xfrm>
            </p:grpSpPr>
            <p:sp>
              <p:nvSpPr>
                <p:cNvPr id="157" name="TextBox 719"/>
                <p:cNvSpPr txBox="1"/>
                <p:nvPr/>
              </p:nvSpPr>
              <p:spPr>
                <a:xfrm>
                  <a:off x="563350" y="2222451"/>
                  <a:ext cx="760565" cy="366804"/>
                </a:xfrm>
                <a:prstGeom prst="rect">
                  <a:avLst/>
                </a:prstGeom>
                <a:noFill/>
                <a:ln>
                  <a:noFill/>
                </a:ln>
                <a:effectLst/>
              </p:spPr>
              <p:txBody>
                <a:bodyPr wrap="non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Estimated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PLHIV</a:t>
                  </a:r>
                </a:p>
              </p:txBody>
            </p:sp>
            <p:sp>
              <p:nvSpPr>
                <p:cNvPr id="158" name="TextBox 720"/>
                <p:cNvSpPr txBox="1"/>
                <p:nvPr/>
              </p:nvSpPr>
              <p:spPr>
                <a:xfrm>
                  <a:off x="1367164" y="2153676"/>
                  <a:ext cx="765789" cy="504355"/>
                </a:xfrm>
                <a:prstGeom prst="rect">
                  <a:avLst/>
                </a:prstGeom>
                <a:noFill/>
                <a:ln>
                  <a:noFill/>
                </a:ln>
                <a:effectLst/>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PLHIV know their status</a:t>
                  </a:r>
                </a:p>
              </p:txBody>
            </p:sp>
            <p:sp>
              <p:nvSpPr>
                <p:cNvPr id="160" name="TextBox 722"/>
                <p:cNvSpPr txBox="1"/>
                <p:nvPr/>
              </p:nvSpPr>
              <p:spPr>
                <a:xfrm>
                  <a:off x="2176202" y="2222451"/>
                  <a:ext cx="723900" cy="366804"/>
                </a:xfrm>
                <a:prstGeom prst="rect">
                  <a:avLst/>
                </a:prstGeom>
                <a:noFill/>
                <a:ln>
                  <a:noFill/>
                </a:ln>
                <a:effectLst/>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People on ART </a:t>
                  </a:r>
                </a:p>
              </p:txBody>
            </p:sp>
            <p:sp>
              <p:nvSpPr>
                <p:cNvPr id="161" name="TextBox 723"/>
                <p:cNvSpPr txBox="1"/>
                <p:nvPr/>
              </p:nvSpPr>
              <p:spPr>
                <a:xfrm>
                  <a:off x="2943351" y="2153676"/>
                  <a:ext cx="695325" cy="504355"/>
                </a:xfrm>
                <a:prstGeom prst="rect">
                  <a:avLst/>
                </a:prstGeom>
                <a:noFill/>
                <a:ln>
                  <a:noFill/>
                </a:ln>
                <a:effectLst/>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Tested for viral load*</a:t>
                  </a:r>
                </a:p>
              </p:txBody>
            </p:sp>
            <p:sp>
              <p:nvSpPr>
                <p:cNvPr id="162" name="TextBox 724"/>
                <p:cNvSpPr txBox="1"/>
                <p:nvPr/>
              </p:nvSpPr>
              <p:spPr>
                <a:xfrm>
                  <a:off x="3681925" y="2222451"/>
                  <a:ext cx="876300" cy="366804"/>
                </a:xfrm>
                <a:prstGeom prst="rect">
                  <a:avLst/>
                </a:prstGeom>
                <a:noFill/>
                <a:ln>
                  <a:noFill/>
                </a:ln>
                <a:effectLst/>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Suppressed viral load </a:t>
                  </a:r>
                </a:p>
              </p:txBody>
            </p:sp>
          </p:grpSp>
          <p:sp>
            <p:nvSpPr>
              <p:cNvPr id="154" name="TextBox 716"/>
              <p:cNvSpPr txBox="1"/>
              <p:nvPr/>
            </p:nvSpPr>
            <p:spPr>
              <a:xfrm>
                <a:off x="495865" y="-6009"/>
                <a:ext cx="3456652" cy="505267"/>
              </a:xfrm>
              <a:prstGeom prst="rect">
                <a:avLst/>
              </a:prstGeom>
              <a:noFill/>
              <a:ln>
                <a:noFill/>
              </a:ln>
              <a:effectLst/>
            </p:spPr>
            <p:txBody>
              <a:bodyPr wrap="non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Treatment cascade, 2017</a:t>
                </a:r>
              </a:p>
            </p:txBody>
          </p:sp>
        </p:grpSp>
      </p:grpSp>
      <p:sp>
        <p:nvSpPr>
          <p:cNvPr id="110" name="TextBox 109"/>
          <p:cNvSpPr txBox="1"/>
          <p:nvPr/>
        </p:nvSpPr>
        <p:spPr>
          <a:xfrm>
            <a:off x="3851920" y="4426458"/>
            <a:ext cx="214712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treat all regardless of CD4</a:t>
            </a:r>
            <a:endPar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20" name="TextBox 119"/>
          <p:cNvSpPr txBox="1"/>
          <p:nvPr/>
        </p:nvSpPr>
        <p:spPr>
          <a:xfrm>
            <a:off x="3851920" y="5250423"/>
            <a:ext cx="99255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CD4 ≤ 500</a:t>
            </a:r>
            <a:endPar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3" name="Group 2"/>
          <p:cNvGrpSpPr/>
          <p:nvPr/>
        </p:nvGrpSpPr>
        <p:grpSpPr>
          <a:xfrm>
            <a:off x="2125944" y="6045796"/>
            <a:ext cx="470000" cy="400110"/>
            <a:chOff x="-2693748" y="2857156"/>
            <a:chExt cx="470000" cy="400110"/>
          </a:xfrm>
        </p:grpSpPr>
        <p:sp>
          <p:nvSpPr>
            <p:cNvPr id="89" name="Oval 88"/>
            <p:cNvSpPr/>
            <p:nvPr/>
          </p:nvSpPr>
          <p:spPr>
            <a:xfrm>
              <a:off x="-2638325" y="2889347"/>
              <a:ext cx="360000" cy="360000"/>
            </a:xfrm>
            <a:prstGeom prst="ellipse">
              <a:avLst/>
            </a:prstGeom>
            <a:solidFill>
              <a:srgbClr val="00A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1" name="TextBox 90"/>
            <p:cNvSpPr txBox="1"/>
            <p:nvPr/>
          </p:nvSpPr>
          <p:spPr>
            <a:xfrm>
              <a:off x="-2693748" y="2857156"/>
              <a:ext cx="47000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pitchFamily="34" charset="0"/>
                  <a:ea typeface="+mn-ea"/>
                  <a:cs typeface="Arial" pitchFamily="34" charset="0"/>
                </a:rPr>
                <a:t>25</a:t>
              </a:r>
              <a:endParaRPr kumimoji="0" lang="en-GB" sz="2000" b="1"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grpSp>
      <p:sp>
        <p:nvSpPr>
          <p:cNvPr id="8" name="Rectangle 7"/>
          <p:cNvSpPr/>
          <p:nvPr/>
        </p:nvSpPr>
        <p:spPr>
          <a:xfrm>
            <a:off x="3851920" y="4753802"/>
            <a:ext cx="2534443" cy="43088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CD4 ≤ 500 but treat all key populations regardless of CD4</a:t>
            </a:r>
            <a:endPar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0" name="TextBox 69"/>
          <p:cNvSpPr txBox="1"/>
          <p:nvPr/>
        </p:nvSpPr>
        <p:spPr>
          <a:xfrm>
            <a:off x="3851920" y="5577768"/>
            <a:ext cx="2641429" cy="43088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CD4 ≤ 350 but treat all key populations regardless of CD4</a:t>
            </a:r>
            <a:endPar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18" name="Group 17"/>
          <p:cNvGrpSpPr/>
          <p:nvPr/>
        </p:nvGrpSpPr>
        <p:grpSpPr>
          <a:xfrm>
            <a:off x="2291450" y="4017697"/>
            <a:ext cx="1632478" cy="2010834"/>
            <a:chOff x="-2496703" y="4178220"/>
            <a:chExt cx="1632478" cy="2010834"/>
          </a:xfrm>
        </p:grpSpPr>
        <p:sp>
          <p:nvSpPr>
            <p:cNvPr id="138" name="Rectangle 137"/>
            <p:cNvSpPr/>
            <p:nvPr/>
          </p:nvSpPr>
          <p:spPr>
            <a:xfrm>
              <a:off x="-2435768" y="4209054"/>
              <a:ext cx="1512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7" name="Group 16"/>
            <p:cNvGrpSpPr/>
            <p:nvPr/>
          </p:nvGrpSpPr>
          <p:grpSpPr>
            <a:xfrm>
              <a:off x="-2496703" y="4178220"/>
              <a:ext cx="1632478" cy="1987083"/>
              <a:chOff x="-2496703" y="4174729"/>
              <a:chExt cx="1632478" cy="1987083"/>
            </a:xfrm>
          </p:grpSpPr>
          <p:sp>
            <p:nvSpPr>
              <p:cNvPr id="92" name="Oval 91"/>
              <p:cNvSpPr/>
              <p:nvPr/>
            </p:nvSpPr>
            <p:spPr>
              <a:xfrm>
                <a:off x="-1404664" y="4541534"/>
                <a:ext cx="360000" cy="36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4" name="TextBox 93"/>
              <p:cNvSpPr txBox="1"/>
              <p:nvPr/>
            </p:nvSpPr>
            <p:spPr>
              <a:xfrm>
                <a:off x="-1451990" y="4509601"/>
                <a:ext cx="47000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0" dirty="0">
                    <a:solidFill>
                      <a:prstClr val="black"/>
                    </a:solidFill>
                    <a:latin typeface="Arial" pitchFamily="34" charset="0"/>
                    <a:cs typeface="Arial" pitchFamily="34" charset="0"/>
                  </a:rPr>
                  <a:t>30</a:t>
                </a:r>
                <a:endParaRPr kumimoji="0" lang="en-GB" sz="20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95" name="Oval 94"/>
              <p:cNvSpPr/>
              <p:nvPr/>
            </p:nvSpPr>
            <p:spPr>
              <a:xfrm>
                <a:off x="-1404664" y="4957155"/>
                <a:ext cx="360000" cy="359999"/>
              </a:xfrm>
              <a:prstGeom prst="ellipse">
                <a:avLst/>
              </a:prstGeom>
              <a:solidFill>
                <a:srgbClr val="88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8" name="TextBox 97"/>
              <p:cNvSpPr txBox="1"/>
              <p:nvPr/>
            </p:nvSpPr>
            <p:spPr>
              <a:xfrm>
                <a:off x="-1380657" y="4915667"/>
                <a:ext cx="3273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0" dirty="0">
                    <a:solidFill>
                      <a:prstClr val="black"/>
                    </a:solidFill>
                    <a:latin typeface="Arial" pitchFamily="34" charset="0"/>
                    <a:cs typeface="Arial" pitchFamily="34" charset="0"/>
                  </a:rPr>
                  <a:t>0</a:t>
                </a:r>
                <a:endParaRPr kumimoji="0" lang="en-GB" sz="20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99" name="Oval 98"/>
              <p:cNvSpPr/>
              <p:nvPr/>
            </p:nvSpPr>
            <p:spPr>
              <a:xfrm>
                <a:off x="-1404664" y="5372799"/>
                <a:ext cx="360000" cy="36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0" name="TextBox 99"/>
              <p:cNvSpPr txBox="1"/>
              <p:nvPr/>
            </p:nvSpPr>
            <p:spPr>
              <a:xfrm>
                <a:off x="-1380657" y="5364525"/>
                <a:ext cx="3273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0" dirty="0">
                    <a:solidFill>
                      <a:prstClr val="black"/>
                    </a:solidFill>
                    <a:latin typeface="Arial" pitchFamily="34" charset="0"/>
                    <a:cs typeface="Arial" pitchFamily="34" charset="0"/>
                  </a:rPr>
                  <a:t>2</a:t>
                </a:r>
                <a:endParaRPr kumimoji="0" lang="en-GB" sz="20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01" name="Oval 100"/>
              <p:cNvSpPr/>
              <p:nvPr/>
            </p:nvSpPr>
            <p:spPr>
              <a:xfrm>
                <a:off x="-1404664" y="5788431"/>
                <a:ext cx="360000" cy="360000"/>
              </a:xfrm>
              <a:prstGeom prst="ellipse">
                <a:avLst/>
              </a:prstGeom>
              <a:solidFill>
                <a:srgbClr val="F15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2" name="TextBox 101"/>
              <p:cNvSpPr txBox="1"/>
              <p:nvPr/>
            </p:nvSpPr>
            <p:spPr>
              <a:xfrm>
                <a:off x="-1380657" y="5761702"/>
                <a:ext cx="3273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0" dirty="0">
                    <a:solidFill>
                      <a:prstClr val="black"/>
                    </a:solidFill>
                    <a:latin typeface="Arial" pitchFamily="34" charset="0"/>
                    <a:cs typeface="Arial" pitchFamily="34" charset="0"/>
                  </a:rPr>
                  <a:t>0</a:t>
                </a:r>
                <a:endParaRPr kumimoji="0" lang="en-GB" sz="20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03" name="Oval 102"/>
              <p:cNvSpPr/>
              <p:nvPr/>
            </p:nvSpPr>
            <p:spPr>
              <a:xfrm>
                <a:off x="-2340768" y="4536800"/>
                <a:ext cx="360000" cy="360000"/>
              </a:xfrm>
              <a:prstGeom prst="ellipse">
                <a:avLst/>
              </a:prstGeom>
              <a:pattFill prst="wdUpDiag">
                <a:fgClr>
                  <a:srgbClr val="C1EFFF"/>
                </a:fgClr>
                <a:bgClr>
                  <a:srgbClr val="00B05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4" name="TextBox 103"/>
              <p:cNvSpPr txBox="1"/>
              <p:nvPr/>
            </p:nvSpPr>
            <p:spPr>
              <a:xfrm>
                <a:off x="-2412602" y="4504871"/>
                <a:ext cx="47000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itchFamily="34" charset="0"/>
                    <a:ea typeface="+mn-ea"/>
                    <a:cs typeface="Arial" pitchFamily="34" charset="0"/>
                  </a:rPr>
                  <a:t>15</a:t>
                </a:r>
                <a:endParaRPr kumimoji="0" lang="en-GB" sz="20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05" name="Oval 104"/>
              <p:cNvSpPr/>
              <p:nvPr/>
            </p:nvSpPr>
            <p:spPr>
              <a:xfrm>
                <a:off x="-2340768" y="4952429"/>
                <a:ext cx="360000" cy="360000"/>
              </a:xfrm>
              <a:prstGeom prst="ellipse">
                <a:avLst/>
              </a:prstGeom>
              <a:pattFill prst="wdUpDiag">
                <a:fgClr>
                  <a:schemeClr val="bg1"/>
                </a:fgClr>
                <a:bgClr>
                  <a:srgbClr val="88C54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6" name="TextBox 105"/>
              <p:cNvSpPr txBox="1"/>
              <p:nvPr/>
            </p:nvSpPr>
            <p:spPr>
              <a:xfrm>
                <a:off x="-2334288" y="4910934"/>
                <a:ext cx="3273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itchFamily="34" charset="0"/>
                    <a:ea typeface="+mn-ea"/>
                    <a:cs typeface="Arial" pitchFamily="34" charset="0"/>
                  </a:rPr>
                  <a:t>6</a:t>
                </a:r>
                <a:endParaRPr kumimoji="0" lang="en-GB" sz="20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13" name="Oval 112"/>
              <p:cNvSpPr/>
              <p:nvPr/>
            </p:nvSpPr>
            <p:spPr>
              <a:xfrm>
                <a:off x="-2340768" y="5368066"/>
                <a:ext cx="360000" cy="360000"/>
              </a:xfrm>
              <a:prstGeom prst="ellipse">
                <a:avLst/>
              </a:prstGeom>
              <a:pattFill prst="wdUpDiag">
                <a:fgClr>
                  <a:srgbClr val="C1EFFF"/>
                </a:fgClr>
                <a:bgClr>
                  <a:srgbClr val="FFC0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5" name="TextBox 114"/>
              <p:cNvSpPr txBox="1"/>
              <p:nvPr/>
            </p:nvSpPr>
            <p:spPr>
              <a:xfrm>
                <a:off x="-2325720" y="5359789"/>
                <a:ext cx="3273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itchFamily="34" charset="0"/>
                    <a:ea typeface="+mn-ea"/>
                    <a:cs typeface="Arial" pitchFamily="34" charset="0"/>
                  </a:rPr>
                  <a:t>9</a:t>
                </a:r>
                <a:endParaRPr kumimoji="0" lang="en-GB" sz="20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23" name="Oval 122"/>
              <p:cNvSpPr/>
              <p:nvPr/>
            </p:nvSpPr>
            <p:spPr>
              <a:xfrm>
                <a:off x="-2340768" y="5783694"/>
                <a:ext cx="360000" cy="360000"/>
              </a:xfrm>
              <a:prstGeom prst="ellipse">
                <a:avLst/>
              </a:prstGeom>
              <a:pattFill prst="wdUpDiag">
                <a:fgClr>
                  <a:srgbClr val="C1EFFF"/>
                </a:fgClr>
                <a:bgClr>
                  <a:srgbClr val="F15B4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5" name="TextBox 124"/>
              <p:cNvSpPr txBox="1"/>
              <p:nvPr/>
            </p:nvSpPr>
            <p:spPr>
              <a:xfrm>
                <a:off x="-2324460" y="5756966"/>
                <a:ext cx="3273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itchFamily="34" charset="0"/>
                    <a:ea typeface="+mn-ea"/>
                    <a:cs typeface="Arial" pitchFamily="34" charset="0"/>
                  </a:rPr>
                  <a:t>2</a:t>
                </a:r>
                <a:endParaRPr kumimoji="0" lang="en-GB" sz="20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28" name="Striped Right Arrow 127"/>
              <p:cNvSpPr/>
              <p:nvPr/>
            </p:nvSpPr>
            <p:spPr>
              <a:xfrm>
                <a:off x="-1909805" y="4674675"/>
                <a:ext cx="468000" cy="108000"/>
              </a:xfrm>
              <a:prstGeom prst="stripedRightArrow">
                <a:avLst/>
              </a:prstGeom>
              <a:solidFill>
                <a:schemeClr val="bg1">
                  <a:lumMod val="50000"/>
                </a:schemeClr>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9" name="Striped Right Arrow 128"/>
              <p:cNvSpPr/>
              <p:nvPr/>
            </p:nvSpPr>
            <p:spPr>
              <a:xfrm>
                <a:off x="-1909805" y="5090341"/>
                <a:ext cx="468000" cy="108000"/>
              </a:xfrm>
              <a:prstGeom prst="stripedRightArrow">
                <a:avLst/>
              </a:prstGeom>
              <a:solidFill>
                <a:schemeClr val="bg1">
                  <a:lumMod val="50000"/>
                </a:schemeClr>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0" name="Striped Right Arrow 129"/>
              <p:cNvSpPr/>
              <p:nvPr/>
            </p:nvSpPr>
            <p:spPr>
              <a:xfrm>
                <a:off x="-1909805" y="5506007"/>
                <a:ext cx="468000" cy="108000"/>
              </a:xfrm>
              <a:prstGeom prst="stripedRightArrow">
                <a:avLst/>
              </a:prstGeom>
              <a:solidFill>
                <a:schemeClr val="bg1">
                  <a:lumMod val="50000"/>
                </a:schemeClr>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1" name="Striped Right Arrow 130"/>
              <p:cNvSpPr/>
              <p:nvPr/>
            </p:nvSpPr>
            <p:spPr>
              <a:xfrm>
                <a:off x="-1909805" y="5921672"/>
                <a:ext cx="468000" cy="108000"/>
              </a:xfrm>
              <a:prstGeom prst="stripedRightArrow">
                <a:avLst/>
              </a:prstGeom>
              <a:solidFill>
                <a:schemeClr val="bg1">
                  <a:lumMod val="50000"/>
                </a:schemeClr>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2" name="TextBox 131"/>
              <p:cNvSpPr txBox="1"/>
              <p:nvPr/>
            </p:nvSpPr>
            <p:spPr>
              <a:xfrm>
                <a:off x="-2496703" y="4174729"/>
                <a:ext cx="6976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2016</a:t>
                </a:r>
                <a:endParaRPr kumimoji="0" lang="en-GB" sz="18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endParaRPr>
              </a:p>
            </p:txBody>
          </p:sp>
          <p:sp>
            <p:nvSpPr>
              <p:cNvPr id="136" name="TextBox 135"/>
              <p:cNvSpPr txBox="1"/>
              <p:nvPr/>
            </p:nvSpPr>
            <p:spPr>
              <a:xfrm>
                <a:off x="-1561852" y="4181440"/>
                <a:ext cx="6976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2018</a:t>
                </a:r>
                <a:endParaRPr kumimoji="0" lang="en-GB" sz="18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endParaRPr>
              </a:p>
            </p:txBody>
          </p:sp>
        </p:grpSp>
      </p:grpSp>
      <p:grpSp>
        <p:nvGrpSpPr>
          <p:cNvPr id="12" name="Group 11">
            <a:extLst>
              <a:ext uri="{FF2B5EF4-FFF2-40B4-BE49-F238E27FC236}">
                <a16:creationId xmlns:a16="http://schemas.microsoft.com/office/drawing/2014/main" id="{345328A8-C08F-47ED-9357-BE56983A8E7C}"/>
              </a:ext>
            </a:extLst>
          </p:cNvPr>
          <p:cNvGrpSpPr/>
          <p:nvPr/>
        </p:nvGrpSpPr>
        <p:grpSpPr>
          <a:xfrm>
            <a:off x="3369990" y="1499586"/>
            <a:ext cx="621629" cy="321618"/>
            <a:chOff x="9850047" y="1071641"/>
            <a:chExt cx="621629" cy="321618"/>
          </a:xfrm>
        </p:grpSpPr>
        <p:sp>
          <p:nvSpPr>
            <p:cNvPr id="72" name="TextBox 33"/>
            <p:cNvSpPr txBox="1">
              <a:spLocks noChangeArrowheads="1"/>
            </p:cNvSpPr>
            <p:nvPr/>
          </p:nvSpPr>
          <p:spPr bwMode="auto">
            <a:xfrm>
              <a:off x="9900592" y="1085482"/>
              <a:ext cx="571084" cy="307777"/>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31837"/>
                  </a:solidFill>
                  <a:effectLst/>
                  <a:uLnTx/>
                  <a:uFillTx/>
                  <a:latin typeface="Arial" charset="0"/>
                  <a:ea typeface="+mn-ea"/>
                  <a:cs typeface="+mn-cs"/>
                </a:rPr>
                <a:t>74</a:t>
              </a:r>
              <a:r>
                <a:rPr kumimoji="0" lang="en-US" sz="1100" b="1" i="0" u="none" strike="noStrike" kern="0" cap="none" spc="0" normalizeH="0" baseline="0" noProof="0" dirty="0">
                  <a:ln>
                    <a:noFill/>
                  </a:ln>
                  <a:solidFill>
                    <a:srgbClr val="E31837"/>
                  </a:solidFill>
                  <a:effectLst/>
                  <a:uLnTx/>
                  <a:uFillTx/>
                  <a:latin typeface="Arial" charset="0"/>
                  <a:ea typeface="+mn-ea"/>
                  <a:cs typeface="+mn-cs"/>
                </a:rPr>
                <a:t>%</a:t>
              </a:r>
              <a:endParaRPr kumimoji="0" lang="en-GB" sz="1400" b="1" i="0" u="none" strike="noStrike" kern="0" cap="none" spc="0" normalizeH="0" baseline="0" noProof="0" dirty="0">
                <a:ln>
                  <a:noFill/>
                </a:ln>
                <a:solidFill>
                  <a:srgbClr val="E31837"/>
                </a:solidFill>
                <a:effectLst/>
                <a:uLnTx/>
                <a:uFillTx/>
                <a:latin typeface="Arial" charset="0"/>
                <a:ea typeface="+mn-ea"/>
                <a:cs typeface="+mn-cs"/>
              </a:endParaRPr>
            </a:p>
          </p:txBody>
        </p:sp>
        <p:sp>
          <p:nvSpPr>
            <p:cNvPr id="74" name="Bent Arrow 92">
              <a:extLst>
                <a:ext uri="{FF2B5EF4-FFF2-40B4-BE49-F238E27FC236}">
                  <a16:creationId xmlns:a16="http://schemas.microsoft.com/office/drawing/2014/main" id="{4EC8CC77-89BC-49ED-A0BD-E39A2FD5FEDF}"/>
                </a:ext>
              </a:extLst>
            </p:cNvPr>
            <p:cNvSpPr/>
            <p:nvPr/>
          </p:nvSpPr>
          <p:spPr bwMode="auto">
            <a:xfrm rot="5400000">
              <a:off x="10009540" y="912148"/>
              <a:ext cx="293014" cy="612000"/>
            </a:xfrm>
            <a:prstGeom prst="bentArrow">
              <a:avLst/>
            </a:prstGeom>
            <a:solidFill>
              <a:srgbClr val="63CDF6"/>
            </a:solidFill>
            <a:ln w="25400" cap="flat" cmpd="sng" algn="ctr">
              <a:noFill/>
              <a:prstDash val="solid"/>
            </a:ln>
            <a:effectLst/>
          </p:spPr>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2605482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Box 137"/>
          <p:cNvSpPr txBox="1"/>
          <p:nvPr/>
        </p:nvSpPr>
        <p:spPr>
          <a:xfrm>
            <a:off x="0" y="5896327"/>
            <a:ext cx="1368152" cy="95410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Prepared by </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www.aidsdatahub.org</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based on UNAIDS special analysis 2018;  UNAIDS 2018 estimates and Global AIDS Monitoring 2018</a:t>
            </a:r>
            <a:endPar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169856" y="1239284"/>
            <a:ext cx="8402672" cy="504000"/>
          </a:xfrm>
        </p:spPr>
        <p:txBody>
          <a:bodyPr/>
          <a:lstStyle/>
          <a:p>
            <a:r>
              <a:rPr lang="en-US" dirty="0"/>
              <a:t>Regional overview: 90-90-90 target and gaps</a:t>
            </a:r>
            <a:endParaRPr lang="en-GB" dirty="0"/>
          </a:p>
        </p:txBody>
      </p:sp>
      <p:grpSp>
        <p:nvGrpSpPr>
          <p:cNvPr id="13" name="Group 12">
            <a:extLst>
              <a:ext uri="{FF2B5EF4-FFF2-40B4-BE49-F238E27FC236}">
                <a16:creationId xmlns:a16="http://schemas.microsoft.com/office/drawing/2014/main" id="{562BB778-2DF9-4C7C-B7DB-0ECB233CECD8}"/>
              </a:ext>
            </a:extLst>
          </p:cNvPr>
          <p:cNvGrpSpPr/>
          <p:nvPr/>
        </p:nvGrpSpPr>
        <p:grpSpPr>
          <a:xfrm>
            <a:off x="1960748" y="5039566"/>
            <a:ext cx="2303787" cy="1788485"/>
            <a:chOff x="1960748" y="5039566"/>
            <a:chExt cx="2303787" cy="1788485"/>
          </a:xfrm>
        </p:grpSpPr>
        <p:sp>
          <p:nvSpPr>
            <p:cNvPr id="145" name="Rectangle 144"/>
            <p:cNvSpPr/>
            <p:nvPr/>
          </p:nvSpPr>
          <p:spPr>
            <a:xfrm>
              <a:off x="1960748" y="5039566"/>
              <a:ext cx="1872208" cy="396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A99A"/>
                  </a:solidFill>
                  <a:effectLst/>
                  <a:uLnTx/>
                  <a:uFillTx/>
                  <a:latin typeface="Arial" panose="020B0604020202020204" pitchFamily="34" charset="0"/>
                  <a:ea typeface="+mn-ea"/>
                  <a:cs typeface="Arial" panose="020B0604020202020204" pitchFamily="34" charset="0"/>
                </a:rPr>
                <a:t>ACHIEVED</a:t>
              </a:r>
              <a:endParaRPr kumimoji="0" lang="en-GB" sz="1200" b="1" i="0" u="none" strike="noStrike" kern="1200" cap="none" spc="0" normalizeH="0" baseline="0" noProof="0" dirty="0">
                <a:ln>
                  <a:noFill/>
                </a:ln>
                <a:solidFill>
                  <a:srgbClr val="00A99A"/>
                </a:solidFill>
                <a:effectLst/>
                <a:uLnTx/>
                <a:uFillTx/>
                <a:latin typeface="Arial" panose="020B0604020202020204" pitchFamily="34" charset="0"/>
                <a:ea typeface="+mn-ea"/>
                <a:cs typeface="Arial" panose="020B0604020202020204" pitchFamily="34" charset="0"/>
              </a:endParaRPr>
            </a:p>
          </p:txBody>
        </p:sp>
        <p:sp>
          <p:nvSpPr>
            <p:cNvPr id="102" name="Rectangle 101"/>
            <p:cNvSpPr/>
            <p:nvPr/>
          </p:nvSpPr>
          <p:spPr>
            <a:xfrm>
              <a:off x="1960748" y="5272857"/>
              <a:ext cx="1716761"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Arial" panose="020B0604020202020204" pitchFamily="34" charset="0"/>
                  <a:cs typeface="Arial" panose="020B0604020202020204" pitchFamily="34" charset="0"/>
                </a:rPr>
                <a:t>Singapore; Thailand </a:t>
              </a:r>
              <a:endPar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3" name="Rectangle 102"/>
            <p:cNvSpPr/>
            <p:nvPr/>
          </p:nvSpPr>
          <p:spPr>
            <a:xfrm>
              <a:off x="1960748" y="5471719"/>
              <a:ext cx="2303787" cy="396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5050"/>
                  </a:solidFill>
                  <a:effectLst/>
                  <a:uLnTx/>
                  <a:uFillTx/>
                  <a:latin typeface="Arial" panose="020B0604020202020204" pitchFamily="34" charset="0"/>
                  <a:ea typeface="+mn-ea"/>
                  <a:cs typeface="Arial" panose="020B0604020202020204" pitchFamily="34" charset="0"/>
                </a:rPr>
                <a:t>NOT ON-TRACK (&lt;50%)</a:t>
              </a:r>
              <a:endParaRPr kumimoji="0" lang="en-GB" sz="1200" b="1" i="0" u="none" strike="noStrike" kern="1200" cap="none" spc="0" normalizeH="0" baseline="0" noProof="0" dirty="0">
                <a:ln>
                  <a:noFill/>
                </a:ln>
                <a:solidFill>
                  <a:srgbClr val="FF5050"/>
                </a:solidFill>
                <a:effectLst/>
                <a:uLnTx/>
                <a:uFillTx/>
                <a:latin typeface="Arial" panose="020B0604020202020204" pitchFamily="34" charset="0"/>
                <a:ea typeface="+mn-ea"/>
                <a:cs typeface="Arial" panose="020B0604020202020204" pitchFamily="34" charset="0"/>
              </a:endParaRPr>
            </a:p>
          </p:txBody>
        </p:sp>
        <p:sp>
          <p:nvSpPr>
            <p:cNvPr id="104" name="Rectangle 103"/>
            <p:cNvSpPr/>
            <p:nvPr/>
          </p:nvSpPr>
          <p:spPr>
            <a:xfrm>
              <a:off x="1960748" y="5706628"/>
              <a:ext cx="2185642" cy="427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Bangladesh; Indonesia; Mongolia; </a:t>
              </a:r>
              <a:r>
                <a:rPr lang="en-GB" sz="1000" b="1" dirty="0">
                  <a:solidFill>
                    <a:prstClr val="black"/>
                  </a:solidFill>
                  <a:latin typeface="Arial" panose="020B0604020202020204" pitchFamily="34" charset="0"/>
                  <a:cs typeface="Arial" panose="020B0604020202020204" pitchFamily="34" charset="0"/>
                </a:rPr>
                <a:t>Pakistan</a:t>
              </a: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9" name="Rectangle 78">
              <a:extLst>
                <a:ext uri="{FF2B5EF4-FFF2-40B4-BE49-F238E27FC236}">
                  <a16:creationId xmlns:a16="http://schemas.microsoft.com/office/drawing/2014/main" id="{6B59E63B-49B0-47D4-8C80-BB9478637794}"/>
                </a:ext>
              </a:extLst>
            </p:cNvPr>
            <p:cNvSpPr/>
            <p:nvPr/>
          </p:nvSpPr>
          <p:spPr>
            <a:xfrm>
              <a:off x="1960748" y="6051773"/>
              <a:ext cx="2303787" cy="396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t>DATA NOT AVAILABLE</a:t>
              </a:r>
              <a:endParaRPr kumimoji="0" lang="en-GB" sz="12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p:txBody>
        </p:sp>
        <p:sp>
          <p:nvSpPr>
            <p:cNvPr id="80" name="Rectangle 79">
              <a:extLst>
                <a:ext uri="{FF2B5EF4-FFF2-40B4-BE49-F238E27FC236}">
                  <a16:creationId xmlns:a16="http://schemas.microsoft.com/office/drawing/2014/main" id="{6B41DEFD-FB13-49E2-996C-7A2C5EFEA67F}"/>
                </a:ext>
              </a:extLst>
            </p:cNvPr>
            <p:cNvSpPr/>
            <p:nvPr/>
          </p:nvSpPr>
          <p:spPr>
            <a:xfrm>
              <a:off x="1960748" y="6400982"/>
              <a:ext cx="2185642" cy="427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t>Afghanistan; Australia; China; Japan; Myanmar; New Zealand; PNG; Viet Nam </a:t>
              </a:r>
            </a:p>
          </p:txBody>
        </p:sp>
        <p:cxnSp>
          <p:nvCxnSpPr>
            <p:cNvPr id="7" name="Straight Connector 6">
              <a:extLst>
                <a:ext uri="{FF2B5EF4-FFF2-40B4-BE49-F238E27FC236}">
                  <a16:creationId xmlns:a16="http://schemas.microsoft.com/office/drawing/2014/main" id="{1C7AF859-4DA1-48F3-ABCD-7DCEE801AE41}"/>
                </a:ext>
              </a:extLst>
            </p:cNvPr>
            <p:cNvCxnSpPr>
              <a:cxnSpLocks/>
            </p:cNvCxnSpPr>
            <p:nvPr/>
          </p:nvCxnSpPr>
          <p:spPr>
            <a:xfrm flipH="1">
              <a:off x="1960748" y="5530635"/>
              <a:ext cx="1737360" cy="0"/>
            </a:xfrm>
            <a:prstGeom prst="line">
              <a:avLst/>
            </a:prstGeom>
            <a:ln w="22225">
              <a:solidFill>
                <a:srgbClr val="009999"/>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49F8DC8-937D-42F3-9250-FE3D7960A4A1}"/>
                </a:ext>
              </a:extLst>
            </p:cNvPr>
            <p:cNvCxnSpPr>
              <a:cxnSpLocks/>
            </p:cNvCxnSpPr>
            <p:nvPr/>
          </p:nvCxnSpPr>
          <p:spPr>
            <a:xfrm flipH="1">
              <a:off x="1960748" y="6117307"/>
              <a:ext cx="1737360" cy="0"/>
            </a:xfrm>
            <a:prstGeom prst="line">
              <a:avLst/>
            </a:prstGeom>
            <a:ln w="22225">
              <a:solidFill>
                <a:srgbClr val="FF5050"/>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3F60D01-E40C-45E2-8137-3FCCA486B785}"/>
              </a:ext>
            </a:extLst>
          </p:cNvPr>
          <p:cNvGrpSpPr/>
          <p:nvPr/>
        </p:nvGrpSpPr>
        <p:grpSpPr>
          <a:xfrm>
            <a:off x="4246662" y="5039566"/>
            <a:ext cx="2185642" cy="1721810"/>
            <a:chOff x="4246662" y="5039566"/>
            <a:chExt cx="2185642" cy="1721810"/>
          </a:xfrm>
        </p:grpSpPr>
        <p:sp>
          <p:nvSpPr>
            <p:cNvPr id="107" name="Rectangle 106"/>
            <p:cNvSpPr/>
            <p:nvPr/>
          </p:nvSpPr>
          <p:spPr>
            <a:xfrm>
              <a:off x="4246662" y="5039566"/>
              <a:ext cx="1872208" cy="396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A99A"/>
                  </a:solidFill>
                  <a:effectLst/>
                  <a:uLnTx/>
                  <a:uFillTx/>
                  <a:latin typeface="Arial" panose="020B0604020202020204" pitchFamily="34" charset="0"/>
                  <a:ea typeface="+mn-ea"/>
                  <a:cs typeface="Arial" panose="020B0604020202020204" pitchFamily="34" charset="0"/>
                </a:rPr>
                <a:t>ACHIEVED</a:t>
              </a:r>
              <a:endParaRPr kumimoji="0" lang="en-GB" sz="1200" b="1" i="0" u="none" strike="noStrike" kern="1200" cap="none" spc="0" normalizeH="0" baseline="0" noProof="0" dirty="0">
                <a:ln>
                  <a:noFill/>
                </a:ln>
                <a:solidFill>
                  <a:srgbClr val="00A99A"/>
                </a:solidFill>
                <a:effectLst/>
                <a:uLnTx/>
                <a:uFillTx/>
                <a:latin typeface="Arial" panose="020B0604020202020204" pitchFamily="34" charset="0"/>
                <a:ea typeface="+mn-ea"/>
                <a:cs typeface="Arial" panose="020B0604020202020204" pitchFamily="34" charset="0"/>
              </a:endParaRPr>
            </a:p>
          </p:txBody>
        </p:sp>
        <p:sp>
          <p:nvSpPr>
            <p:cNvPr id="108" name="Rectangle 107"/>
            <p:cNvSpPr/>
            <p:nvPr/>
          </p:nvSpPr>
          <p:spPr>
            <a:xfrm>
              <a:off x="4246662" y="5272857"/>
              <a:ext cx="1716761"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Cambodia</a:t>
              </a:r>
              <a:endPar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0" name="Rectangle 109"/>
            <p:cNvSpPr/>
            <p:nvPr/>
          </p:nvSpPr>
          <p:spPr>
            <a:xfrm>
              <a:off x="4246662" y="5471719"/>
              <a:ext cx="2088231" cy="396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5050"/>
                  </a:solidFill>
                  <a:effectLst/>
                  <a:uLnTx/>
                  <a:uFillTx/>
                  <a:latin typeface="Arial" panose="020B0604020202020204" pitchFamily="34" charset="0"/>
                  <a:ea typeface="+mn-ea"/>
                  <a:cs typeface="Arial" panose="020B0604020202020204" pitchFamily="34" charset="0"/>
                </a:rPr>
                <a:t>NOT ON-TRACK (&lt;30%)</a:t>
              </a:r>
              <a:endParaRPr kumimoji="0" lang="en-GB" sz="1200" b="1" i="0" u="none" strike="noStrike" kern="1200" cap="none" spc="0" normalizeH="0" baseline="0" noProof="0" dirty="0">
                <a:ln>
                  <a:noFill/>
                </a:ln>
                <a:solidFill>
                  <a:srgbClr val="FF5050"/>
                </a:solidFill>
                <a:effectLst/>
                <a:uLnTx/>
                <a:uFillTx/>
                <a:latin typeface="Arial" panose="020B0604020202020204" pitchFamily="34" charset="0"/>
                <a:ea typeface="+mn-ea"/>
                <a:cs typeface="Arial" panose="020B0604020202020204" pitchFamily="34" charset="0"/>
              </a:endParaRPr>
            </a:p>
          </p:txBody>
        </p:sp>
        <p:sp>
          <p:nvSpPr>
            <p:cNvPr id="77" name="Rectangle 76">
              <a:extLst>
                <a:ext uri="{FF2B5EF4-FFF2-40B4-BE49-F238E27FC236}">
                  <a16:creationId xmlns:a16="http://schemas.microsoft.com/office/drawing/2014/main" id="{0696732A-2A8E-40DA-83C9-F4246A459AC4}"/>
                </a:ext>
              </a:extLst>
            </p:cNvPr>
            <p:cNvSpPr/>
            <p:nvPr/>
          </p:nvSpPr>
          <p:spPr>
            <a:xfrm>
              <a:off x="4246662" y="5697103"/>
              <a:ext cx="2185642" cy="427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Bangladesh; Indonesia; Mongolia; </a:t>
              </a:r>
              <a:r>
                <a:rPr lang="en-GB" sz="1000" b="1" dirty="0">
                  <a:solidFill>
                    <a:prstClr val="black"/>
                  </a:solidFill>
                  <a:latin typeface="Arial" panose="020B0604020202020204" pitchFamily="34" charset="0"/>
                  <a:cs typeface="Arial" panose="020B0604020202020204" pitchFamily="34" charset="0"/>
                </a:rPr>
                <a:t>Pakistan</a:t>
              </a: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1" name="Rectangle 80">
              <a:extLst>
                <a:ext uri="{FF2B5EF4-FFF2-40B4-BE49-F238E27FC236}">
                  <a16:creationId xmlns:a16="http://schemas.microsoft.com/office/drawing/2014/main" id="{AC963285-84DF-4033-ACDC-702413094BBA}"/>
                </a:ext>
              </a:extLst>
            </p:cNvPr>
            <p:cNvSpPr/>
            <p:nvPr/>
          </p:nvSpPr>
          <p:spPr>
            <a:xfrm>
              <a:off x="4246662" y="6042248"/>
              <a:ext cx="2088231" cy="396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200" b="1" dirty="0">
                  <a:solidFill>
                    <a:schemeClr val="tx1">
                      <a:lumMod val="50000"/>
                      <a:lumOff val="50000"/>
                    </a:schemeClr>
                  </a:solidFill>
                  <a:latin typeface="Arial" panose="020B0604020202020204" pitchFamily="34" charset="0"/>
                  <a:cs typeface="Arial" panose="020B0604020202020204" pitchFamily="34" charset="0"/>
                </a:rPr>
                <a:t>DATA NOT AVAILABLE</a:t>
              </a:r>
              <a:endParaRPr lang="en-GB" sz="12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83" name="Rectangle 82">
              <a:extLst>
                <a:ext uri="{FF2B5EF4-FFF2-40B4-BE49-F238E27FC236}">
                  <a16:creationId xmlns:a16="http://schemas.microsoft.com/office/drawing/2014/main" id="{910AC193-889B-4588-B740-FC85359FB121}"/>
                </a:ext>
              </a:extLst>
            </p:cNvPr>
            <p:cNvSpPr/>
            <p:nvPr/>
          </p:nvSpPr>
          <p:spPr>
            <a:xfrm>
              <a:off x="4246662" y="6334307"/>
              <a:ext cx="2185642" cy="427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000" b="1" dirty="0">
                  <a:solidFill>
                    <a:schemeClr val="tx1">
                      <a:lumMod val="50000"/>
                      <a:lumOff val="50000"/>
                    </a:schemeClr>
                  </a:solidFill>
                  <a:latin typeface="Arial" panose="020B0604020202020204" pitchFamily="34" charset="0"/>
                  <a:cs typeface="Arial" panose="020B0604020202020204" pitchFamily="34" charset="0"/>
                </a:rPr>
                <a:t>Afghanistan; China; Japan; New Zealand; PNG </a:t>
              </a:r>
            </a:p>
          </p:txBody>
        </p:sp>
        <p:cxnSp>
          <p:nvCxnSpPr>
            <p:cNvPr id="85" name="Straight Connector 84">
              <a:extLst>
                <a:ext uri="{FF2B5EF4-FFF2-40B4-BE49-F238E27FC236}">
                  <a16:creationId xmlns:a16="http://schemas.microsoft.com/office/drawing/2014/main" id="{1BFB9737-2FD3-487D-ACA2-BE84B7BD50C6}"/>
                </a:ext>
              </a:extLst>
            </p:cNvPr>
            <p:cNvCxnSpPr>
              <a:cxnSpLocks/>
            </p:cNvCxnSpPr>
            <p:nvPr/>
          </p:nvCxnSpPr>
          <p:spPr>
            <a:xfrm flipH="1">
              <a:off x="4246662" y="5540160"/>
              <a:ext cx="1737360" cy="0"/>
            </a:xfrm>
            <a:prstGeom prst="line">
              <a:avLst/>
            </a:prstGeom>
            <a:ln w="22225">
              <a:solidFill>
                <a:srgbClr val="009999"/>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8FD50A1-4417-4090-BA95-BA2FEADEEBC1}"/>
                </a:ext>
              </a:extLst>
            </p:cNvPr>
            <p:cNvCxnSpPr>
              <a:cxnSpLocks/>
            </p:cNvCxnSpPr>
            <p:nvPr/>
          </p:nvCxnSpPr>
          <p:spPr>
            <a:xfrm flipH="1">
              <a:off x="4246662" y="6117307"/>
              <a:ext cx="1737360" cy="0"/>
            </a:xfrm>
            <a:prstGeom prst="line">
              <a:avLst/>
            </a:prstGeom>
            <a:ln w="22225">
              <a:solidFill>
                <a:srgbClr val="FF5050"/>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304B0EFD-98FE-4B90-9EDC-A22971322DA2}"/>
              </a:ext>
            </a:extLst>
          </p:cNvPr>
          <p:cNvGrpSpPr/>
          <p:nvPr/>
        </p:nvGrpSpPr>
        <p:grpSpPr>
          <a:xfrm>
            <a:off x="6471764" y="5039566"/>
            <a:ext cx="2738342" cy="1817060"/>
            <a:chOff x="6471764" y="5039566"/>
            <a:chExt cx="2738342" cy="1817060"/>
          </a:xfrm>
        </p:grpSpPr>
        <p:sp>
          <p:nvSpPr>
            <p:cNvPr id="113" name="Rectangle 112"/>
            <p:cNvSpPr/>
            <p:nvPr/>
          </p:nvSpPr>
          <p:spPr>
            <a:xfrm>
              <a:off x="6471764" y="5039566"/>
              <a:ext cx="1872208" cy="396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A99A"/>
                  </a:solidFill>
                  <a:effectLst/>
                  <a:uLnTx/>
                  <a:uFillTx/>
                  <a:latin typeface="Arial" panose="020B0604020202020204" pitchFamily="34" charset="0"/>
                  <a:ea typeface="+mn-ea"/>
                  <a:cs typeface="Arial" panose="020B0604020202020204" pitchFamily="34" charset="0"/>
                </a:rPr>
                <a:t>ACHIEVED</a:t>
              </a:r>
              <a:endParaRPr kumimoji="0" lang="en-GB" sz="1200" b="1" i="0" u="none" strike="noStrike" kern="1200" cap="none" spc="0" normalizeH="0" baseline="0" noProof="0" dirty="0">
                <a:ln>
                  <a:noFill/>
                </a:ln>
                <a:solidFill>
                  <a:srgbClr val="00A99A"/>
                </a:solidFill>
                <a:effectLst/>
                <a:uLnTx/>
                <a:uFillTx/>
                <a:latin typeface="Arial" panose="020B0604020202020204" pitchFamily="34" charset="0"/>
                <a:ea typeface="+mn-ea"/>
                <a:cs typeface="Arial" panose="020B0604020202020204" pitchFamily="34" charset="0"/>
              </a:endParaRPr>
            </a:p>
          </p:txBody>
        </p:sp>
        <p:sp>
          <p:nvSpPr>
            <p:cNvPr id="114" name="Rectangle 113"/>
            <p:cNvSpPr/>
            <p:nvPr/>
          </p:nvSpPr>
          <p:spPr>
            <a:xfrm>
              <a:off x="6471764" y="5272857"/>
              <a:ext cx="1881565"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Cambodia</a:t>
              </a:r>
              <a:endPar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6" name="Rectangle 115"/>
            <p:cNvSpPr/>
            <p:nvPr/>
          </p:nvSpPr>
          <p:spPr>
            <a:xfrm>
              <a:off x="6471764" y="5471719"/>
              <a:ext cx="2088232" cy="396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5050"/>
                  </a:solidFill>
                  <a:effectLst/>
                  <a:uLnTx/>
                  <a:uFillTx/>
                  <a:latin typeface="Arial" panose="020B0604020202020204" pitchFamily="34" charset="0"/>
                  <a:ea typeface="+mn-ea"/>
                  <a:cs typeface="Arial" panose="020B0604020202020204" pitchFamily="34" charset="0"/>
                </a:rPr>
                <a:t>NOT ON-TRACK (&lt;30%)</a:t>
              </a:r>
              <a:endParaRPr kumimoji="0" lang="en-GB" sz="1200" b="1" i="0" u="none" strike="noStrike" kern="1200" cap="none" spc="0" normalizeH="0" baseline="0" noProof="0" dirty="0">
                <a:ln>
                  <a:noFill/>
                </a:ln>
                <a:solidFill>
                  <a:srgbClr val="FF5050"/>
                </a:solidFill>
                <a:effectLst/>
                <a:uLnTx/>
                <a:uFillTx/>
                <a:latin typeface="Arial" panose="020B0604020202020204" pitchFamily="34" charset="0"/>
                <a:ea typeface="+mn-ea"/>
                <a:cs typeface="Arial" panose="020B0604020202020204" pitchFamily="34" charset="0"/>
              </a:endParaRPr>
            </a:p>
          </p:txBody>
        </p:sp>
        <p:sp>
          <p:nvSpPr>
            <p:cNvPr id="78" name="Rectangle 77">
              <a:extLst>
                <a:ext uri="{FF2B5EF4-FFF2-40B4-BE49-F238E27FC236}">
                  <a16:creationId xmlns:a16="http://schemas.microsoft.com/office/drawing/2014/main" id="{2415AD2D-6BEF-42F4-B891-8EE1CC91ED97}"/>
                </a:ext>
              </a:extLst>
            </p:cNvPr>
            <p:cNvSpPr/>
            <p:nvPr/>
          </p:nvSpPr>
          <p:spPr>
            <a:xfrm>
              <a:off x="6471764" y="5697103"/>
              <a:ext cx="2185642" cy="427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prstClr val="black"/>
                  </a:solidFill>
                  <a:latin typeface="Arial" panose="020B0604020202020204" pitchFamily="34" charset="0"/>
                  <a:cs typeface="Arial" panose="020B0604020202020204" pitchFamily="34" charset="0"/>
                </a:rPr>
                <a:t>Pakistan</a:t>
              </a: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2" name="Rectangle 81">
              <a:extLst>
                <a:ext uri="{FF2B5EF4-FFF2-40B4-BE49-F238E27FC236}">
                  <a16:creationId xmlns:a16="http://schemas.microsoft.com/office/drawing/2014/main" id="{EA4CE64F-F598-4295-9670-FE254EB619F7}"/>
                </a:ext>
              </a:extLst>
            </p:cNvPr>
            <p:cNvSpPr/>
            <p:nvPr/>
          </p:nvSpPr>
          <p:spPr>
            <a:xfrm>
              <a:off x="6471764" y="6032723"/>
              <a:ext cx="2088232" cy="396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200" b="1" dirty="0">
                  <a:solidFill>
                    <a:schemeClr val="tx1">
                      <a:lumMod val="50000"/>
                      <a:lumOff val="50000"/>
                    </a:schemeClr>
                  </a:solidFill>
                  <a:latin typeface="Arial" panose="020B0604020202020204" pitchFamily="34" charset="0"/>
                  <a:cs typeface="Arial" panose="020B0604020202020204" pitchFamily="34" charset="0"/>
                </a:rPr>
                <a:t>DATA NOT AVAILABLE</a:t>
              </a:r>
              <a:endParaRPr lang="en-GB" sz="1200" b="1" dirty="0">
                <a:solidFill>
                  <a:schemeClr val="tx1">
                    <a:lumMod val="50000"/>
                    <a:lumOff val="50000"/>
                  </a:schemeClr>
                </a:solidFill>
                <a:latin typeface="Arial" panose="020B0604020202020204" pitchFamily="34" charset="0"/>
                <a:cs typeface="Arial" panose="020B0604020202020204" pitchFamily="34" charset="0"/>
              </a:endParaRPr>
            </a:p>
          </p:txBody>
        </p:sp>
        <p:cxnSp>
          <p:nvCxnSpPr>
            <p:cNvPr id="97" name="Straight Connector 96">
              <a:extLst>
                <a:ext uri="{FF2B5EF4-FFF2-40B4-BE49-F238E27FC236}">
                  <a16:creationId xmlns:a16="http://schemas.microsoft.com/office/drawing/2014/main" id="{C5BD56C5-0557-4E39-9EDE-F1BBA6E11CAF}"/>
                </a:ext>
              </a:extLst>
            </p:cNvPr>
            <p:cNvCxnSpPr>
              <a:cxnSpLocks/>
            </p:cNvCxnSpPr>
            <p:nvPr/>
          </p:nvCxnSpPr>
          <p:spPr>
            <a:xfrm flipH="1">
              <a:off x="6471764" y="5536282"/>
              <a:ext cx="1737360" cy="0"/>
            </a:xfrm>
            <a:prstGeom prst="line">
              <a:avLst/>
            </a:prstGeom>
            <a:ln w="22225">
              <a:solidFill>
                <a:srgbClr val="009999"/>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56A53E4-E186-4F41-A712-0100635CCF5C}"/>
                </a:ext>
              </a:extLst>
            </p:cNvPr>
            <p:cNvCxnSpPr>
              <a:cxnSpLocks/>
            </p:cNvCxnSpPr>
            <p:nvPr/>
          </p:nvCxnSpPr>
          <p:spPr>
            <a:xfrm flipH="1">
              <a:off x="6471764" y="6117307"/>
              <a:ext cx="1737360" cy="0"/>
            </a:xfrm>
            <a:prstGeom prst="line">
              <a:avLst/>
            </a:prstGeom>
            <a:ln w="22225">
              <a:solidFill>
                <a:srgbClr val="FF5050"/>
              </a:solidFill>
              <a:prstDash val="sysDot"/>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9EB7338E-359D-4851-8350-87C657CB2EEA}"/>
                </a:ext>
              </a:extLst>
            </p:cNvPr>
            <p:cNvSpPr/>
            <p:nvPr/>
          </p:nvSpPr>
          <p:spPr>
            <a:xfrm>
              <a:off x="6471764" y="6353357"/>
              <a:ext cx="2738342" cy="503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t>Afghanistan; Australia; Bangladesh; China; Indonesia; Japan; Mongolia; Myanmar; New Zealand; PNG; Philippines </a:t>
              </a:r>
            </a:p>
          </p:txBody>
        </p:sp>
      </p:grpSp>
      <p:sp>
        <p:nvSpPr>
          <p:cNvPr id="20" name="TextBox 19">
            <a:extLst>
              <a:ext uri="{FF2B5EF4-FFF2-40B4-BE49-F238E27FC236}">
                <a16:creationId xmlns:a16="http://schemas.microsoft.com/office/drawing/2014/main" id="{EC368A74-2FF1-423C-91AC-783F969F1524}"/>
              </a:ext>
            </a:extLst>
          </p:cNvPr>
          <p:cNvSpPr txBox="1"/>
          <p:nvPr/>
        </p:nvSpPr>
        <p:spPr>
          <a:xfrm>
            <a:off x="1418974" y="1768753"/>
            <a:ext cx="6790149"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HIV testing and treatment cascade, Asia and the Pacific, 2017</a:t>
            </a:r>
          </a:p>
        </p:txBody>
      </p:sp>
      <p:grpSp>
        <p:nvGrpSpPr>
          <p:cNvPr id="24" name="Group 23">
            <a:extLst>
              <a:ext uri="{FF2B5EF4-FFF2-40B4-BE49-F238E27FC236}">
                <a16:creationId xmlns:a16="http://schemas.microsoft.com/office/drawing/2014/main" id="{934D75CB-DAF2-4681-8735-14BE7A23C9C9}"/>
              </a:ext>
            </a:extLst>
          </p:cNvPr>
          <p:cNvGrpSpPr/>
          <p:nvPr/>
        </p:nvGrpSpPr>
        <p:grpSpPr>
          <a:xfrm>
            <a:off x="1102367" y="1836439"/>
            <a:ext cx="6939265" cy="3408925"/>
            <a:chOff x="1102367" y="1836439"/>
            <a:chExt cx="6939265" cy="3408925"/>
          </a:xfrm>
        </p:grpSpPr>
        <p:graphicFrame>
          <p:nvGraphicFramePr>
            <p:cNvPr id="76" name="Chart 75">
              <a:extLst>
                <a:ext uri="{FF2B5EF4-FFF2-40B4-BE49-F238E27FC236}">
                  <a16:creationId xmlns:a16="http://schemas.microsoft.com/office/drawing/2014/main" id="{4D0FEE41-4063-403C-9453-592B32294DB1}"/>
                </a:ext>
              </a:extLst>
            </p:cNvPr>
            <p:cNvGraphicFramePr>
              <a:graphicFrameLocks/>
            </p:cNvGraphicFramePr>
            <p:nvPr>
              <p:extLst>
                <p:ext uri="{D42A27DB-BD31-4B8C-83A1-F6EECF244321}">
                  <p14:modId xmlns:p14="http://schemas.microsoft.com/office/powerpoint/2010/main" val="2740517439"/>
                </p:ext>
              </p:extLst>
            </p:nvPr>
          </p:nvGraphicFramePr>
          <p:xfrm>
            <a:off x="1102367" y="1836439"/>
            <a:ext cx="6939265" cy="3408925"/>
          </p:xfrm>
          <a:graphic>
            <a:graphicData uri="http://schemas.openxmlformats.org/drawingml/2006/chart">
              <c:chart xmlns:c="http://schemas.openxmlformats.org/drawingml/2006/chart" xmlns:r="http://schemas.openxmlformats.org/officeDocument/2006/relationships" r:id="rId4"/>
            </a:graphicData>
          </a:graphic>
        </p:graphicFrame>
        <p:sp>
          <p:nvSpPr>
            <p:cNvPr id="123" name="TextBox 1">
              <a:extLst>
                <a:ext uri="{FF2B5EF4-FFF2-40B4-BE49-F238E27FC236}">
                  <a16:creationId xmlns:a16="http://schemas.microsoft.com/office/drawing/2014/main" id="{7F42EC72-5F9C-4789-B041-A43D92420956}"/>
                </a:ext>
              </a:extLst>
            </p:cNvPr>
            <p:cNvSpPr txBox="1"/>
            <p:nvPr/>
          </p:nvSpPr>
          <p:spPr>
            <a:xfrm>
              <a:off x="2095295" y="2751108"/>
              <a:ext cx="1083252" cy="29283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300" b="1" dirty="0">
                  <a:solidFill>
                    <a:schemeClr val="tx1">
                      <a:lumMod val="65000"/>
                      <a:lumOff val="35000"/>
                    </a:schemeClr>
                  </a:solidFill>
                  <a:latin typeface="Arial" panose="020B0604020202020204" pitchFamily="34" charset="0"/>
                  <a:cs typeface="Arial" panose="020B0604020202020204" pitchFamily="34" charset="0"/>
                </a:rPr>
                <a:t>0.8</a:t>
              </a:r>
              <a:r>
                <a:rPr lang="en-US" b="1" dirty="0">
                  <a:solidFill>
                    <a:schemeClr val="tx1">
                      <a:lumMod val="65000"/>
                      <a:lumOff val="35000"/>
                    </a:schemeClr>
                  </a:solidFill>
                  <a:latin typeface="Arial" panose="020B0604020202020204" pitchFamily="34" charset="0"/>
                  <a:cs typeface="Arial" panose="020B0604020202020204" pitchFamily="34" charset="0"/>
                </a:rPr>
                <a:t> </a:t>
              </a:r>
              <a:r>
                <a:rPr lang="en-US" sz="1000" b="1" dirty="0">
                  <a:solidFill>
                    <a:schemeClr val="tx1">
                      <a:lumMod val="65000"/>
                      <a:lumOff val="35000"/>
                    </a:schemeClr>
                  </a:solidFill>
                  <a:latin typeface="Arial" panose="020B0604020202020204" pitchFamily="34" charset="0"/>
                  <a:cs typeface="Arial" panose="020B0604020202020204" pitchFamily="34" charset="0"/>
                </a:rPr>
                <a:t>million</a:t>
              </a:r>
            </a:p>
          </p:txBody>
        </p:sp>
        <p:sp>
          <p:nvSpPr>
            <p:cNvPr id="124" name="TextBox 1">
              <a:extLst>
                <a:ext uri="{FF2B5EF4-FFF2-40B4-BE49-F238E27FC236}">
                  <a16:creationId xmlns:a16="http://schemas.microsoft.com/office/drawing/2014/main" id="{35C164A1-1A04-405D-BFE7-D73F7F526585}"/>
                </a:ext>
              </a:extLst>
            </p:cNvPr>
            <p:cNvSpPr txBox="1"/>
            <p:nvPr/>
          </p:nvSpPr>
          <p:spPr>
            <a:xfrm>
              <a:off x="4272434" y="3019475"/>
              <a:ext cx="1083252" cy="29283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300" b="1" dirty="0">
                  <a:solidFill>
                    <a:schemeClr val="tx1">
                      <a:lumMod val="65000"/>
                      <a:lumOff val="35000"/>
                    </a:schemeClr>
                  </a:solidFill>
                  <a:latin typeface="Arial" panose="020B0604020202020204" pitchFamily="34" charset="0"/>
                  <a:cs typeface="Arial" panose="020B0604020202020204" pitchFamily="34" charset="0"/>
                </a:rPr>
                <a:t>1.5</a:t>
              </a:r>
              <a:r>
                <a:rPr lang="en-US" b="1" dirty="0">
                  <a:solidFill>
                    <a:schemeClr val="tx1">
                      <a:lumMod val="65000"/>
                      <a:lumOff val="35000"/>
                    </a:schemeClr>
                  </a:solidFill>
                  <a:latin typeface="Arial" panose="020B0604020202020204" pitchFamily="34" charset="0"/>
                  <a:cs typeface="Arial" panose="020B0604020202020204" pitchFamily="34" charset="0"/>
                </a:rPr>
                <a:t> </a:t>
              </a:r>
              <a:r>
                <a:rPr lang="en-US" sz="1000" b="1" dirty="0">
                  <a:solidFill>
                    <a:schemeClr val="tx1">
                      <a:lumMod val="65000"/>
                      <a:lumOff val="35000"/>
                    </a:schemeClr>
                  </a:solidFill>
                  <a:latin typeface="Arial" panose="020B0604020202020204" pitchFamily="34" charset="0"/>
                  <a:cs typeface="Arial" panose="020B0604020202020204" pitchFamily="34" charset="0"/>
                </a:rPr>
                <a:t>million</a:t>
              </a:r>
            </a:p>
          </p:txBody>
        </p:sp>
        <p:sp>
          <p:nvSpPr>
            <p:cNvPr id="125" name="TextBox 1">
              <a:extLst>
                <a:ext uri="{FF2B5EF4-FFF2-40B4-BE49-F238E27FC236}">
                  <a16:creationId xmlns:a16="http://schemas.microsoft.com/office/drawing/2014/main" id="{E406B11B-FE78-4CD6-BF6B-0130DA0E7700}"/>
                </a:ext>
              </a:extLst>
            </p:cNvPr>
            <p:cNvSpPr txBox="1"/>
            <p:nvPr/>
          </p:nvSpPr>
          <p:spPr>
            <a:xfrm>
              <a:off x="6403114" y="3140968"/>
              <a:ext cx="1083252" cy="29283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300" b="1" dirty="0">
                  <a:solidFill>
                    <a:schemeClr val="tx1">
                      <a:lumMod val="65000"/>
                      <a:lumOff val="35000"/>
                    </a:schemeClr>
                  </a:solidFill>
                  <a:latin typeface="Arial" panose="020B0604020202020204" pitchFamily="34" charset="0"/>
                  <a:cs typeface="Arial" panose="020B0604020202020204" pitchFamily="34" charset="0"/>
                </a:rPr>
                <a:t>1.4 </a:t>
              </a:r>
              <a:r>
                <a:rPr lang="en-US" sz="1000" b="1" dirty="0">
                  <a:solidFill>
                    <a:schemeClr val="tx1">
                      <a:lumMod val="65000"/>
                      <a:lumOff val="35000"/>
                    </a:schemeClr>
                  </a:solidFill>
                  <a:latin typeface="Arial" panose="020B0604020202020204" pitchFamily="34" charset="0"/>
                  <a:cs typeface="Arial" panose="020B0604020202020204" pitchFamily="34" charset="0"/>
                </a:rPr>
                <a:t>million</a:t>
              </a:r>
            </a:p>
          </p:txBody>
        </p:sp>
        <p:sp>
          <p:nvSpPr>
            <p:cNvPr id="129" name="TextBox 1">
              <a:extLst>
                <a:ext uri="{FF2B5EF4-FFF2-40B4-BE49-F238E27FC236}">
                  <a16:creationId xmlns:a16="http://schemas.microsoft.com/office/drawing/2014/main" id="{E9B8E49F-633B-4139-B85A-F35F1C03456D}"/>
                </a:ext>
              </a:extLst>
            </p:cNvPr>
            <p:cNvSpPr txBox="1"/>
            <p:nvPr/>
          </p:nvSpPr>
          <p:spPr>
            <a:xfrm>
              <a:off x="6620364" y="4101545"/>
              <a:ext cx="720080" cy="4379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300" b="1" dirty="0">
                  <a:solidFill>
                    <a:schemeClr val="bg1"/>
                  </a:solidFill>
                  <a:latin typeface="Arial" panose="020B0604020202020204" pitchFamily="34" charset="0"/>
                  <a:cs typeface="Arial" panose="020B0604020202020204" pitchFamily="34" charset="0"/>
                </a:rPr>
                <a:t>2.3</a:t>
              </a:r>
              <a:r>
                <a:rPr lang="en-US" sz="1200" b="1" dirty="0">
                  <a:solidFill>
                    <a:schemeClr val="bg1"/>
                  </a:solidFill>
                  <a:latin typeface="Arial" panose="020B0604020202020204" pitchFamily="34" charset="0"/>
                  <a:cs typeface="Arial" panose="020B0604020202020204" pitchFamily="34" charset="0"/>
                </a:rPr>
                <a:t> </a:t>
              </a:r>
              <a:r>
                <a:rPr lang="en-US" sz="1000" b="1" dirty="0">
                  <a:solidFill>
                    <a:schemeClr val="bg1"/>
                  </a:solidFill>
                  <a:latin typeface="Arial" panose="020B0604020202020204" pitchFamily="34" charset="0"/>
                  <a:cs typeface="Arial" panose="020B0604020202020204" pitchFamily="34" charset="0"/>
                </a:rPr>
                <a:t>million</a:t>
              </a:r>
            </a:p>
          </p:txBody>
        </p:sp>
        <p:sp>
          <p:nvSpPr>
            <p:cNvPr id="130" name="TextBox 1">
              <a:extLst>
                <a:ext uri="{FF2B5EF4-FFF2-40B4-BE49-F238E27FC236}">
                  <a16:creationId xmlns:a16="http://schemas.microsoft.com/office/drawing/2014/main" id="{F1A648AE-34D4-462C-B493-19058FC86ED9}"/>
                </a:ext>
              </a:extLst>
            </p:cNvPr>
            <p:cNvSpPr txBox="1"/>
            <p:nvPr/>
          </p:nvSpPr>
          <p:spPr>
            <a:xfrm>
              <a:off x="2276881" y="4101545"/>
              <a:ext cx="720080" cy="4379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300" b="1" dirty="0">
                  <a:solidFill>
                    <a:schemeClr val="bg1"/>
                  </a:solidFill>
                  <a:latin typeface="Arial" panose="020B0604020202020204" pitchFamily="34" charset="0"/>
                  <a:cs typeface="Arial" panose="020B0604020202020204" pitchFamily="34" charset="0"/>
                </a:rPr>
                <a:t>3.8</a:t>
              </a:r>
              <a:r>
                <a:rPr lang="en-US" sz="1200" b="1" dirty="0">
                  <a:solidFill>
                    <a:schemeClr val="bg1"/>
                  </a:solidFill>
                  <a:latin typeface="Arial" panose="020B0604020202020204" pitchFamily="34" charset="0"/>
                  <a:cs typeface="Arial" panose="020B0604020202020204" pitchFamily="34" charset="0"/>
                </a:rPr>
                <a:t> </a:t>
              </a:r>
              <a:r>
                <a:rPr lang="en-US" sz="1000" b="1" dirty="0">
                  <a:solidFill>
                    <a:schemeClr val="bg1"/>
                  </a:solidFill>
                  <a:latin typeface="Arial" panose="020B0604020202020204" pitchFamily="34" charset="0"/>
                  <a:cs typeface="Arial" panose="020B0604020202020204" pitchFamily="34" charset="0"/>
                </a:rPr>
                <a:t>million</a:t>
              </a:r>
            </a:p>
          </p:txBody>
        </p:sp>
        <p:sp>
          <p:nvSpPr>
            <p:cNvPr id="131" name="TextBox 1">
              <a:extLst>
                <a:ext uri="{FF2B5EF4-FFF2-40B4-BE49-F238E27FC236}">
                  <a16:creationId xmlns:a16="http://schemas.microsoft.com/office/drawing/2014/main" id="{4DC190E2-795F-42C6-911E-0BA514E67D67}"/>
                </a:ext>
              </a:extLst>
            </p:cNvPr>
            <p:cNvSpPr txBox="1"/>
            <p:nvPr/>
          </p:nvSpPr>
          <p:spPr>
            <a:xfrm>
              <a:off x="4448622" y="4096077"/>
              <a:ext cx="720080" cy="4379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300" b="1" dirty="0">
                  <a:solidFill>
                    <a:schemeClr val="bg1"/>
                  </a:solidFill>
                  <a:latin typeface="Arial" panose="020B0604020202020204" pitchFamily="34" charset="0"/>
                  <a:cs typeface="Arial" panose="020B0604020202020204" pitchFamily="34" charset="0"/>
                </a:rPr>
                <a:t>2.7</a:t>
              </a:r>
              <a:r>
                <a:rPr lang="en-US" sz="1200" b="1" dirty="0">
                  <a:solidFill>
                    <a:schemeClr val="bg1"/>
                  </a:solidFill>
                  <a:latin typeface="Arial" panose="020B0604020202020204" pitchFamily="34" charset="0"/>
                  <a:cs typeface="Arial" panose="020B0604020202020204" pitchFamily="34" charset="0"/>
                </a:rPr>
                <a:t> </a:t>
              </a:r>
              <a:r>
                <a:rPr lang="en-US" sz="1000" b="1" dirty="0">
                  <a:solidFill>
                    <a:schemeClr val="bg1"/>
                  </a:solidFill>
                  <a:latin typeface="Arial" panose="020B0604020202020204" pitchFamily="34" charset="0"/>
                  <a:cs typeface="Arial" panose="020B0604020202020204" pitchFamily="34" charset="0"/>
                </a:rPr>
                <a:t>million</a:t>
              </a:r>
            </a:p>
          </p:txBody>
        </p:sp>
      </p:grpSp>
    </p:spTree>
    <p:extLst>
      <p:ext uri="{BB962C8B-B14F-4D97-AF65-F5344CB8AC3E}">
        <p14:creationId xmlns:p14="http://schemas.microsoft.com/office/powerpoint/2010/main" val="2672562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1775133521"/>
              </p:ext>
            </p:extLst>
          </p:nvPr>
        </p:nvGraphicFramePr>
        <p:xfrm>
          <a:off x="85833" y="2276872"/>
          <a:ext cx="8806647" cy="423964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68540" y="5326941"/>
            <a:ext cx="1717137" cy="307777"/>
          </a:xfrm>
          <a:prstGeom prst="rect">
            <a:avLst/>
          </a:prstGeom>
          <a:noFill/>
        </p:spPr>
        <p:txBody>
          <a:bodyPr wrap="none" rtlCol="0">
            <a:spAutoFit/>
          </a:bodyPr>
          <a:lstStyle/>
          <a:p>
            <a:r>
              <a:rPr lang="en-US" sz="1400" b="1" dirty="0">
                <a:solidFill>
                  <a:prstClr val="black"/>
                </a:solidFill>
                <a:latin typeface="Arial" pitchFamily="34" charset="0"/>
                <a:cs typeface="Arial" pitchFamily="34" charset="0"/>
              </a:rPr>
              <a:t>ART coverage (%)</a:t>
            </a:r>
            <a:endParaRPr lang="en-GB" sz="1400" b="1" dirty="0">
              <a:solidFill>
                <a:prstClr val="black"/>
              </a:solidFill>
              <a:latin typeface="Arial" pitchFamily="34" charset="0"/>
              <a:cs typeface="Arial" pitchFamily="34" charset="0"/>
            </a:endParaRPr>
          </a:p>
        </p:txBody>
      </p:sp>
      <p:grpSp>
        <p:nvGrpSpPr>
          <p:cNvPr id="2" name="Group 1"/>
          <p:cNvGrpSpPr/>
          <p:nvPr/>
        </p:nvGrpSpPr>
        <p:grpSpPr>
          <a:xfrm>
            <a:off x="524791" y="6265887"/>
            <a:ext cx="1457178" cy="307777"/>
            <a:chOff x="2495325" y="6121871"/>
            <a:chExt cx="1457178" cy="307777"/>
          </a:xfrm>
        </p:grpSpPr>
        <p:sp>
          <p:nvSpPr>
            <p:cNvPr id="8" name="TextBox 5"/>
            <p:cNvSpPr txBox="1"/>
            <p:nvPr/>
          </p:nvSpPr>
          <p:spPr>
            <a:xfrm>
              <a:off x="2612328" y="6121871"/>
              <a:ext cx="1340175"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solidFill>
                    <a:prstClr val="black"/>
                  </a:solidFill>
                  <a:latin typeface="Arial" pitchFamily="34" charset="0"/>
                  <a:cs typeface="Arial" pitchFamily="34" charset="0"/>
                </a:rPr>
                <a:t>Treatment gap</a:t>
              </a:r>
              <a:endParaRPr lang="en-GB" sz="1400" dirty="0">
                <a:solidFill>
                  <a:prstClr val="black"/>
                </a:solidFill>
                <a:latin typeface="Arial" pitchFamily="34" charset="0"/>
                <a:cs typeface="Arial" pitchFamily="34" charset="0"/>
              </a:endParaRPr>
            </a:p>
          </p:txBody>
        </p:sp>
        <p:sp>
          <p:nvSpPr>
            <p:cNvPr id="9" name="Rectangle 8"/>
            <p:cNvSpPr/>
            <p:nvPr/>
          </p:nvSpPr>
          <p:spPr>
            <a:xfrm>
              <a:off x="2495325" y="6173564"/>
              <a:ext cx="128016" cy="1280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5" name="TextBox 14"/>
          <p:cNvSpPr txBox="1"/>
          <p:nvPr/>
        </p:nvSpPr>
        <p:spPr>
          <a:xfrm>
            <a:off x="1279484" y="6603810"/>
            <a:ext cx="7540988" cy="230832"/>
          </a:xfrm>
          <a:prstGeom prst="rect">
            <a:avLst/>
          </a:prstGeom>
          <a:noFill/>
        </p:spPr>
        <p:txBody>
          <a:bodyPr wrap="square" rtlCol="0">
            <a:spAutoFit/>
          </a:bodyPr>
          <a:lstStyle/>
          <a:p>
            <a:r>
              <a:rPr lang="en-US" sz="900" dirty="0">
                <a:solidFill>
                  <a:prstClr val="black"/>
                </a:solidFill>
                <a:latin typeface="Arial" panose="020B0604020202020204" pitchFamily="34" charset="0"/>
                <a:cs typeface="Arial" panose="020B0604020202020204" pitchFamily="34" charset="0"/>
              </a:rPr>
              <a:t>Prepared by </a:t>
            </a:r>
            <a:r>
              <a:rPr lang="en-US" sz="900" dirty="0">
                <a:solidFill>
                  <a:prstClr val="black"/>
                </a:solidFill>
                <a:latin typeface="Arial" panose="020B0604020202020204" pitchFamily="34" charset="0"/>
                <a:cs typeface="Arial" panose="020B0604020202020204" pitchFamily="34" charset="0"/>
                <a:hlinkClick r:id="rId3"/>
              </a:rPr>
              <a:t>www.aidsdatahub.org</a:t>
            </a:r>
            <a:r>
              <a:rPr lang="en-US" sz="900" dirty="0">
                <a:solidFill>
                  <a:prstClr val="black"/>
                </a:solidFill>
                <a:latin typeface="Arial" panose="020B0604020202020204" pitchFamily="34" charset="0"/>
                <a:cs typeface="Arial" panose="020B0604020202020204" pitchFamily="34" charset="0"/>
              </a:rPr>
              <a:t> based on Global AIDS Monitoring 2018 Reporting and UNAIDS 2018 HIV Estimates</a:t>
            </a:r>
            <a:endParaRPr lang="en-GB" sz="900" dirty="0">
              <a:solidFill>
                <a:prstClr val="black"/>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84792" y="1268760"/>
            <a:ext cx="9226680" cy="504000"/>
          </a:xfrm>
        </p:spPr>
        <p:txBody>
          <a:bodyPr/>
          <a:lstStyle/>
          <a:p>
            <a:r>
              <a:rPr lang="en-US" dirty="0"/>
              <a:t>Current treatment scale-up has made significant achievement but the region is lagging behind the global trend</a:t>
            </a:r>
            <a:br>
              <a:rPr lang="en-US" dirty="0"/>
            </a:br>
            <a:endParaRPr lang="en-GB" dirty="0"/>
          </a:p>
        </p:txBody>
      </p:sp>
      <p:sp>
        <p:nvSpPr>
          <p:cNvPr id="4" name="Rectangle 3"/>
          <p:cNvSpPr/>
          <p:nvPr/>
        </p:nvSpPr>
        <p:spPr>
          <a:xfrm>
            <a:off x="1691680" y="2204864"/>
            <a:ext cx="6060230" cy="338554"/>
          </a:xfrm>
          <a:prstGeom prst="rect">
            <a:avLst/>
          </a:prstGeom>
        </p:spPr>
        <p:txBody>
          <a:bodyPr wrap="square">
            <a:spAutoFit/>
          </a:bodyPr>
          <a:lstStyle/>
          <a:p>
            <a:pPr algn="ctr"/>
            <a:r>
              <a:rPr lang="en-US" sz="1600" b="1" dirty="0">
                <a:latin typeface="Arial" panose="020B0604020202020204" pitchFamily="34" charset="0"/>
                <a:cs typeface="Arial" panose="020B0604020202020204" pitchFamily="34" charset="0"/>
              </a:rPr>
              <a:t>ART coverage and treatment gap, Asia and the Pacific, 2017</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5403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44554FEF-2FB9-4F80-90A0-6CB50CA4248F}"/>
              </a:ext>
            </a:extLst>
          </p:cNvPr>
          <p:cNvGraphicFramePr>
            <a:graphicFrameLocks/>
          </p:cNvGraphicFramePr>
          <p:nvPr>
            <p:extLst>
              <p:ext uri="{D42A27DB-BD31-4B8C-83A1-F6EECF244321}">
                <p14:modId xmlns:p14="http://schemas.microsoft.com/office/powerpoint/2010/main" val="547205170"/>
              </p:ext>
            </p:extLst>
          </p:nvPr>
        </p:nvGraphicFramePr>
        <p:xfrm>
          <a:off x="-150786" y="2895709"/>
          <a:ext cx="8755234" cy="3971925"/>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oup 9"/>
          <p:cNvGrpSpPr/>
          <p:nvPr/>
        </p:nvGrpSpPr>
        <p:grpSpPr>
          <a:xfrm>
            <a:off x="179512" y="2913459"/>
            <a:ext cx="8764933" cy="3971925"/>
            <a:chOff x="179512" y="2564904"/>
            <a:chExt cx="8764933" cy="3971925"/>
          </a:xfrm>
        </p:grpSpPr>
        <p:cxnSp>
          <p:nvCxnSpPr>
            <p:cNvPr id="5" name="Straight Connector 4"/>
            <p:cNvCxnSpPr/>
            <p:nvPr/>
          </p:nvCxnSpPr>
          <p:spPr>
            <a:xfrm>
              <a:off x="878326" y="3058327"/>
              <a:ext cx="7416000" cy="0"/>
            </a:xfrm>
            <a:prstGeom prst="line">
              <a:avLst/>
            </a:prstGeom>
            <a:noFill/>
            <a:ln w="15875" cap="flat" cmpd="sng" algn="ctr">
              <a:solidFill>
                <a:srgbClr val="FF7C80"/>
              </a:solidFill>
              <a:prstDash val="solid"/>
            </a:ln>
            <a:effectLst/>
          </p:spPr>
        </p:cxnSp>
        <p:cxnSp>
          <p:nvCxnSpPr>
            <p:cNvPr id="6" name="Straight Connector 5"/>
            <p:cNvCxnSpPr/>
            <p:nvPr/>
          </p:nvCxnSpPr>
          <p:spPr>
            <a:xfrm>
              <a:off x="878326" y="3088714"/>
              <a:ext cx="7416000" cy="0"/>
            </a:xfrm>
            <a:prstGeom prst="line">
              <a:avLst/>
            </a:prstGeom>
            <a:noFill/>
            <a:ln w="15875" cap="flat" cmpd="sng" algn="ctr">
              <a:solidFill>
                <a:srgbClr val="FF7C80"/>
              </a:solidFill>
              <a:prstDash val="solid"/>
            </a:ln>
            <a:effectLst/>
          </p:spPr>
        </p:cxnSp>
        <p:sp>
          <p:nvSpPr>
            <p:cNvPr id="7" name="Oval 6"/>
            <p:cNvSpPr/>
            <p:nvPr/>
          </p:nvSpPr>
          <p:spPr>
            <a:xfrm>
              <a:off x="8337682" y="2780928"/>
              <a:ext cx="540000" cy="540000"/>
            </a:xfrm>
            <a:prstGeom prst="ellipse">
              <a:avLst/>
            </a:prstGeom>
            <a:solidFill>
              <a:srgbClr val="33CCCC"/>
            </a:solidFill>
            <a:ln w="9525" cap="flat" cmpd="sng" algn="ctr">
              <a:noFill/>
              <a:prstDash val="solid"/>
            </a:ln>
            <a:effectLst>
              <a:outerShdw sx="1000" sy="1000" rotWithShape="0">
                <a:srgbClr val="000000"/>
              </a:outerShdw>
            </a:effectLst>
          </p:spPr>
          <p:txBody>
            <a:bodyPr rtlCol="0" anchor="ctr"/>
            <a:lstStyle/>
            <a:p>
              <a:pPr algn="ctr">
                <a:defRPr/>
              </a:pPr>
              <a:endParaRPr lang="en-US" sz="1100" kern="0" dirty="0">
                <a:solidFill>
                  <a:srgbClr val="000000"/>
                </a:solidFill>
                <a:latin typeface="Calibri"/>
              </a:endParaRPr>
            </a:p>
          </p:txBody>
        </p:sp>
        <p:sp>
          <p:nvSpPr>
            <p:cNvPr id="8" name="TextBox 7"/>
            <p:cNvSpPr txBox="1"/>
            <p:nvPr/>
          </p:nvSpPr>
          <p:spPr>
            <a:xfrm>
              <a:off x="8264451" y="2816342"/>
              <a:ext cx="679994" cy="492443"/>
            </a:xfrm>
            <a:prstGeom prst="rect">
              <a:avLst/>
            </a:prstGeom>
            <a:noFill/>
          </p:spPr>
          <p:txBody>
            <a:bodyPr wrap="none" rtlCol="0" anchor="ctr">
              <a:spAutoFit/>
            </a:bodyPr>
            <a:lstStyle/>
            <a:p>
              <a:pPr algn="ctr">
                <a:defRPr/>
              </a:pPr>
              <a:r>
                <a:rPr lang="en-US" sz="1400" b="1" kern="0" dirty="0">
                  <a:solidFill>
                    <a:prstClr val="white"/>
                  </a:solidFill>
                  <a:latin typeface="Arial" panose="020B0604020202020204" pitchFamily="34" charset="0"/>
                  <a:cs typeface="Arial" panose="020B0604020202020204" pitchFamily="34" charset="0"/>
                </a:rPr>
                <a:t>2</a:t>
              </a:r>
              <a:r>
                <a:rPr lang="en-US" sz="1400" b="1" kern="0" baseline="30000" dirty="0">
                  <a:solidFill>
                    <a:prstClr val="white"/>
                  </a:solidFill>
                  <a:latin typeface="Arial" panose="020B0604020202020204" pitchFamily="34" charset="0"/>
                  <a:cs typeface="Arial" panose="020B0604020202020204" pitchFamily="34" charset="0"/>
                </a:rPr>
                <a:t>nd</a:t>
              </a:r>
              <a:r>
                <a:rPr lang="en-US" sz="1400" b="1" kern="0" dirty="0">
                  <a:solidFill>
                    <a:prstClr val="white"/>
                  </a:solidFill>
                  <a:latin typeface="Arial" panose="020B0604020202020204" pitchFamily="34" charset="0"/>
                  <a:cs typeface="Arial" panose="020B0604020202020204" pitchFamily="34" charset="0"/>
                </a:rPr>
                <a:t> 90</a:t>
              </a:r>
            </a:p>
            <a:p>
              <a:pPr algn="ctr">
                <a:defRPr/>
              </a:pPr>
              <a:r>
                <a:rPr lang="en-US" sz="1100" b="1" kern="0" dirty="0">
                  <a:solidFill>
                    <a:prstClr val="white"/>
                  </a:solidFill>
                  <a:latin typeface="Arial" panose="020B0604020202020204" pitchFamily="34" charset="0"/>
                  <a:cs typeface="Arial" panose="020B0604020202020204" pitchFamily="34" charset="0"/>
                </a:rPr>
                <a:t>target </a:t>
              </a:r>
              <a:endParaRPr lang="en-US" sz="1200" b="1" kern="0" dirty="0">
                <a:solidFill>
                  <a:prstClr val="white"/>
                </a:solidFill>
                <a:latin typeface="Arial" panose="020B0604020202020204" pitchFamily="34" charset="0"/>
                <a:cs typeface="Arial" panose="020B0604020202020204"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val="2675855751"/>
                </p:ext>
              </p:extLst>
            </p:nvPr>
          </p:nvGraphicFramePr>
          <p:xfrm>
            <a:off x="179512" y="2564904"/>
            <a:ext cx="8162926" cy="3971925"/>
          </p:xfrm>
          <a:graphic>
            <a:graphicData uri="http://schemas.openxmlformats.org/drawingml/2006/chart">
              <c:chart xmlns:c="http://schemas.openxmlformats.org/drawingml/2006/chart" xmlns:r="http://schemas.openxmlformats.org/officeDocument/2006/relationships" r:id="rId3"/>
            </a:graphicData>
          </a:graphic>
        </p:graphicFrame>
      </p:grpSp>
      <p:sp>
        <p:nvSpPr>
          <p:cNvPr id="2" name="Title 1"/>
          <p:cNvSpPr>
            <a:spLocks noGrp="1"/>
          </p:cNvSpPr>
          <p:nvPr>
            <p:ph type="title"/>
          </p:nvPr>
        </p:nvSpPr>
        <p:spPr>
          <a:xfrm>
            <a:off x="169856" y="1529080"/>
            <a:ext cx="8866640" cy="777268"/>
          </a:xfrm>
        </p:spPr>
        <p:txBody>
          <a:bodyPr/>
          <a:lstStyle/>
          <a:p>
            <a:r>
              <a:rPr lang="en-GB" dirty="0"/>
              <a:t>Variation in achievement of 2</a:t>
            </a:r>
            <a:r>
              <a:rPr lang="en-GB" baseline="30000" dirty="0"/>
              <a:t>nd</a:t>
            </a:r>
            <a:r>
              <a:rPr lang="en-GB" dirty="0"/>
              <a:t> 90 treatment (81% of ART coverage) among children living with HIV, 2017 </a:t>
            </a:r>
          </a:p>
        </p:txBody>
      </p:sp>
      <p:sp>
        <p:nvSpPr>
          <p:cNvPr id="3" name="Slide Number Placeholder 2"/>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13</a:t>
            </a:fld>
            <a:endParaRPr lang="th-TH" dirty="0">
              <a:solidFill>
                <a:prstClr val="black">
                  <a:tint val="75000"/>
                </a:prstClr>
              </a:solidFill>
            </a:endParaRPr>
          </a:p>
        </p:txBody>
      </p:sp>
      <p:sp>
        <p:nvSpPr>
          <p:cNvPr id="9" name="TextBox 8"/>
          <p:cNvSpPr txBox="1"/>
          <p:nvPr/>
        </p:nvSpPr>
        <p:spPr>
          <a:xfrm>
            <a:off x="-69259" y="6675196"/>
            <a:ext cx="6423993" cy="215444"/>
          </a:xfrm>
          <a:prstGeom prst="rect">
            <a:avLst/>
          </a:prstGeom>
          <a:noFill/>
        </p:spPr>
        <p:txBody>
          <a:bodyPr wrap="square" rtlCol="0">
            <a:spAutoFit/>
          </a:bodyPr>
          <a:lstStyle/>
          <a:p>
            <a:r>
              <a:rPr lang="en-US" sz="800" dirty="0">
                <a:solidFill>
                  <a:prstClr val="black"/>
                </a:solidFill>
                <a:latin typeface="Arial" panose="020B0604020202020204" pitchFamily="34" charset="0"/>
                <a:cs typeface="Arial" panose="020B0604020202020204" pitchFamily="34" charset="0"/>
              </a:rPr>
              <a:t>Prepared by </a:t>
            </a:r>
            <a:r>
              <a:rPr lang="en-US" sz="800" dirty="0">
                <a:solidFill>
                  <a:prstClr val="black"/>
                </a:solidFill>
                <a:latin typeface="Arial" panose="020B0604020202020204" pitchFamily="34" charset="0"/>
                <a:cs typeface="Arial" panose="020B0604020202020204" pitchFamily="34" charset="0"/>
                <a:hlinkClick r:id="rId4"/>
              </a:rPr>
              <a:t>www.aidsdatahub.org</a:t>
            </a:r>
            <a:r>
              <a:rPr lang="en-US" sz="800" dirty="0">
                <a:solidFill>
                  <a:prstClr val="black"/>
                </a:solidFill>
                <a:latin typeface="Arial" panose="020B0604020202020204" pitchFamily="34" charset="0"/>
                <a:cs typeface="Arial" panose="020B0604020202020204" pitchFamily="34" charset="0"/>
              </a:rPr>
              <a:t> based on UNAIDS 2018 estimates and Global AIDS Monitoring 2018</a:t>
            </a:r>
            <a:endParaRPr lang="en-GB" sz="800" dirty="0">
              <a:solidFill>
                <a:prstClr val="black"/>
              </a:solidFill>
              <a:latin typeface="Arial" panose="020B0604020202020204" pitchFamily="34" charset="0"/>
              <a:cs typeface="Arial" panose="020B0604020202020204" pitchFamily="34" charset="0"/>
            </a:endParaRPr>
          </a:p>
        </p:txBody>
      </p:sp>
      <p:sp>
        <p:nvSpPr>
          <p:cNvPr id="11" name="TextBox 10"/>
          <p:cNvSpPr txBox="1">
            <a:spLocks/>
          </p:cNvSpPr>
          <p:nvPr/>
        </p:nvSpPr>
        <p:spPr>
          <a:xfrm>
            <a:off x="1471385" y="2586390"/>
            <a:ext cx="5836919" cy="338554"/>
          </a:xfrm>
          <a:prstGeom prst="rect">
            <a:avLst/>
          </a:prstGeom>
          <a:noFill/>
        </p:spPr>
        <p:txBody>
          <a:bodyPr wrap="none" rtlCol="0">
            <a:spAutoFit/>
          </a:bodyPr>
          <a:lstStyle/>
          <a:p>
            <a:r>
              <a:rPr lang="en-US" sz="1600" b="1" dirty="0">
                <a:solidFill>
                  <a:srgbClr val="000000"/>
                </a:solidFill>
                <a:cs typeface="Arial" pitchFamily="34" charset="0"/>
              </a:rPr>
              <a:t>Percentage of children living with HIV receiving ART, 2017</a:t>
            </a:r>
            <a:endParaRPr lang="en-GB" sz="1600" b="1" dirty="0">
              <a:solidFill>
                <a:srgbClr val="000000"/>
              </a:solidFill>
              <a:cs typeface="Arial" pitchFamily="34" charset="0"/>
            </a:endParaRPr>
          </a:p>
        </p:txBody>
      </p:sp>
    </p:spTree>
    <p:extLst>
      <p:ext uri="{BB962C8B-B14F-4D97-AF65-F5344CB8AC3E}">
        <p14:creationId xmlns:p14="http://schemas.microsoft.com/office/powerpoint/2010/main" val="2594702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a:spLocks noGrp="1"/>
          </p:cNvSpPr>
          <p:nvPr>
            <p:ph type="title"/>
          </p:nvPr>
        </p:nvSpPr>
        <p:spPr>
          <a:xfrm>
            <a:off x="200188" y="1524893"/>
            <a:ext cx="8764300" cy="504000"/>
          </a:xfrm>
        </p:spPr>
        <p:txBody>
          <a:bodyPr>
            <a:noAutofit/>
          </a:bodyPr>
          <a:lstStyle/>
          <a:p>
            <a:r>
              <a:rPr lang="en-US" dirty="0"/>
              <a:t>Low level of access to treatment among key populations</a:t>
            </a:r>
            <a:endParaRPr lang="en-GB" dirty="0"/>
          </a:p>
        </p:txBody>
      </p:sp>
      <p:sp>
        <p:nvSpPr>
          <p:cNvPr id="16" name="TextBox 15"/>
          <p:cNvSpPr txBox="1"/>
          <p:nvPr/>
        </p:nvSpPr>
        <p:spPr>
          <a:xfrm>
            <a:off x="-69259" y="6597352"/>
            <a:ext cx="6423993" cy="215444"/>
          </a:xfrm>
          <a:prstGeom prst="rect">
            <a:avLst/>
          </a:prstGeom>
          <a:noFill/>
        </p:spPr>
        <p:txBody>
          <a:bodyPr wrap="square" rtlCol="0">
            <a:spAutoFit/>
          </a:bodyPr>
          <a:lstStyle/>
          <a:p>
            <a:r>
              <a:rPr lang="en-US" sz="800" dirty="0">
                <a:solidFill>
                  <a:prstClr val="black"/>
                </a:solidFill>
                <a:latin typeface="Arial" panose="020B0604020202020204" pitchFamily="34" charset="0"/>
                <a:cs typeface="Arial" panose="020B0604020202020204" pitchFamily="34" charset="0"/>
              </a:rPr>
              <a:t>Prepared by </a:t>
            </a:r>
            <a:r>
              <a:rPr lang="en-US" sz="800" dirty="0">
                <a:solidFill>
                  <a:prstClr val="black"/>
                </a:solidFill>
                <a:latin typeface="Arial" panose="020B0604020202020204" pitchFamily="34" charset="0"/>
                <a:cs typeface="Arial" panose="020B0604020202020204" pitchFamily="34" charset="0"/>
                <a:hlinkClick r:id="rId3"/>
              </a:rPr>
              <a:t>www.aidsdatahub.org</a:t>
            </a:r>
            <a:r>
              <a:rPr lang="en-US" sz="800" dirty="0">
                <a:solidFill>
                  <a:prstClr val="black"/>
                </a:solidFill>
                <a:latin typeface="Arial" panose="020B0604020202020204" pitchFamily="34" charset="0"/>
                <a:cs typeface="Arial" panose="020B0604020202020204" pitchFamily="34" charset="0"/>
              </a:rPr>
              <a:t> based on Global AIDS Monitoring 2018</a:t>
            </a:r>
            <a:endParaRPr lang="en-GB" sz="800" dirty="0">
              <a:solidFill>
                <a:prstClr val="black"/>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E777CC2D-542D-48B6-A4F9-2A6FA2E1239B}"/>
              </a:ext>
            </a:extLst>
          </p:cNvPr>
          <p:cNvGrpSpPr/>
          <p:nvPr/>
        </p:nvGrpSpPr>
        <p:grpSpPr>
          <a:xfrm>
            <a:off x="827584" y="2651565"/>
            <a:ext cx="6840760" cy="3729763"/>
            <a:chOff x="827584" y="2651565"/>
            <a:chExt cx="6840760" cy="3729763"/>
          </a:xfrm>
        </p:grpSpPr>
        <p:graphicFrame>
          <p:nvGraphicFramePr>
            <p:cNvPr id="33" name="Chart 32">
              <a:extLst>
                <a:ext uri="{FF2B5EF4-FFF2-40B4-BE49-F238E27FC236}">
                  <a16:creationId xmlns:a16="http://schemas.microsoft.com/office/drawing/2014/main" id="{40DFE6F7-36C8-437A-B231-E84BE48CAA5E}"/>
                </a:ext>
              </a:extLst>
            </p:cNvPr>
            <p:cNvGraphicFramePr>
              <a:graphicFrameLocks/>
            </p:cNvGraphicFramePr>
            <p:nvPr>
              <p:extLst>
                <p:ext uri="{D42A27DB-BD31-4B8C-83A1-F6EECF244321}">
                  <p14:modId xmlns:p14="http://schemas.microsoft.com/office/powerpoint/2010/main" val="277289963"/>
                </p:ext>
              </p:extLst>
            </p:nvPr>
          </p:nvGraphicFramePr>
          <p:xfrm>
            <a:off x="827584" y="2651565"/>
            <a:ext cx="6840760" cy="3729763"/>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a:extLst>
                <a:ext uri="{FF2B5EF4-FFF2-40B4-BE49-F238E27FC236}">
                  <a16:creationId xmlns:a16="http://schemas.microsoft.com/office/drawing/2014/main" id="{DB9ADC11-0654-4567-B37C-A2F353B15E11}"/>
                </a:ext>
              </a:extLst>
            </p:cNvPr>
            <p:cNvSpPr txBox="1"/>
            <p:nvPr/>
          </p:nvSpPr>
          <p:spPr>
            <a:xfrm>
              <a:off x="1043608" y="3285386"/>
              <a:ext cx="576064" cy="307777"/>
            </a:xfrm>
            <a:prstGeom prst="rect">
              <a:avLst/>
            </a:prstGeom>
            <a:noFill/>
          </p:spPr>
          <p:txBody>
            <a:bodyPr wrap="square" rtlCol="0">
              <a:spAutoFit/>
            </a:bodyPr>
            <a:lstStyle/>
            <a:p>
              <a:r>
                <a:rPr lang="en-US" sz="1400" b="1" dirty="0">
                  <a:solidFill>
                    <a:schemeClr val="tx1">
                      <a:lumMod val="65000"/>
                      <a:lumOff val="35000"/>
                    </a:schemeClr>
                  </a:solidFill>
                  <a:latin typeface="Arial" panose="020B0604020202020204" pitchFamily="34" charset="0"/>
                  <a:cs typeface="Arial" panose="020B0604020202020204" pitchFamily="34" charset="0"/>
                </a:rPr>
                <a:t>81%</a:t>
              </a:r>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32" name="TextBox 3">
            <a:extLst>
              <a:ext uri="{FF2B5EF4-FFF2-40B4-BE49-F238E27FC236}">
                <a16:creationId xmlns:a16="http://schemas.microsoft.com/office/drawing/2014/main" id="{2BFE2295-0CBB-47BA-AC1A-454B2435E105}"/>
              </a:ext>
            </a:extLst>
          </p:cNvPr>
          <p:cNvSpPr txBox="1"/>
          <p:nvPr/>
        </p:nvSpPr>
        <p:spPr>
          <a:xfrm>
            <a:off x="683568" y="2132856"/>
            <a:ext cx="7632848" cy="529857"/>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ART coverage: Female sex workers living with HIV vs.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women (15+) living with HIV, 2017 </a:t>
            </a:r>
            <a:endParaRPr kumimoji="0" lang="en-US" sz="1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83934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a:spLocks noGrp="1"/>
          </p:cNvSpPr>
          <p:nvPr>
            <p:ph type="title"/>
          </p:nvPr>
        </p:nvSpPr>
        <p:spPr>
          <a:xfrm>
            <a:off x="169856" y="1571612"/>
            <a:ext cx="9082664" cy="504000"/>
          </a:xfrm>
        </p:spPr>
        <p:txBody>
          <a:bodyPr>
            <a:noAutofit/>
          </a:bodyPr>
          <a:lstStyle/>
          <a:p>
            <a:r>
              <a:rPr lang="en-US" dirty="0"/>
              <a:t>Low level of access to treatment among key populations</a:t>
            </a:r>
            <a:endParaRPr lang="en-GB" dirty="0"/>
          </a:p>
        </p:txBody>
      </p:sp>
      <p:sp>
        <p:nvSpPr>
          <p:cNvPr id="29" name="TextBox 28"/>
          <p:cNvSpPr txBox="1"/>
          <p:nvPr/>
        </p:nvSpPr>
        <p:spPr>
          <a:xfrm>
            <a:off x="683568" y="2269739"/>
            <a:ext cx="7776864" cy="584775"/>
          </a:xfrm>
          <a:prstGeom prst="rect">
            <a:avLst/>
          </a:prstGeom>
          <a:noFill/>
        </p:spPr>
        <p:txBody>
          <a:bodyPr wrap="square" rtlCol="0">
            <a:spAutoFit/>
          </a:bodyPr>
          <a:lstStyle/>
          <a:p>
            <a:pPr lvl="0" algn="ct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ART coverage: Male key populations living with HIV vs. </a:t>
            </a:r>
          </a:p>
          <a:p>
            <a:pPr lvl="0" algn="ct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men (</a:t>
            </a:r>
            <a:r>
              <a:rPr lang="en-US" sz="1600" b="1" kern="0" dirty="0">
                <a:solidFill>
                  <a:sysClr val="windowText" lastClr="000000"/>
                </a:solidFill>
                <a:latin typeface="Arial" panose="020B0604020202020204" pitchFamily="34" charset="0"/>
                <a:cs typeface="Arial" panose="020B0604020202020204" pitchFamily="34" charset="0"/>
              </a:rPr>
              <a:t>15+) living with HIV, 2017 </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69259" y="6597352"/>
            <a:ext cx="642399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Prepared by </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www.aidsdatahub.org</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based on Global AIDS Monitoring 2018</a:t>
            </a:r>
            <a:endPar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4" name="Group 3">
            <a:extLst>
              <a:ext uri="{FF2B5EF4-FFF2-40B4-BE49-F238E27FC236}">
                <a16:creationId xmlns:a16="http://schemas.microsoft.com/office/drawing/2014/main" id="{E02C0007-8B2B-4540-9114-DA16E24A2A16}"/>
              </a:ext>
            </a:extLst>
          </p:cNvPr>
          <p:cNvGrpSpPr/>
          <p:nvPr/>
        </p:nvGrpSpPr>
        <p:grpSpPr>
          <a:xfrm>
            <a:off x="884311" y="2790738"/>
            <a:ext cx="6423993" cy="3806613"/>
            <a:chOff x="884311" y="2790738"/>
            <a:chExt cx="6423993" cy="3806613"/>
          </a:xfrm>
        </p:grpSpPr>
        <p:graphicFrame>
          <p:nvGraphicFramePr>
            <p:cNvPr id="10" name="Chart 9">
              <a:extLst>
                <a:ext uri="{FF2B5EF4-FFF2-40B4-BE49-F238E27FC236}">
                  <a16:creationId xmlns:a16="http://schemas.microsoft.com/office/drawing/2014/main" id="{65CB59CA-F8D4-4430-BCC2-28521043525E}"/>
                </a:ext>
              </a:extLst>
            </p:cNvPr>
            <p:cNvGraphicFramePr>
              <a:graphicFrameLocks/>
            </p:cNvGraphicFramePr>
            <p:nvPr>
              <p:extLst>
                <p:ext uri="{D42A27DB-BD31-4B8C-83A1-F6EECF244321}">
                  <p14:modId xmlns:p14="http://schemas.microsoft.com/office/powerpoint/2010/main" val="1709004348"/>
                </p:ext>
              </p:extLst>
            </p:nvPr>
          </p:nvGraphicFramePr>
          <p:xfrm>
            <a:off x="884311" y="2790738"/>
            <a:ext cx="6423993" cy="380661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F5B98B9B-D4EA-47A9-B118-F53771A8F75B}"/>
                </a:ext>
              </a:extLst>
            </p:cNvPr>
            <p:cNvSpPr txBox="1"/>
            <p:nvPr/>
          </p:nvSpPr>
          <p:spPr>
            <a:xfrm>
              <a:off x="1182291" y="3390900"/>
              <a:ext cx="58518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81%</a:t>
              </a:r>
              <a:endParaRPr kumimoji="0" lang="en-GB" sz="14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482125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34FB7-5973-4B3B-9843-6F696AD27745}"/>
              </a:ext>
            </a:extLst>
          </p:cNvPr>
          <p:cNvSpPr>
            <a:spLocks noGrp="1"/>
          </p:cNvSpPr>
          <p:nvPr>
            <p:ph type="title"/>
          </p:nvPr>
        </p:nvSpPr>
        <p:spPr>
          <a:xfrm>
            <a:off x="246692" y="1412776"/>
            <a:ext cx="8440108" cy="864096"/>
          </a:xfrm>
        </p:spPr>
        <p:txBody>
          <a:bodyPr/>
          <a:lstStyle/>
          <a:p>
            <a:r>
              <a:rPr lang="en-US" dirty="0"/>
              <a:t>Late diagnosis: up to 50% of PLHIV have the initial CD4 count of &lt;200 cells/mm³ in 2017</a:t>
            </a:r>
          </a:p>
        </p:txBody>
      </p:sp>
      <p:sp>
        <p:nvSpPr>
          <p:cNvPr id="3" name="Slide Number Placeholder 2">
            <a:extLst>
              <a:ext uri="{FF2B5EF4-FFF2-40B4-BE49-F238E27FC236}">
                <a16:creationId xmlns:a16="http://schemas.microsoft.com/office/drawing/2014/main" id="{E13BDA0C-BEA0-4F09-BF5C-78028719C82B}"/>
              </a:ext>
            </a:extLst>
          </p:cNvPr>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16</a:t>
            </a:fld>
            <a:endParaRPr lang="th-TH" dirty="0">
              <a:solidFill>
                <a:prstClr val="black">
                  <a:tint val="75000"/>
                </a:prstClr>
              </a:solidFill>
            </a:endParaRPr>
          </a:p>
        </p:txBody>
      </p:sp>
      <p:graphicFrame>
        <p:nvGraphicFramePr>
          <p:cNvPr id="4" name="Chart 3">
            <a:extLst>
              <a:ext uri="{FF2B5EF4-FFF2-40B4-BE49-F238E27FC236}">
                <a16:creationId xmlns:a16="http://schemas.microsoft.com/office/drawing/2014/main" id="{1C545C3C-DF1E-4015-8A79-A7682BB4D610}"/>
              </a:ext>
            </a:extLst>
          </p:cNvPr>
          <p:cNvGraphicFramePr>
            <a:graphicFrameLocks/>
          </p:cNvGraphicFramePr>
          <p:nvPr>
            <p:extLst>
              <p:ext uri="{D42A27DB-BD31-4B8C-83A1-F6EECF244321}">
                <p14:modId xmlns:p14="http://schemas.microsoft.com/office/powerpoint/2010/main" val="774449921"/>
              </p:ext>
            </p:extLst>
          </p:nvPr>
        </p:nvGraphicFramePr>
        <p:xfrm>
          <a:off x="323528" y="2159771"/>
          <a:ext cx="8249000" cy="456329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7D3AD07E-D773-4F82-9CFC-3776ED684925}"/>
              </a:ext>
            </a:extLst>
          </p:cNvPr>
          <p:cNvSpPr txBox="1"/>
          <p:nvPr/>
        </p:nvSpPr>
        <p:spPr>
          <a:xfrm>
            <a:off x="-16660" y="6614170"/>
            <a:ext cx="7540988" cy="230832"/>
          </a:xfrm>
          <a:prstGeom prst="rect">
            <a:avLst/>
          </a:prstGeom>
          <a:noFill/>
        </p:spPr>
        <p:txBody>
          <a:bodyPr wrap="square" rtlCol="0">
            <a:spAutoFit/>
          </a:bodyPr>
          <a:lstStyle/>
          <a:p>
            <a:r>
              <a:rPr lang="en-US" sz="900" dirty="0">
                <a:solidFill>
                  <a:prstClr val="black"/>
                </a:solidFill>
                <a:latin typeface="Arial" panose="020B0604020202020204" pitchFamily="34" charset="0"/>
                <a:cs typeface="Arial" panose="020B0604020202020204" pitchFamily="34" charset="0"/>
              </a:rPr>
              <a:t>Prepared by </a:t>
            </a:r>
            <a:r>
              <a:rPr lang="en-US" sz="900" dirty="0">
                <a:solidFill>
                  <a:prstClr val="black"/>
                </a:solidFill>
                <a:latin typeface="Arial" panose="020B0604020202020204" pitchFamily="34" charset="0"/>
                <a:cs typeface="Arial" panose="020B0604020202020204" pitchFamily="34" charset="0"/>
                <a:hlinkClick r:id="rId3"/>
              </a:rPr>
              <a:t>www.aidsdatahub.org</a:t>
            </a:r>
            <a:r>
              <a:rPr lang="en-US" sz="900" dirty="0">
                <a:solidFill>
                  <a:prstClr val="black"/>
                </a:solidFill>
                <a:latin typeface="Arial" panose="020B0604020202020204" pitchFamily="34" charset="0"/>
                <a:cs typeface="Arial" panose="020B0604020202020204" pitchFamily="34" charset="0"/>
              </a:rPr>
              <a:t> based on Global AIDS Monitoring Reporting 2018</a:t>
            </a:r>
            <a:endParaRPr lang="en-GB" sz="9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6310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23528" y="225425"/>
            <a:ext cx="8208911" cy="827088"/>
          </a:xfrm>
          <a:prstGeom prst="rect">
            <a:avLst/>
          </a:prstGeom>
        </p:spPr>
        <p:txBody>
          <a:bodyPr/>
          <a:lstStyle>
            <a:lvl1pPr algn="ctr" defTabSz="457200" eaLnBrk="0" fontAlgn="base" hangingPunct="0">
              <a:spcBef>
                <a:spcPct val="0"/>
              </a:spcBef>
              <a:spcAft>
                <a:spcPct val="0"/>
              </a:spcAft>
              <a:defRPr sz="3200" b="1">
                <a:solidFill>
                  <a:srgbClr val="00B0F0"/>
                </a:solidFill>
                <a:latin typeface="Arial" panose="020B0604020202020204" pitchFamily="34" charset="0"/>
                <a:ea typeface="ＭＳ Ｐゴシック" charset="-128"/>
                <a:cs typeface="Arial" panose="020B0604020202020204" pitchFamily="34" charset="0"/>
              </a:defRPr>
            </a:lvl1pPr>
            <a:lvl2pPr algn="ctr" defTabSz="457200" eaLnBrk="0" fontAlgn="base" hangingPunct="0">
              <a:spcBef>
                <a:spcPct val="0"/>
              </a:spcBef>
              <a:spcAft>
                <a:spcPct val="0"/>
              </a:spcAft>
              <a:defRPr sz="4400">
                <a:latin typeface="Calibri" charset="0"/>
                <a:ea typeface="ＭＳ Ｐゴシック" charset="-128"/>
                <a:cs typeface="ＭＳ Ｐゴシック" charset="-128"/>
              </a:defRPr>
            </a:lvl2pPr>
            <a:lvl3pPr algn="ctr" defTabSz="457200" eaLnBrk="0" fontAlgn="base" hangingPunct="0">
              <a:spcBef>
                <a:spcPct val="0"/>
              </a:spcBef>
              <a:spcAft>
                <a:spcPct val="0"/>
              </a:spcAft>
              <a:defRPr sz="4400">
                <a:latin typeface="Calibri" charset="0"/>
                <a:ea typeface="ＭＳ Ｐゴシック" charset="-128"/>
                <a:cs typeface="ＭＳ Ｐゴシック" charset="-128"/>
              </a:defRPr>
            </a:lvl3pPr>
            <a:lvl4pPr algn="ctr" defTabSz="457200" eaLnBrk="0" fontAlgn="base" hangingPunct="0">
              <a:spcBef>
                <a:spcPct val="0"/>
              </a:spcBef>
              <a:spcAft>
                <a:spcPct val="0"/>
              </a:spcAft>
              <a:defRPr sz="4400">
                <a:latin typeface="Calibri" charset="0"/>
                <a:ea typeface="ＭＳ Ｐゴシック" charset="-128"/>
                <a:cs typeface="ＭＳ Ｐゴシック" charset="-128"/>
              </a:defRPr>
            </a:lvl4pPr>
            <a:lvl5pPr algn="ctr" defTabSz="457200" eaLnBrk="0" fontAlgn="base" hangingPunct="0">
              <a:spcBef>
                <a:spcPct val="0"/>
              </a:spcBef>
              <a:spcAft>
                <a:spcPct val="0"/>
              </a:spcAft>
              <a:defRPr sz="4400">
                <a:latin typeface="Calibri" charset="0"/>
                <a:ea typeface="ＭＳ Ｐゴシック" charset="-128"/>
                <a:cs typeface="ＭＳ Ｐゴシック" charset="-128"/>
              </a:defRPr>
            </a:lvl5pPr>
            <a:lvl6pPr marL="457200" algn="ctr" defTabSz="457200" fontAlgn="base">
              <a:spcBef>
                <a:spcPct val="0"/>
              </a:spcBef>
              <a:spcAft>
                <a:spcPct val="0"/>
              </a:spcAft>
              <a:defRPr sz="4400">
                <a:latin typeface="Calibri" charset="0"/>
                <a:ea typeface="ＭＳ Ｐゴシック" charset="-128"/>
                <a:cs typeface="ＭＳ Ｐゴシック" charset="-128"/>
              </a:defRPr>
            </a:lvl6pPr>
            <a:lvl7pPr marL="914400" algn="ctr" defTabSz="457200" fontAlgn="base">
              <a:spcBef>
                <a:spcPct val="0"/>
              </a:spcBef>
              <a:spcAft>
                <a:spcPct val="0"/>
              </a:spcAft>
              <a:defRPr sz="4400">
                <a:latin typeface="Calibri" charset="0"/>
                <a:ea typeface="ＭＳ Ｐゴシック" charset="-128"/>
                <a:cs typeface="ＭＳ Ｐゴシック" charset="-128"/>
              </a:defRPr>
            </a:lvl7pPr>
            <a:lvl8pPr marL="1371600" algn="ctr" defTabSz="457200" fontAlgn="base">
              <a:spcBef>
                <a:spcPct val="0"/>
              </a:spcBef>
              <a:spcAft>
                <a:spcPct val="0"/>
              </a:spcAft>
              <a:defRPr sz="4400">
                <a:latin typeface="Calibri" charset="0"/>
                <a:ea typeface="ＭＳ Ｐゴシック" charset="-128"/>
                <a:cs typeface="ＭＳ Ｐゴシック" charset="-128"/>
              </a:defRPr>
            </a:lvl8pPr>
            <a:lvl9pPr marL="1828800" algn="ctr" defTabSz="457200" fontAlgn="base">
              <a:spcBef>
                <a:spcPct val="0"/>
              </a:spcBef>
              <a:spcAft>
                <a:spcPct val="0"/>
              </a:spcAft>
              <a:defRPr sz="4400">
                <a:latin typeface="Calibri" charset="0"/>
                <a:ea typeface="ＭＳ Ｐゴシック" charset="-128"/>
                <a:cs typeface="ＭＳ Ｐゴシック" charset="-128"/>
              </a:defRPr>
            </a:lvl9pPr>
          </a:lstStyle>
          <a:p>
            <a:endParaRPr lang="en-US" dirty="0"/>
          </a:p>
        </p:txBody>
      </p:sp>
      <p:sp>
        <p:nvSpPr>
          <p:cNvPr id="135171" name="Rectangle 1"/>
          <p:cNvSpPr>
            <a:spLocks noChangeArrowheads="1"/>
          </p:cNvSpPr>
          <p:nvPr/>
        </p:nvSpPr>
        <p:spPr bwMode="auto">
          <a:xfrm>
            <a:off x="95263" y="6597651"/>
            <a:ext cx="8437176" cy="23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lnSpc>
                <a:spcPct val="90000"/>
              </a:lnSpc>
              <a:spcBef>
                <a:spcPts val="1000"/>
              </a:spcBef>
              <a:buFont typeface="Arial" pitchFamily="34" charset="0"/>
              <a:buChar char="•"/>
              <a:defRPr sz="2800">
                <a:solidFill>
                  <a:schemeClr val="tx1"/>
                </a:solidFill>
                <a:latin typeface="Arial" pitchFamily="34" charset="0"/>
                <a:cs typeface="Arial" pitchFamily="34" charset="0"/>
              </a:defRPr>
            </a:lvl1pPr>
            <a:lvl2pPr marL="742950" indent="-285750" eaLnBrk="0" hangingPunct="0">
              <a:lnSpc>
                <a:spcPct val="90000"/>
              </a:lnSpc>
              <a:spcBef>
                <a:spcPts val="5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lnSpc>
                <a:spcPct val="90000"/>
              </a:lnSpc>
              <a:spcBef>
                <a:spcPts val="5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lnSpc>
                <a:spcPct val="90000"/>
              </a:lnSpc>
              <a:spcBef>
                <a:spcPts val="500"/>
              </a:spcBef>
              <a:buFont typeface="Arial" pitchFamily="34" charset="0"/>
              <a:buChar char="•"/>
              <a:defRPr sz="1900">
                <a:solidFill>
                  <a:schemeClr val="tx1"/>
                </a:solidFill>
                <a:latin typeface="Arial" pitchFamily="34" charset="0"/>
                <a:cs typeface="Arial" pitchFamily="34" charset="0"/>
              </a:defRPr>
            </a:lvl4pPr>
            <a:lvl5pPr marL="2057400" indent="-228600" eaLnBrk="0" hangingPunct="0">
              <a:lnSpc>
                <a:spcPct val="90000"/>
              </a:lnSpc>
              <a:spcBef>
                <a:spcPts val="500"/>
              </a:spcBef>
              <a:buFont typeface="Arial" pitchFamily="34" charset="0"/>
              <a:buChar char="•"/>
              <a:defRPr sz="1900">
                <a:solidFill>
                  <a:schemeClr val="tx1"/>
                </a:solidFill>
                <a:latin typeface="Arial" pitchFamily="34" charset="0"/>
                <a:cs typeface="Arial" pitchFamily="34" charset="0"/>
              </a:defRPr>
            </a:lvl5pPr>
            <a:lvl6pPr marL="2514600" indent="-228600" defTabSz="912813" eaLnBrk="0" fontAlgn="base" hangingPunct="0">
              <a:lnSpc>
                <a:spcPct val="90000"/>
              </a:lnSpc>
              <a:spcBef>
                <a:spcPts val="500"/>
              </a:spcBef>
              <a:spcAft>
                <a:spcPct val="0"/>
              </a:spcAft>
              <a:buFont typeface="Arial" pitchFamily="34" charset="0"/>
              <a:buChar char="•"/>
              <a:defRPr sz="1900">
                <a:solidFill>
                  <a:schemeClr val="tx1"/>
                </a:solidFill>
                <a:latin typeface="Arial" pitchFamily="34" charset="0"/>
                <a:cs typeface="Arial" pitchFamily="34" charset="0"/>
              </a:defRPr>
            </a:lvl6pPr>
            <a:lvl7pPr marL="2971800" indent="-228600" defTabSz="912813" eaLnBrk="0" fontAlgn="base" hangingPunct="0">
              <a:lnSpc>
                <a:spcPct val="90000"/>
              </a:lnSpc>
              <a:spcBef>
                <a:spcPts val="500"/>
              </a:spcBef>
              <a:spcAft>
                <a:spcPct val="0"/>
              </a:spcAft>
              <a:buFont typeface="Arial" pitchFamily="34" charset="0"/>
              <a:buChar char="•"/>
              <a:defRPr sz="1900">
                <a:solidFill>
                  <a:schemeClr val="tx1"/>
                </a:solidFill>
                <a:latin typeface="Arial" pitchFamily="34" charset="0"/>
                <a:cs typeface="Arial" pitchFamily="34" charset="0"/>
              </a:defRPr>
            </a:lvl7pPr>
            <a:lvl8pPr marL="3429000" indent="-228600" defTabSz="912813" eaLnBrk="0" fontAlgn="base" hangingPunct="0">
              <a:lnSpc>
                <a:spcPct val="90000"/>
              </a:lnSpc>
              <a:spcBef>
                <a:spcPts val="500"/>
              </a:spcBef>
              <a:spcAft>
                <a:spcPct val="0"/>
              </a:spcAft>
              <a:buFont typeface="Arial" pitchFamily="34" charset="0"/>
              <a:buChar char="•"/>
              <a:defRPr sz="1900">
                <a:solidFill>
                  <a:schemeClr val="tx1"/>
                </a:solidFill>
                <a:latin typeface="Arial" pitchFamily="34" charset="0"/>
                <a:cs typeface="Arial" pitchFamily="34" charset="0"/>
              </a:defRPr>
            </a:lvl8pPr>
            <a:lvl9pPr marL="3886200" indent="-228600" defTabSz="912813" eaLnBrk="0" fontAlgn="base" hangingPunct="0">
              <a:lnSpc>
                <a:spcPct val="90000"/>
              </a:lnSpc>
              <a:spcBef>
                <a:spcPts val="500"/>
              </a:spcBef>
              <a:spcAft>
                <a:spcPct val="0"/>
              </a:spcAft>
              <a:buFont typeface="Arial" pitchFamily="34" charset="0"/>
              <a:buChar char="•"/>
              <a:defRPr sz="1900">
                <a:solidFill>
                  <a:schemeClr val="tx1"/>
                </a:solidFill>
                <a:latin typeface="Arial" pitchFamily="34" charset="0"/>
                <a:cs typeface="Arial" pitchFamily="34" charset="0"/>
              </a:defRPr>
            </a:lvl9pPr>
          </a:lstStyle>
          <a:p>
            <a:pPr eaLnBrk="1" hangingPunct="1">
              <a:lnSpc>
                <a:spcPct val="100000"/>
              </a:lnSpc>
              <a:spcBef>
                <a:spcPct val="0"/>
              </a:spcBef>
              <a:buFontTx/>
              <a:buNone/>
            </a:pPr>
            <a:r>
              <a:rPr lang="en-US" altLang="en-US" sz="900" dirty="0">
                <a:solidFill>
                  <a:prstClr val="black"/>
                </a:solidFill>
              </a:rPr>
              <a:t>Source: WHO.(2016). Overview of the New Guidelines on HIV Self-Testing and Partner Notification: What You Need to Know </a:t>
            </a:r>
            <a:endParaRPr lang="en-GB" altLang="en-US" sz="900" dirty="0">
              <a:solidFill>
                <a:prstClr val="black"/>
              </a:solidFill>
            </a:endParaRPr>
          </a:p>
        </p:txBody>
      </p:sp>
      <p:sp>
        <p:nvSpPr>
          <p:cNvPr id="2" name="Rectangle 1"/>
          <p:cNvSpPr/>
          <p:nvPr/>
        </p:nvSpPr>
        <p:spPr>
          <a:xfrm>
            <a:off x="-108520" y="1916832"/>
            <a:ext cx="9252520" cy="523156"/>
          </a:xfrm>
          <a:prstGeom prst="rect">
            <a:avLst/>
          </a:prstGeom>
        </p:spPr>
        <p:txBody>
          <a:bodyPr wrap="square" lIns="91376" tIns="45688" rIns="91376" bIns="45688">
            <a:spAutoFit/>
          </a:bodyPr>
          <a:lstStyle/>
          <a:p>
            <a:pPr algn="ctr" defTabSz="914035">
              <a:defRPr/>
            </a:pPr>
            <a:r>
              <a:rPr lang="en-US" sz="1400" b="1" kern="0" dirty="0">
                <a:solidFill>
                  <a:prstClr val="white">
                    <a:lumMod val="50000"/>
                  </a:prstClr>
                </a:solidFill>
                <a:ea typeface="Arial" charset="0"/>
                <a:cs typeface="Arial" panose="020B0604020202020204" pitchFamily="34" charset="0"/>
              </a:rPr>
              <a:t> As of October 2016, 4 countries in Asia and the Pacific report </a:t>
            </a:r>
          </a:p>
          <a:p>
            <a:pPr algn="ctr" defTabSz="914035">
              <a:defRPr/>
            </a:pPr>
            <a:r>
              <a:rPr lang="en-US" sz="1400" b="1" kern="0" dirty="0">
                <a:solidFill>
                  <a:prstClr val="white">
                    <a:lumMod val="50000"/>
                  </a:prstClr>
                </a:solidFill>
                <a:ea typeface="Arial" charset="0"/>
                <a:cs typeface="Arial" panose="020B0604020202020204" pitchFamily="34" charset="0"/>
              </a:rPr>
              <a:t>having policies supportive of HIV self-testing</a:t>
            </a:r>
            <a:endParaRPr lang="en-GB" sz="1400" b="1" dirty="0">
              <a:solidFill>
                <a:prstClr val="white">
                  <a:lumMod val="50000"/>
                </a:prstClr>
              </a:solidFill>
              <a:cs typeface="Arial" panose="020B0604020202020204" pitchFamily="34" charset="0"/>
            </a:endParaRPr>
          </a:p>
        </p:txBody>
      </p:sp>
      <p:sp>
        <p:nvSpPr>
          <p:cNvPr id="3" name="Title 2"/>
          <p:cNvSpPr>
            <a:spLocks noGrp="1"/>
          </p:cNvSpPr>
          <p:nvPr>
            <p:ph type="title"/>
          </p:nvPr>
        </p:nvSpPr>
        <p:spPr>
          <a:xfrm>
            <a:off x="179512" y="1484784"/>
            <a:ext cx="8402672" cy="504000"/>
          </a:xfrm>
        </p:spPr>
        <p:txBody>
          <a:bodyPr/>
          <a:lstStyle/>
          <a:p>
            <a:r>
              <a:rPr lang="en-GB" dirty="0"/>
              <a:t>HIV self-testing policy landscape, 2016</a:t>
            </a:r>
            <a:br>
              <a:rPr lang="en-GB" dirty="0"/>
            </a:br>
            <a:endParaRPr lang="en-GB" dirty="0"/>
          </a:p>
        </p:txBody>
      </p:sp>
      <p:grpSp>
        <p:nvGrpSpPr>
          <p:cNvPr id="11" name="Group 10"/>
          <p:cNvGrpSpPr/>
          <p:nvPr/>
        </p:nvGrpSpPr>
        <p:grpSpPr>
          <a:xfrm>
            <a:off x="323528" y="2439988"/>
            <a:ext cx="8424936" cy="4129924"/>
            <a:chOff x="251520" y="1539439"/>
            <a:chExt cx="8712968" cy="5041530"/>
          </a:xfrm>
        </p:grpSpPr>
        <p:pic>
          <p:nvPicPr>
            <p:cNvPr id="12" name="Picture 2"/>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51520" y="1539439"/>
              <a:ext cx="8712968" cy="4841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826071" y="6242828"/>
              <a:ext cx="4922393" cy="338141"/>
            </a:xfrm>
            <a:prstGeom prst="rect">
              <a:avLst/>
            </a:prstGeom>
            <a:noFill/>
          </p:spPr>
          <p:txBody>
            <a:bodyPr wrap="square" rtlCol="0">
              <a:spAutoFit/>
            </a:bodyPr>
            <a:lstStyle/>
            <a:p>
              <a:r>
                <a:rPr lang="en-US" sz="1200" b="1" dirty="0">
                  <a:solidFill>
                    <a:prstClr val="black"/>
                  </a:solidFill>
                  <a:cs typeface="Arial" panose="020B0604020202020204" pitchFamily="34" charset="0"/>
                </a:rPr>
                <a:t>* HIV self-testing in Thailand is under consideration </a:t>
              </a:r>
              <a:endParaRPr lang="en-GB" sz="1200" b="1" dirty="0">
                <a:solidFill>
                  <a:prstClr val="black"/>
                </a:solidFill>
                <a:cs typeface="Arial" panose="020B0604020202020204" pitchFamily="34" charset="0"/>
              </a:endParaRPr>
            </a:p>
          </p:txBody>
        </p:sp>
        <p:sp>
          <p:nvSpPr>
            <p:cNvPr id="14" name="TextBox 13"/>
            <p:cNvSpPr txBox="1"/>
            <p:nvPr/>
          </p:nvSpPr>
          <p:spPr>
            <a:xfrm>
              <a:off x="2000978" y="5549131"/>
              <a:ext cx="288032" cy="307777"/>
            </a:xfrm>
            <a:prstGeom prst="rect">
              <a:avLst/>
            </a:prstGeom>
            <a:noFill/>
          </p:spPr>
          <p:txBody>
            <a:bodyPr wrap="square" rtlCol="0">
              <a:spAutoFit/>
            </a:bodyPr>
            <a:lstStyle/>
            <a:p>
              <a:r>
                <a:rPr lang="en-US" sz="1400" b="1" dirty="0">
                  <a:solidFill>
                    <a:prstClr val="black"/>
                  </a:solidFill>
                  <a:cs typeface="Arial" panose="020B0604020202020204" pitchFamily="34" charset="0"/>
                </a:rPr>
                <a:t>*</a:t>
              </a:r>
              <a:endParaRPr lang="en-GB" sz="1400" b="1" dirty="0">
                <a:solidFill>
                  <a:prstClr val="black"/>
                </a:solidFill>
                <a:cs typeface="Arial" panose="020B0604020202020204" pitchFamily="34" charset="0"/>
              </a:endParaRPr>
            </a:p>
          </p:txBody>
        </p:sp>
      </p:grpSp>
    </p:spTree>
    <p:extLst>
      <p:ext uri="{BB962C8B-B14F-4D97-AF65-F5344CB8AC3E}">
        <p14:creationId xmlns:p14="http://schemas.microsoft.com/office/powerpoint/2010/main" val="1676244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56" y="1506050"/>
            <a:ext cx="8402672" cy="504000"/>
          </a:xfrm>
        </p:spPr>
        <p:txBody>
          <a:bodyPr>
            <a:noAutofit/>
          </a:bodyPr>
          <a:lstStyle/>
          <a:p>
            <a:r>
              <a:rPr lang="en-US" dirty="0"/>
              <a:t>Generic competition lowers live-saving ART prices</a:t>
            </a:r>
            <a:endParaRPr lang="en-GB" dirty="0"/>
          </a:p>
        </p:txBody>
      </p:sp>
      <p:graphicFrame>
        <p:nvGraphicFramePr>
          <p:cNvPr id="3" name="Chart 2"/>
          <p:cNvGraphicFramePr>
            <a:graphicFrameLocks/>
          </p:cNvGraphicFramePr>
          <p:nvPr>
            <p:extLst>
              <p:ext uri="{D42A27DB-BD31-4B8C-83A1-F6EECF244321}">
                <p14:modId xmlns:p14="http://schemas.microsoft.com/office/powerpoint/2010/main" val="2516763712"/>
              </p:ext>
            </p:extLst>
          </p:nvPr>
        </p:nvGraphicFramePr>
        <p:xfrm>
          <a:off x="344794" y="2269183"/>
          <a:ext cx="7344815" cy="438375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799739" y="3723433"/>
            <a:ext cx="1440174" cy="800219"/>
          </a:xfrm>
          <a:prstGeom prst="rect">
            <a:avLst/>
          </a:prstGeom>
          <a:noFill/>
        </p:spPr>
        <p:txBody>
          <a:bodyPr wrap="square" rtlCol="0">
            <a:spAutoFit/>
          </a:bodyPr>
          <a:lstStyle/>
          <a:p>
            <a:r>
              <a:rPr lang="en-US" dirty="0">
                <a:solidFill>
                  <a:srgbClr val="FF5050"/>
                </a:solidFill>
                <a:latin typeface="Arial" pitchFamily="34" charset="0"/>
                <a:cs typeface="Arial" pitchFamily="34" charset="0"/>
              </a:rPr>
              <a:t>X</a:t>
            </a:r>
            <a:r>
              <a:rPr lang="en-US" sz="2800" dirty="0">
                <a:solidFill>
                  <a:srgbClr val="FF5050"/>
                </a:solidFill>
                <a:latin typeface="Arial" pitchFamily="34" charset="0"/>
                <a:cs typeface="Arial" pitchFamily="34" charset="0"/>
              </a:rPr>
              <a:t> 10 </a:t>
            </a:r>
          </a:p>
          <a:p>
            <a:r>
              <a:rPr lang="en-US" dirty="0">
                <a:solidFill>
                  <a:srgbClr val="FF5050"/>
                </a:solidFill>
                <a:latin typeface="Arial" pitchFamily="34" charset="0"/>
                <a:cs typeface="Arial" pitchFamily="34" charset="0"/>
              </a:rPr>
              <a:t>times lower</a:t>
            </a:r>
            <a:endParaRPr lang="en-GB" dirty="0">
              <a:solidFill>
                <a:srgbClr val="FF5050"/>
              </a:solidFill>
              <a:latin typeface="Arial" pitchFamily="34" charset="0"/>
              <a:cs typeface="Arial" pitchFamily="34" charset="0"/>
            </a:endParaRPr>
          </a:p>
        </p:txBody>
      </p:sp>
      <p:sp>
        <p:nvSpPr>
          <p:cNvPr id="9" name="Striped Right Arrow 8"/>
          <p:cNvSpPr/>
          <p:nvPr/>
        </p:nvSpPr>
        <p:spPr>
          <a:xfrm rot="5400000">
            <a:off x="6645605" y="4053205"/>
            <a:ext cx="2232000" cy="144000"/>
          </a:xfrm>
          <a:prstGeom prst="stripedRightArrow">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extBox 10"/>
          <p:cNvSpPr txBox="1"/>
          <p:nvPr/>
        </p:nvSpPr>
        <p:spPr>
          <a:xfrm>
            <a:off x="5780" y="6631220"/>
            <a:ext cx="8526660" cy="215444"/>
          </a:xfrm>
          <a:prstGeom prst="rect">
            <a:avLst/>
          </a:prstGeom>
          <a:noFill/>
        </p:spPr>
        <p:txBody>
          <a:bodyPr wrap="square" rtlCol="0">
            <a:spAutoFit/>
          </a:bodyPr>
          <a:lstStyle/>
          <a:p>
            <a:r>
              <a:rPr lang="en-US" sz="800" dirty="0">
                <a:solidFill>
                  <a:prstClr val="black"/>
                </a:solidFill>
                <a:latin typeface="Arial" panose="020B0604020202020204" pitchFamily="34" charset="0"/>
                <a:cs typeface="Arial" panose="020B0604020202020204" pitchFamily="34" charset="0"/>
              </a:rPr>
              <a:t>Prepared by </a:t>
            </a:r>
            <a:r>
              <a:rPr lang="en-US" sz="800" dirty="0">
                <a:solidFill>
                  <a:prstClr val="black"/>
                </a:solidFill>
                <a:latin typeface="Arial" panose="020B0604020202020204" pitchFamily="34" charset="0"/>
                <a:cs typeface="Arial" panose="020B0604020202020204" pitchFamily="34" charset="0"/>
                <a:hlinkClick r:id="rId4"/>
              </a:rPr>
              <a:t>www.aidsdatahub.org</a:t>
            </a:r>
            <a:r>
              <a:rPr lang="en-US" sz="800" dirty="0">
                <a:solidFill>
                  <a:prstClr val="black"/>
                </a:solidFill>
                <a:latin typeface="Arial" panose="020B0604020202020204" pitchFamily="34" charset="0"/>
                <a:cs typeface="Arial" panose="020B0604020202020204" pitchFamily="34" charset="0"/>
              </a:rPr>
              <a:t> based on </a:t>
            </a:r>
            <a:r>
              <a:rPr lang="en-US" sz="800" dirty="0" err="1">
                <a:solidFill>
                  <a:prstClr val="black"/>
                </a:solidFill>
                <a:latin typeface="Arial" panose="020B0604020202020204" pitchFamily="34" charset="0"/>
                <a:cs typeface="Arial" panose="020B0604020202020204" pitchFamily="34" charset="0"/>
              </a:rPr>
              <a:t>Medecins</a:t>
            </a:r>
            <a:r>
              <a:rPr lang="en-US" sz="800" dirty="0">
                <a:solidFill>
                  <a:prstClr val="black"/>
                </a:solidFill>
                <a:latin typeface="Arial" panose="020B0604020202020204" pitchFamily="34" charset="0"/>
                <a:cs typeface="Arial" panose="020B0604020202020204" pitchFamily="34" charset="0"/>
              </a:rPr>
              <a:t> Sans </a:t>
            </a:r>
            <a:r>
              <a:rPr lang="en-US" sz="800" dirty="0" err="1">
                <a:solidFill>
                  <a:prstClr val="black"/>
                </a:solidFill>
                <a:latin typeface="Arial" panose="020B0604020202020204" pitchFamily="34" charset="0"/>
                <a:cs typeface="Arial" panose="020B0604020202020204" pitchFamily="34" charset="0"/>
              </a:rPr>
              <a:t>Frontieres</a:t>
            </a:r>
            <a:r>
              <a:rPr lang="en-US" sz="800" dirty="0">
                <a:solidFill>
                  <a:prstClr val="black"/>
                </a:solidFill>
                <a:latin typeface="Arial" panose="020B0604020202020204" pitchFamily="34" charset="0"/>
                <a:cs typeface="Arial" panose="020B0604020202020204" pitchFamily="34" charset="0"/>
              </a:rPr>
              <a:t> (MSF) (2016). Untangling the Web of Antiretroviral Price Reductions -18th Edition</a:t>
            </a:r>
            <a:endParaRPr lang="en-GB" sz="800" dirty="0">
              <a:solidFill>
                <a:prstClr val="black"/>
              </a:solidFill>
              <a:latin typeface="Arial" panose="020B0604020202020204" pitchFamily="34" charset="0"/>
              <a:cs typeface="Arial" panose="020B0604020202020204" pitchFamily="34" charset="0"/>
            </a:endParaRPr>
          </a:p>
        </p:txBody>
      </p:sp>
      <p:sp>
        <p:nvSpPr>
          <p:cNvPr id="10" name="Rectangle 9"/>
          <p:cNvSpPr/>
          <p:nvPr/>
        </p:nvSpPr>
        <p:spPr>
          <a:xfrm>
            <a:off x="1691680" y="2123564"/>
            <a:ext cx="5544616" cy="369332"/>
          </a:xfrm>
          <a:prstGeom prst="rect">
            <a:avLst/>
          </a:prstGeom>
        </p:spPr>
        <p:txBody>
          <a:bodyPr wrap="square">
            <a:spAutoFit/>
          </a:bodyPr>
          <a:lstStyle/>
          <a:p>
            <a:r>
              <a:rPr lang="en-US" dirty="0">
                <a:solidFill>
                  <a:prstClr val="black"/>
                </a:solidFill>
                <a:latin typeface="Arial" pitchFamily="34" charset="0"/>
                <a:cs typeface="Arial" pitchFamily="34" charset="0"/>
              </a:rPr>
              <a:t>Evolution in price of different first-line regimens</a:t>
            </a:r>
            <a:endParaRPr lang="en-GB"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20424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169856" y="1484784"/>
            <a:ext cx="8974144" cy="504000"/>
          </a:xfrm>
        </p:spPr>
        <p:txBody>
          <a:bodyPr>
            <a:noAutofit/>
          </a:bodyPr>
          <a:lstStyle/>
          <a:p>
            <a:r>
              <a:rPr lang="en-US" dirty="0"/>
              <a:t>Generic ARVs and impact on government budget: Thailand example </a:t>
            </a:r>
          </a:p>
        </p:txBody>
      </p:sp>
      <p:graphicFrame>
        <p:nvGraphicFramePr>
          <p:cNvPr id="6" name="Table 5"/>
          <p:cNvGraphicFramePr>
            <a:graphicFrameLocks noGrp="1"/>
          </p:cNvGraphicFramePr>
          <p:nvPr>
            <p:extLst>
              <p:ext uri="{D42A27DB-BD31-4B8C-83A1-F6EECF244321}">
                <p14:modId xmlns:p14="http://schemas.microsoft.com/office/powerpoint/2010/main" val="724965101"/>
              </p:ext>
            </p:extLst>
          </p:nvPr>
        </p:nvGraphicFramePr>
        <p:xfrm>
          <a:off x="535483" y="2319406"/>
          <a:ext cx="8001026" cy="4112052"/>
        </p:xfrm>
        <a:graphic>
          <a:graphicData uri="http://schemas.openxmlformats.org/drawingml/2006/table">
            <a:tbl>
              <a:tblPr/>
              <a:tblGrid>
                <a:gridCol w="2739799">
                  <a:extLst>
                    <a:ext uri="{9D8B030D-6E8A-4147-A177-3AD203B41FA5}">
                      <a16:colId xmlns:a16="http://schemas.microsoft.com/office/drawing/2014/main" val="20000"/>
                    </a:ext>
                  </a:extLst>
                </a:gridCol>
                <a:gridCol w="2739799">
                  <a:extLst>
                    <a:ext uri="{9D8B030D-6E8A-4147-A177-3AD203B41FA5}">
                      <a16:colId xmlns:a16="http://schemas.microsoft.com/office/drawing/2014/main" val="20001"/>
                    </a:ext>
                  </a:extLst>
                </a:gridCol>
                <a:gridCol w="2521428">
                  <a:extLst>
                    <a:ext uri="{9D8B030D-6E8A-4147-A177-3AD203B41FA5}">
                      <a16:colId xmlns:a16="http://schemas.microsoft.com/office/drawing/2014/main" val="20002"/>
                    </a:ext>
                  </a:extLst>
                </a:gridCol>
              </a:tblGrid>
              <a:tr h="414062">
                <a:tc gridSpan="3">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Cost saving comparing with originated product price</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rgbClr val="C2D69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4062">
                <a:tc gridSpan="3">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Antiretroviral drug (GUL- Government</a:t>
                      </a:r>
                      <a:r>
                        <a:rPr lang="en-US" sz="1800" b="1" baseline="0" dirty="0">
                          <a:solidFill>
                            <a:srgbClr val="000000"/>
                          </a:solidFill>
                          <a:latin typeface="Arial" panose="020B0604020202020204" pitchFamily="34" charset="0"/>
                          <a:ea typeface="Times New Roman"/>
                          <a:cs typeface="Arial" panose="020B0604020202020204" pitchFamily="34" charset="0"/>
                        </a:rPr>
                        <a:t> use of license</a:t>
                      </a:r>
                      <a:r>
                        <a:rPr lang="en-US" sz="1800" b="1" dirty="0">
                          <a:solidFill>
                            <a:srgbClr val="000000"/>
                          </a:solidFill>
                          <a:latin typeface="Arial" panose="020B0604020202020204" pitchFamily="34" charset="0"/>
                          <a:ea typeface="Times New Roman"/>
                          <a:cs typeface="Arial" panose="020B0604020202020204" pitchFamily="34" charset="0"/>
                        </a:rPr>
                        <a:t>)</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14062">
                <a:tc rowSpan="2">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Year</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60000"/>
                        <a:lumOff val="40000"/>
                      </a:schemeClr>
                    </a:solidFill>
                  </a:tcPr>
                </a:tc>
                <a:tc gridSpan="2">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Cost saving</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extLst>
                  <a:ext uri="{0D108BD9-81ED-4DB2-BD59-A6C34878D82A}">
                    <a16:rowId xmlns:a16="http://schemas.microsoft.com/office/drawing/2014/main" val="10002"/>
                  </a:ext>
                </a:extLst>
              </a:tr>
              <a:tr h="385494">
                <a:tc vMerge="1">
                  <a:txBody>
                    <a:bodyPr/>
                    <a:lstStyle/>
                    <a:p>
                      <a:endParaRPr lang="en-US"/>
                    </a:p>
                  </a:txBody>
                  <a:tcPr/>
                </a:tc>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Mil THB</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Mil USD</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3"/>
                  </a:ext>
                </a:extLst>
              </a:tr>
              <a:tr h="414062">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2010</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866.3 </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27.3 </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4"/>
                  </a:ext>
                </a:extLst>
              </a:tr>
              <a:tr h="414062">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2011</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1,732.8 </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800" b="1">
                          <a:solidFill>
                            <a:srgbClr val="000000"/>
                          </a:solidFill>
                          <a:latin typeface="Arial" panose="020B0604020202020204" pitchFamily="34" charset="0"/>
                          <a:ea typeface="Times New Roman"/>
                          <a:cs typeface="Arial" panose="020B0604020202020204" pitchFamily="34" charset="0"/>
                        </a:rPr>
                        <a:t>56.8 </a:t>
                      </a:r>
                      <a:endParaRPr lang="en-US" sz="1800" b="1">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5"/>
                  </a:ext>
                </a:extLst>
              </a:tr>
              <a:tr h="414062">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2012</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2,319.0 </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800" b="1">
                          <a:solidFill>
                            <a:srgbClr val="000000"/>
                          </a:solidFill>
                          <a:latin typeface="Arial" panose="020B0604020202020204" pitchFamily="34" charset="0"/>
                          <a:ea typeface="Times New Roman"/>
                          <a:cs typeface="Arial" panose="020B0604020202020204" pitchFamily="34" charset="0"/>
                        </a:rPr>
                        <a:t>74.6 </a:t>
                      </a:r>
                      <a:endParaRPr lang="en-US" sz="1800" b="1">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6"/>
                  </a:ext>
                </a:extLst>
              </a:tr>
              <a:tr h="414062">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2013</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2,377.1 </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800" b="1">
                          <a:solidFill>
                            <a:srgbClr val="000000"/>
                          </a:solidFill>
                          <a:latin typeface="Arial" panose="020B0604020202020204" pitchFamily="34" charset="0"/>
                          <a:ea typeface="Times New Roman"/>
                          <a:cs typeface="Arial" panose="020B0604020202020204" pitchFamily="34" charset="0"/>
                        </a:rPr>
                        <a:t>77.3 </a:t>
                      </a:r>
                      <a:endParaRPr lang="en-US" sz="1800" b="1">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7"/>
                  </a:ext>
                </a:extLst>
              </a:tr>
              <a:tr h="414062">
                <a:tc>
                  <a:txBody>
                    <a:bodyPr/>
                    <a:lstStyle/>
                    <a:p>
                      <a:pPr marL="0" marR="0" algn="ctr">
                        <a:lnSpc>
                          <a:spcPct val="115000"/>
                        </a:lnSpc>
                        <a:spcBef>
                          <a:spcPts val="0"/>
                        </a:spcBef>
                        <a:spcAft>
                          <a:spcPts val="0"/>
                        </a:spcAft>
                      </a:pPr>
                      <a:r>
                        <a:rPr lang="en-US" sz="1800" b="1">
                          <a:solidFill>
                            <a:srgbClr val="000000"/>
                          </a:solidFill>
                          <a:latin typeface="Arial" panose="020B0604020202020204" pitchFamily="34" charset="0"/>
                          <a:ea typeface="Times New Roman"/>
                          <a:cs typeface="Arial" panose="020B0604020202020204" pitchFamily="34" charset="0"/>
                        </a:rPr>
                        <a:t>2014</a:t>
                      </a:r>
                      <a:endParaRPr lang="en-US" sz="1800" b="1">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2,870.0 </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88.4 </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8"/>
                  </a:ext>
                </a:extLst>
              </a:tr>
              <a:tr h="414062">
                <a:tc>
                  <a:txBody>
                    <a:bodyPr/>
                    <a:lstStyle/>
                    <a:p>
                      <a:pPr marL="0" marR="0" algn="ctr">
                        <a:lnSpc>
                          <a:spcPct val="115000"/>
                        </a:lnSpc>
                        <a:spcBef>
                          <a:spcPts val="0"/>
                        </a:spcBef>
                        <a:spcAft>
                          <a:spcPts val="0"/>
                        </a:spcAft>
                      </a:pPr>
                      <a:r>
                        <a:rPr lang="en-US" sz="1800" b="1">
                          <a:solidFill>
                            <a:srgbClr val="000000"/>
                          </a:solidFill>
                          <a:latin typeface="Arial" panose="020B0604020202020204" pitchFamily="34" charset="0"/>
                          <a:ea typeface="Times New Roman"/>
                          <a:cs typeface="Arial" panose="020B0604020202020204" pitchFamily="34" charset="0"/>
                        </a:rPr>
                        <a:t>Total saving</a:t>
                      </a:r>
                      <a:endParaRPr lang="en-US" sz="1800" b="1">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800" b="1">
                          <a:solidFill>
                            <a:srgbClr val="000000"/>
                          </a:solidFill>
                          <a:latin typeface="Arial" panose="020B0604020202020204" pitchFamily="34" charset="0"/>
                          <a:ea typeface="Times New Roman"/>
                          <a:cs typeface="Arial" panose="020B0604020202020204" pitchFamily="34" charset="0"/>
                        </a:rPr>
                        <a:t>10,165.2 </a:t>
                      </a:r>
                      <a:endParaRPr lang="en-US" sz="1800" b="1">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338.8 </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0009"/>
                  </a:ext>
                </a:extLst>
              </a:tr>
            </a:tbl>
          </a:graphicData>
        </a:graphic>
      </p:graphicFrame>
      <p:sp>
        <p:nvSpPr>
          <p:cNvPr id="7" name="TextBox 6"/>
          <p:cNvSpPr txBox="1"/>
          <p:nvPr/>
        </p:nvSpPr>
        <p:spPr>
          <a:xfrm>
            <a:off x="11809" y="6475943"/>
            <a:ext cx="8712968" cy="369332"/>
          </a:xfrm>
          <a:prstGeom prst="rect">
            <a:avLst/>
          </a:prstGeom>
          <a:noFill/>
        </p:spPr>
        <p:txBody>
          <a:bodyPr wrap="square" rtlCol="0">
            <a:spAutoFit/>
          </a:bodyPr>
          <a:lstStyle/>
          <a:p>
            <a:r>
              <a:rPr lang="en-US" sz="900" dirty="0">
                <a:solidFill>
                  <a:prstClr val="black"/>
                </a:solidFill>
                <a:latin typeface="Arial" panose="020B0604020202020204" pitchFamily="34" charset="0"/>
                <a:cs typeface="Arial" panose="020B0604020202020204" pitchFamily="34" charset="0"/>
              </a:rPr>
              <a:t>Source: Presentation by </a:t>
            </a:r>
            <a:r>
              <a:rPr lang="en-US" sz="900" dirty="0" err="1">
                <a:solidFill>
                  <a:prstClr val="black"/>
                </a:solidFill>
                <a:latin typeface="Arial" panose="020B0604020202020204" pitchFamily="34" charset="0"/>
                <a:cs typeface="Arial" panose="020B0604020202020204" pitchFamily="34" charset="0"/>
              </a:rPr>
              <a:t>Chutima</a:t>
            </a:r>
            <a:r>
              <a:rPr lang="en-US" sz="900" dirty="0">
                <a:solidFill>
                  <a:prstClr val="black"/>
                </a:solidFill>
                <a:latin typeface="Arial" panose="020B0604020202020204" pitchFamily="34" charset="0"/>
                <a:cs typeface="Arial" panose="020B0604020202020204" pitchFamily="34" charset="0"/>
              </a:rPr>
              <a:t> </a:t>
            </a:r>
            <a:r>
              <a:rPr lang="en-US" sz="900" dirty="0" err="1">
                <a:solidFill>
                  <a:prstClr val="black"/>
                </a:solidFill>
                <a:latin typeface="Arial" panose="020B0604020202020204" pitchFamily="34" charset="0"/>
                <a:cs typeface="Arial" panose="020B0604020202020204" pitchFamily="34" charset="0"/>
              </a:rPr>
              <a:t>Akaleephan</a:t>
            </a:r>
            <a:r>
              <a:rPr lang="en-US" sz="900" dirty="0">
                <a:solidFill>
                  <a:prstClr val="black"/>
                </a:solidFill>
                <a:latin typeface="Arial" panose="020B0604020202020204" pitchFamily="34" charset="0"/>
                <a:cs typeface="Arial" panose="020B0604020202020204" pitchFamily="34" charset="0"/>
              </a:rPr>
              <a:t> presented at the Regional Experts Consultation on Access to Affordable Medicines, Diagnostics and Vaccines in Bangkok, March 2016 based on NHSO Thailand data</a:t>
            </a:r>
            <a:endParaRPr lang="en-GB" sz="900" dirty="0">
              <a:solidFill>
                <a:prstClr val="black"/>
              </a:solidFill>
              <a:latin typeface="Arial" panose="020B0604020202020204" pitchFamily="34" charset="0"/>
              <a:cs typeface="Arial" panose="020B0604020202020204" pitchFamily="34" charset="0"/>
            </a:endParaRPr>
          </a:p>
        </p:txBody>
      </p:sp>
      <p:sp>
        <p:nvSpPr>
          <p:cNvPr id="5" name="Rectangle 4"/>
          <p:cNvSpPr/>
          <p:nvPr/>
        </p:nvSpPr>
        <p:spPr>
          <a:xfrm>
            <a:off x="539552" y="6035191"/>
            <a:ext cx="7992888" cy="396000"/>
          </a:xfrm>
          <a:prstGeom prst="rect">
            <a:avLst/>
          </a:prstGeom>
          <a:noFill/>
          <a:ln w="25400" cap="flat" cmpd="sng" algn="ctr">
            <a:solidFill>
              <a:srgbClr val="FF5050"/>
            </a:solidFill>
            <a:prstDash val="sysDash"/>
          </a:ln>
          <a:effectLst>
            <a:outerShdw blurRad="40000" sx="1000" sy="1000" rotWithShape="0">
              <a:srgbClr val="000000"/>
            </a:outerShdw>
          </a:effectLst>
        </p:spPr>
        <p:txBody>
          <a:bodyPr rtlCol="0" anchor="ctr"/>
          <a:lstStyle/>
          <a:p>
            <a:pPr algn="ctr">
              <a:defRPr/>
            </a:pPr>
            <a:endParaRPr lang="en-GB" kern="0">
              <a:solidFill>
                <a:prstClr val="white"/>
              </a:solidFill>
            </a:endParaRPr>
          </a:p>
        </p:txBody>
      </p:sp>
    </p:spTree>
    <p:extLst>
      <p:ext uri="{BB962C8B-B14F-4D97-AF65-F5344CB8AC3E}">
        <p14:creationId xmlns:p14="http://schemas.microsoft.com/office/powerpoint/2010/main" val="204100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E19C7FDC-6A03-401C-9A12-EC31BE8A0E6F}" type="slidenum">
              <a:rPr lang="th-TH">
                <a:solidFill>
                  <a:prstClr val="black">
                    <a:tint val="75000"/>
                  </a:prstClr>
                </a:solidFill>
              </a:rPr>
              <a:pPr>
                <a:defRPr/>
              </a:pPr>
              <a:t>2</a:t>
            </a:fld>
            <a:endParaRPr lang="th-TH" dirty="0">
              <a:solidFill>
                <a:prstClr val="black">
                  <a:tint val="75000"/>
                </a:prstClr>
              </a:solidFill>
            </a:endParaRPr>
          </a:p>
        </p:txBody>
      </p:sp>
      <p:sp>
        <p:nvSpPr>
          <p:cNvPr id="29699" name="Subtitle 4"/>
          <p:cNvSpPr>
            <a:spLocks noGrp="1"/>
          </p:cNvSpPr>
          <p:nvPr>
            <p:ph type="subTitle" idx="1"/>
          </p:nvPr>
        </p:nvSpPr>
        <p:spPr bwMode="auto">
          <a:xfrm>
            <a:off x="468313" y="2276475"/>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pPr>
            <a:r>
              <a:rPr lang="en-US" dirty="0">
                <a:cs typeface="Cordia New" pitchFamily="34" charset="-34"/>
                <a:hlinkClick r:id="rId3" action="ppaction://hlinksldjump"/>
              </a:rPr>
              <a:t>Treatment: Antiretroviral therapy</a:t>
            </a:r>
            <a:endParaRPr lang="en-US" dirty="0">
              <a:cs typeface="Cordia New" pitchFamily="34" charset="-34"/>
            </a:endParaRPr>
          </a:p>
          <a:p>
            <a:pPr fontAlgn="base">
              <a:spcAft>
                <a:spcPct val="0"/>
              </a:spcAft>
            </a:pPr>
            <a:r>
              <a:rPr lang="en-US" dirty="0">
                <a:cs typeface="Cordia New" pitchFamily="34" charset="-34"/>
                <a:hlinkClick r:id="rId4" action="ppaction://hlinksldjump"/>
              </a:rPr>
              <a:t>Treatment: PMTCT</a:t>
            </a:r>
            <a:endParaRPr lang="en-US" dirty="0">
              <a:cs typeface="Cordia New" pitchFamily="34" charset="-34"/>
            </a:endParaRPr>
          </a:p>
          <a:p>
            <a:pPr fontAlgn="base">
              <a:spcAft>
                <a:spcPct val="0"/>
              </a:spcAft>
            </a:pPr>
            <a:r>
              <a:rPr lang="en-US" dirty="0">
                <a:cs typeface="Cordia New" pitchFamily="34" charset="-34"/>
                <a:hlinkClick r:id="rId5" action="ppaction://hlinksldjump"/>
              </a:rPr>
              <a:t>Treatment: TB-HIV Co-treatment</a:t>
            </a:r>
            <a:endParaRPr lang="en-US" dirty="0">
              <a:cs typeface="Cordia New" pitchFamily="34" charset="-34"/>
            </a:endParaRPr>
          </a:p>
        </p:txBody>
      </p:sp>
      <p:sp>
        <p:nvSpPr>
          <p:cNvPr id="29700" name="Title 3"/>
          <p:cNvSpPr>
            <a:spLocks noGrp="1"/>
          </p:cNvSpPr>
          <p:nvPr>
            <p:ph type="title"/>
          </p:nvPr>
        </p:nvSpPr>
        <p:spPr bwMode="auto">
          <a:xfrm>
            <a:off x="169863"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cs typeface="Cordia New" pitchFamily="34" charset="-34"/>
              </a:rPr>
              <a:t>CONTENT</a:t>
            </a:r>
            <a:endParaRPr lang="th-TH"/>
          </a:p>
        </p:txBody>
      </p:sp>
    </p:spTree>
    <p:extLst>
      <p:ext uri="{BB962C8B-B14F-4D97-AF65-F5344CB8AC3E}">
        <p14:creationId xmlns:p14="http://schemas.microsoft.com/office/powerpoint/2010/main" val="2340599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7"/>
          <p:cNvSpPr txBox="1"/>
          <p:nvPr/>
        </p:nvSpPr>
        <p:spPr>
          <a:xfrm rot="16200000">
            <a:off x="-136533" y="4060091"/>
            <a:ext cx="2781298" cy="276999"/>
          </a:xfrm>
          <a:prstGeom prst="rect">
            <a:avLst/>
          </a:prstGeom>
          <a:noFill/>
          <a:ln>
            <a:noFill/>
          </a:ln>
          <a:effectLst/>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200" b="1" i="0" u="none" strike="noStrike" kern="1200" baseline="0">
                <a:solidFill>
                  <a:sysClr val="windowText" lastClr="000000"/>
                </a:solidFill>
                <a:latin typeface="Arial" pitchFamily="34" charset="0"/>
                <a:ea typeface="+mn-ea"/>
                <a:cs typeface="Arial" pitchFamily="34" charset="0"/>
              </a:defRPr>
            </a:pPr>
            <a:r>
              <a:rPr lang="en-GB" sz="1200" b="1">
                <a:solidFill>
                  <a:sysClr val="windowText" lastClr="000000"/>
                </a:solidFill>
                <a:latin typeface="Arial" pitchFamily="34" charset="0"/>
                <a:cs typeface="Arial" pitchFamily="34" charset="0"/>
              </a:rPr>
              <a:t>US$ per person per year</a:t>
            </a:r>
          </a:p>
        </p:txBody>
      </p:sp>
      <p:grpSp>
        <p:nvGrpSpPr>
          <p:cNvPr id="27" name="Group 26">
            <a:extLst>
              <a:ext uri="{FF2B5EF4-FFF2-40B4-BE49-F238E27FC236}">
                <a16:creationId xmlns:a16="http://schemas.microsoft.com/office/drawing/2014/main" id="{EF73115E-1218-45AF-96DD-CCA4E45A7F20}"/>
              </a:ext>
            </a:extLst>
          </p:cNvPr>
          <p:cNvGrpSpPr/>
          <p:nvPr/>
        </p:nvGrpSpPr>
        <p:grpSpPr>
          <a:xfrm>
            <a:off x="1115616" y="2708921"/>
            <a:ext cx="6948000" cy="3672000"/>
            <a:chOff x="1115616" y="2708921"/>
            <a:chExt cx="6948000" cy="3672000"/>
          </a:xfrm>
        </p:grpSpPr>
        <p:graphicFrame>
          <p:nvGraphicFramePr>
            <p:cNvPr id="5" name="Chart 4"/>
            <p:cNvGraphicFramePr>
              <a:graphicFrameLocks/>
            </p:cNvGraphicFramePr>
            <p:nvPr>
              <p:extLst>
                <p:ext uri="{D42A27DB-BD31-4B8C-83A1-F6EECF244321}">
                  <p14:modId xmlns:p14="http://schemas.microsoft.com/office/powerpoint/2010/main" val="1580852183"/>
                </p:ext>
              </p:extLst>
            </p:nvPr>
          </p:nvGraphicFramePr>
          <p:xfrm>
            <a:off x="1115616" y="2708921"/>
            <a:ext cx="6948000" cy="36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2950547" y="3150369"/>
              <a:ext cx="3454032" cy="1978671"/>
              <a:chOff x="1695451" y="419100"/>
              <a:chExt cx="3191475" cy="1878525"/>
            </a:xfrm>
          </p:grpSpPr>
          <p:grpSp>
            <p:nvGrpSpPr>
              <p:cNvPr id="7" name="Group 6"/>
              <p:cNvGrpSpPr/>
              <p:nvPr/>
            </p:nvGrpSpPr>
            <p:grpSpPr>
              <a:xfrm>
                <a:off x="1771651" y="419100"/>
                <a:ext cx="3115275" cy="1878525"/>
                <a:chOff x="1771651" y="419100"/>
                <a:chExt cx="3115275" cy="1878525"/>
              </a:xfrm>
            </p:grpSpPr>
            <p:sp>
              <p:nvSpPr>
                <p:cNvPr id="16" name="Rectangle 15"/>
                <p:cNvSpPr/>
                <p:nvPr/>
              </p:nvSpPr>
              <p:spPr>
                <a:xfrm>
                  <a:off x="1771651" y="419100"/>
                  <a:ext cx="1866900" cy="1323975"/>
                </a:xfrm>
                <a:prstGeom prst="rect">
                  <a:avLst/>
                </a:prstGeom>
                <a:noFill/>
                <a:ln w="19050" cap="flat" cmpd="sng" algn="ctr">
                  <a:solidFill>
                    <a:srgbClr val="00CCFF"/>
                  </a:solidFill>
                  <a:prstDash val="sysDash"/>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GB" kern="0">
                    <a:solidFill>
                      <a:sysClr val="window" lastClr="FFFFFF"/>
                    </a:solidFill>
                  </a:endParaRPr>
                </a:p>
              </p:txBody>
            </p:sp>
            <p:cxnSp>
              <p:nvCxnSpPr>
                <p:cNvPr id="17" name="Straight Connector 16"/>
                <p:cNvCxnSpPr/>
                <p:nvPr/>
              </p:nvCxnSpPr>
              <p:spPr>
                <a:xfrm>
                  <a:off x="3590926" y="419100"/>
                  <a:ext cx="1296000" cy="0"/>
                </a:xfrm>
                <a:prstGeom prst="line">
                  <a:avLst/>
                </a:prstGeom>
                <a:noFill/>
                <a:ln w="19050" cap="flat" cmpd="sng" algn="ctr">
                  <a:solidFill>
                    <a:srgbClr val="00CCFF"/>
                  </a:solidFill>
                  <a:prstDash val="sysDash"/>
                  <a:miter lim="800000"/>
                </a:ln>
                <a:effectLst/>
              </p:spPr>
            </p:cxnSp>
            <p:cxnSp>
              <p:nvCxnSpPr>
                <p:cNvPr id="18" name="Straight Connector 17"/>
                <p:cNvCxnSpPr/>
                <p:nvPr/>
              </p:nvCxnSpPr>
              <p:spPr>
                <a:xfrm rot="5400000">
                  <a:off x="1465951" y="1991625"/>
                  <a:ext cx="612000" cy="0"/>
                </a:xfrm>
                <a:prstGeom prst="line">
                  <a:avLst/>
                </a:prstGeom>
                <a:noFill/>
                <a:ln w="19050" cap="flat" cmpd="sng" algn="ctr">
                  <a:solidFill>
                    <a:srgbClr val="00CCFF"/>
                  </a:solidFill>
                  <a:prstDash val="sysDash"/>
                  <a:miter lim="800000"/>
                </a:ln>
                <a:effectLst/>
              </p:spPr>
            </p:cxnSp>
          </p:grpSp>
          <p:grpSp>
            <p:nvGrpSpPr>
              <p:cNvPr id="8" name="Group 7"/>
              <p:cNvGrpSpPr/>
              <p:nvPr/>
            </p:nvGrpSpPr>
            <p:grpSpPr>
              <a:xfrm>
                <a:off x="1695451" y="657225"/>
                <a:ext cx="2847975" cy="1572067"/>
                <a:chOff x="1695451" y="657225"/>
                <a:chExt cx="2847975" cy="1572067"/>
              </a:xfrm>
            </p:grpSpPr>
            <p:sp>
              <p:nvSpPr>
                <p:cNvPr id="9" name="Chevron 8"/>
                <p:cNvSpPr/>
                <p:nvPr/>
              </p:nvSpPr>
              <p:spPr>
                <a:xfrm>
                  <a:off x="2714625" y="1666875"/>
                  <a:ext cx="72000" cy="144000"/>
                </a:xfrm>
                <a:prstGeom prst="chevron">
                  <a:avLst/>
                </a:prstGeom>
                <a:solidFill>
                  <a:srgbClr val="00CCFF"/>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GB" kern="0">
                    <a:solidFill>
                      <a:sysClr val="windowText" lastClr="000000"/>
                    </a:solidFill>
                  </a:endParaRPr>
                </a:p>
              </p:txBody>
            </p:sp>
            <p:grpSp>
              <p:nvGrpSpPr>
                <p:cNvPr id="10" name="Group 9"/>
                <p:cNvGrpSpPr/>
                <p:nvPr/>
              </p:nvGrpSpPr>
              <p:grpSpPr>
                <a:xfrm>
                  <a:off x="1695451" y="657225"/>
                  <a:ext cx="2847975" cy="523220"/>
                  <a:chOff x="1695451" y="657225"/>
                  <a:chExt cx="2847975" cy="523220"/>
                </a:xfrm>
              </p:grpSpPr>
              <p:sp>
                <p:nvSpPr>
                  <p:cNvPr id="12" name="TextBox 6"/>
                  <p:cNvSpPr txBox="1"/>
                  <p:nvPr/>
                </p:nvSpPr>
                <p:spPr>
                  <a:xfrm>
                    <a:off x="3648076" y="657225"/>
                    <a:ext cx="895350"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FF5050"/>
                        </a:solidFill>
                        <a:latin typeface="Arial" pitchFamily="34" charset="0"/>
                        <a:cs typeface="Arial" pitchFamily="34" charset="0"/>
                      </a:rPr>
                      <a:t>X</a:t>
                    </a:r>
                    <a:r>
                      <a:rPr lang="en-US" sz="2800" b="1" dirty="0">
                        <a:solidFill>
                          <a:srgbClr val="FF5050"/>
                        </a:solidFill>
                        <a:latin typeface="Arial" pitchFamily="34" charset="0"/>
                        <a:cs typeface="Arial" pitchFamily="34" charset="0"/>
                      </a:rPr>
                      <a:t>6.5</a:t>
                    </a:r>
                    <a:r>
                      <a:rPr lang="en-US" b="1" kern="0" dirty="0">
                        <a:solidFill>
                          <a:srgbClr val="FF5050"/>
                        </a:solidFill>
                        <a:latin typeface="Arial" pitchFamily="34" charset="0"/>
                        <a:cs typeface="Arial" pitchFamily="34" charset="0"/>
                      </a:rPr>
                      <a:t> </a:t>
                    </a:r>
                    <a:endParaRPr lang="en-GB" b="1" kern="0" dirty="0">
                      <a:solidFill>
                        <a:srgbClr val="FF5050"/>
                      </a:solidFill>
                      <a:latin typeface="Arial" pitchFamily="34" charset="0"/>
                      <a:cs typeface="Arial" pitchFamily="34" charset="0"/>
                    </a:endParaRPr>
                  </a:p>
                </p:txBody>
              </p:sp>
              <p:sp>
                <p:nvSpPr>
                  <p:cNvPr id="13" name="Chevron 12"/>
                  <p:cNvSpPr/>
                  <p:nvPr/>
                </p:nvSpPr>
                <p:spPr>
                  <a:xfrm rot="16200000">
                    <a:off x="3609976" y="872588"/>
                    <a:ext cx="72000" cy="144000"/>
                  </a:xfrm>
                  <a:prstGeom prst="chevron">
                    <a:avLst/>
                  </a:prstGeom>
                  <a:solidFill>
                    <a:srgbClr val="00CCFF"/>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GB" kern="0">
                      <a:solidFill>
                        <a:sysClr val="windowText" lastClr="000000"/>
                      </a:solidFill>
                    </a:endParaRPr>
                  </a:p>
                </p:txBody>
              </p:sp>
              <p:sp>
                <p:nvSpPr>
                  <p:cNvPr id="14" name="Chevron 13"/>
                  <p:cNvSpPr/>
                  <p:nvPr/>
                </p:nvSpPr>
                <p:spPr>
                  <a:xfrm rot="16200000">
                    <a:off x="1731451" y="872587"/>
                    <a:ext cx="72000" cy="144000"/>
                  </a:xfrm>
                  <a:prstGeom prst="chevron">
                    <a:avLst/>
                  </a:prstGeom>
                  <a:solidFill>
                    <a:srgbClr val="00CCFF"/>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GB" kern="0">
                      <a:solidFill>
                        <a:sysClr val="windowText" lastClr="000000"/>
                      </a:solidFill>
                    </a:endParaRPr>
                  </a:p>
                </p:txBody>
              </p:sp>
              <p:sp>
                <p:nvSpPr>
                  <p:cNvPr id="15" name="TextBox 6"/>
                  <p:cNvSpPr txBox="1"/>
                  <p:nvPr/>
                </p:nvSpPr>
                <p:spPr>
                  <a:xfrm>
                    <a:off x="1743075" y="657225"/>
                    <a:ext cx="1104901"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800" b="1" dirty="0">
                        <a:solidFill>
                          <a:srgbClr val="FF5050"/>
                        </a:solidFill>
                        <a:latin typeface="Arial" pitchFamily="34" charset="0"/>
                        <a:cs typeface="Arial" pitchFamily="34" charset="0"/>
                      </a:rPr>
                      <a:t>X</a:t>
                    </a:r>
                    <a:r>
                      <a:rPr lang="en-US" sz="2800" b="1" dirty="0">
                        <a:solidFill>
                          <a:srgbClr val="FF5050"/>
                        </a:solidFill>
                        <a:latin typeface="Arial" pitchFamily="34" charset="0"/>
                        <a:cs typeface="Arial" pitchFamily="34" charset="0"/>
                      </a:rPr>
                      <a:t>17.4</a:t>
                    </a:r>
                    <a:r>
                      <a:rPr lang="en-US" sz="1800" b="1" dirty="0">
                        <a:solidFill>
                          <a:srgbClr val="FF5050"/>
                        </a:solidFill>
                        <a:latin typeface="Arial" pitchFamily="34" charset="0"/>
                        <a:cs typeface="Arial" pitchFamily="34" charset="0"/>
                      </a:rPr>
                      <a:t> </a:t>
                    </a:r>
                    <a:endParaRPr lang="en-GB" sz="1800" b="1" dirty="0">
                      <a:solidFill>
                        <a:srgbClr val="FF5050"/>
                      </a:solidFill>
                      <a:latin typeface="Arial" pitchFamily="34" charset="0"/>
                      <a:cs typeface="Arial" pitchFamily="34" charset="0"/>
                    </a:endParaRPr>
                  </a:p>
                </p:txBody>
              </p:sp>
            </p:grpSp>
            <p:sp>
              <p:nvSpPr>
                <p:cNvPr id="11" name="TextBox 6"/>
                <p:cNvSpPr txBox="1"/>
                <p:nvPr/>
              </p:nvSpPr>
              <p:spPr>
                <a:xfrm>
                  <a:off x="2286001" y="1724025"/>
                  <a:ext cx="895350" cy="505267"/>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800" b="1" dirty="0">
                      <a:solidFill>
                        <a:srgbClr val="FF9933"/>
                      </a:solidFill>
                      <a:latin typeface="Arial" pitchFamily="34" charset="0"/>
                      <a:cs typeface="Arial" pitchFamily="34" charset="0"/>
                    </a:rPr>
                    <a:t>X</a:t>
                  </a:r>
                  <a:r>
                    <a:rPr lang="en-US" sz="2800" b="1" dirty="0">
                      <a:solidFill>
                        <a:srgbClr val="FF9933"/>
                      </a:solidFill>
                      <a:latin typeface="Arial" pitchFamily="34" charset="0"/>
                      <a:cs typeface="Arial" pitchFamily="34" charset="0"/>
                    </a:rPr>
                    <a:t>2.7</a:t>
                  </a:r>
                  <a:r>
                    <a:rPr lang="en-US" sz="1800" b="1" dirty="0">
                      <a:solidFill>
                        <a:srgbClr val="FF9933"/>
                      </a:solidFill>
                      <a:latin typeface="Arial" pitchFamily="34" charset="0"/>
                      <a:cs typeface="Arial" pitchFamily="34" charset="0"/>
                    </a:rPr>
                    <a:t> </a:t>
                  </a:r>
                  <a:endParaRPr lang="en-GB" sz="1800" b="1" dirty="0">
                    <a:solidFill>
                      <a:srgbClr val="FF9933"/>
                    </a:solidFill>
                    <a:latin typeface="Arial" pitchFamily="34" charset="0"/>
                    <a:cs typeface="Arial" pitchFamily="34" charset="0"/>
                  </a:endParaRPr>
                </a:p>
              </p:txBody>
            </p:sp>
          </p:grpSp>
        </p:grpSp>
        <p:grpSp>
          <p:nvGrpSpPr>
            <p:cNvPr id="23" name="Group 22"/>
            <p:cNvGrpSpPr/>
            <p:nvPr/>
          </p:nvGrpSpPr>
          <p:grpSpPr>
            <a:xfrm>
              <a:off x="2088039" y="5445035"/>
              <a:ext cx="5893794" cy="288228"/>
              <a:chOff x="2014121" y="5049629"/>
              <a:chExt cx="5445780" cy="239435"/>
            </a:xfrm>
          </p:grpSpPr>
          <p:sp>
            <p:nvSpPr>
              <p:cNvPr id="20" name="TextBox 6"/>
              <p:cNvSpPr txBox="1"/>
              <p:nvPr/>
            </p:nvSpPr>
            <p:spPr>
              <a:xfrm>
                <a:off x="2014121" y="5049632"/>
                <a:ext cx="1689137" cy="239431"/>
              </a:xfrm>
              <a:prstGeom prst="rect">
                <a:avLst/>
              </a:prstGeom>
              <a:solidFill>
                <a:schemeClr val="bg1"/>
              </a:solid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400" b="1" dirty="0">
                    <a:solidFill>
                      <a:srgbClr val="33CCCC"/>
                    </a:solidFill>
                    <a:latin typeface="Arial" pitchFamily="34" charset="0"/>
                    <a:cs typeface="Arial" pitchFamily="34" charset="0"/>
                  </a:rPr>
                  <a:t>First-line regimen </a:t>
                </a:r>
                <a:endParaRPr lang="en-GB" sz="1400" b="1" dirty="0">
                  <a:solidFill>
                    <a:srgbClr val="33CCCC"/>
                  </a:solidFill>
                  <a:latin typeface="Arial" pitchFamily="34" charset="0"/>
                  <a:cs typeface="Arial" pitchFamily="34" charset="0"/>
                </a:endParaRPr>
              </a:p>
            </p:txBody>
          </p:sp>
          <p:sp>
            <p:nvSpPr>
              <p:cNvPr id="21" name="TextBox 6"/>
              <p:cNvSpPr txBox="1"/>
              <p:nvPr/>
            </p:nvSpPr>
            <p:spPr>
              <a:xfrm>
                <a:off x="3683451" y="5049629"/>
                <a:ext cx="1993744" cy="239435"/>
              </a:xfrm>
              <a:prstGeom prst="rect">
                <a:avLst/>
              </a:prstGeom>
              <a:solidFill>
                <a:schemeClr val="bg1"/>
              </a:solid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400" b="1" dirty="0">
                    <a:solidFill>
                      <a:srgbClr val="FF9933"/>
                    </a:solidFill>
                    <a:latin typeface="Arial" pitchFamily="34" charset="0"/>
                    <a:cs typeface="Arial" pitchFamily="34" charset="0"/>
                  </a:rPr>
                  <a:t>Second-line regimen </a:t>
                </a:r>
                <a:endParaRPr lang="en-GB" sz="1400" b="1" dirty="0">
                  <a:solidFill>
                    <a:srgbClr val="FF9933"/>
                  </a:solidFill>
                  <a:latin typeface="Arial" pitchFamily="34" charset="0"/>
                  <a:cs typeface="Arial" pitchFamily="34" charset="0"/>
                </a:endParaRPr>
              </a:p>
            </p:txBody>
          </p:sp>
          <p:sp>
            <p:nvSpPr>
              <p:cNvPr id="22" name="TextBox 6"/>
              <p:cNvSpPr txBox="1"/>
              <p:nvPr/>
            </p:nvSpPr>
            <p:spPr>
              <a:xfrm>
                <a:off x="5673943" y="5049633"/>
                <a:ext cx="1785958" cy="239431"/>
              </a:xfrm>
              <a:prstGeom prst="rect">
                <a:avLst/>
              </a:prstGeom>
              <a:solidFill>
                <a:schemeClr val="bg1"/>
              </a:solid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400" b="1" dirty="0">
                    <a:solidFill>
                      <a:srgbClr val="FF5050"/>
                    </a:solidFill>
                    <a:latin typeface="Arial" pitchFamily="34" charset="0"/>
                    <a:cs typeface="Arial" pitchFamily="34" charset="0"/>
                  </a:rPr>
                  <a:t>Third-line regimen </a:t>
                </a:r>
                <a:endParaRPr lang="en-GB" sz="1400" b="1" dirty="0">
                  <a:solidFill>
                    <a:srgbClr val="FF5050"/>
                  </a:solidFill>
                  <a:latin typeface="Arial" pitchFamily="34" charset="0"/>
                  <a:cs typeface="Arial" pitchFamily="34" charset="0"/>
                </a:endParaRPr>
              </a:p>
            </p:txBody>
          </p:sp>
        </p:grpSp>
      </p:grpSp>
      <p:sp>
        <p:nvSpPr>
          <p:cNvPr id="24" name="TextBox 23"/>
          <p:cNvSpPr txBox="1"/>
          <p:nvPr/>
        </p:nvSpPr>
        <p:spPr>
          <a:xfrm>
            <a:off x="5780" y="6631220"/>
            <a:ext cx="8526660" cy="215444"/>
          </a:xfrm>
          <a:prstGeom prst="rect">
            <a:avLst/>
          </a:prstGeom>
          <a:noFill/>
        </p:spPr>
        <p:txBody>
          <a:bodyPr wrap="square" rtlCol="0">
            <a:spAutoFit/>
          </a:bodyPr>
          <a:lstStyle/>
          <a:p>
            <a:r>
              <a:rPr lang="en-US" sz="800" dirty="0">
                <a:solidFill>
                  <a:prstClr val="black"/>
                </a:solidFill>
                <a:latin typeface="Arial" panose="020B0604020202020204" pitchFamily="34" charset="0"/>
                <a:cs typeface="Arial" panose="020B0604020202020204" pitchFamily="34" charset="0"/>
              </a:rPr>
              <a:t>Prepared by </a:t>
            </a:r>
            <a:r>
              <a:rPr lang="en-US" sz="800" dirty="0">
                <a:solidFill>
                  <a:prstClr val="black"/>
                </a:solidFill>
                <a:latin typeface="Arial" panose="020B0604020202020204" pitchFamily="34" charset="0"/>
                <a:cs typeface="Arial" panose="020B0604020202020204" pitchFamily="34" charset="0"/>
                <a:hlinkClick r:id="rId4"/>
              </a:rPr>
              <a:t>www.aidsdatahub.org</a:t>
            </a:r>
            <a:r>
              <a:rPr lang="en-US" sz="800" dirty="0">
                <a:solidFill>
                  <a:prstClr val="black"/>
                </a:solidFill>
                <a:latin typeface="Arial" panose="020B0604020202020204" pitchFamily="34" charset="0"/>
                <a:cs typeface="Arial" panose="020B0604020202020204" pitchFamily="34" charset="0"/>
              </a:rPr>
              <a:t> based on </a:t>
            </a:r>
            <a:r>
              <a:rPr lang="en-US" sz="800" dirty="0" err="1">
                <a:solidFill>
                  <a:prstClr val="black"/>
                </a:solidFill>
                <a:latin typeface="Arial" panose="020B0604020202020204" pitchFamily="34" charset="0"/>
                <a:cs typeface="Arial" panose="020B0604020202020204" pitchFamily="34" charset="0"/>
              </a:rPr>
              <a:t>Medecins</a:t>
            </a:r>
            <a:r>
              <a:rPr lang="en-US" sz="800" dirty="0">
                <a:solidFill>
                  <a:prstClr val="black"/>
                </a:solidFill>
                <a:latin typeface="Arial" panose="020B0604020202020204" pitchFamily="34" charset="0"/>
                <a:cs typeface="Arial" panose="020B0604020202020204" pitchFamily="34" charset="0"/>
              </a:rPr>
              <a:t> Sans </a:t>
            </a:r>
            <a:r>
              <a:rPr lang="en-US" sz="800" dirty="0" err="1">
                <a:solidFill>
                  <a:prstClr val="black"/>
                </a:solidFill>
                <a:latin typeface="Arial" panose="020B0604020202020204" pitchFamily="34" charset="0"/>
                <a:cs typeface="Arial" panose="020B0604020202020204" pitchFamily="34" charset="0"/>
              </a:rPr>
              <a:t>Frontieres</a:t>
            </a:r>
            <a:r>
              <a:rPr lang="en-US" sz="800" dirty="0">
                <a:solidFill>
                  <a:prstClr val="black"/>
                </a:solidFill>
                <a:latin typeface="Arial" panose="020B0604020202020204" pitchFamily="34" charset="0"/>
                <a:cs typeface="Arial" panose="020B0604020202020204" pitchFamily="34" charset="0"/>
              </a:rPr>
              <a:t> (MSF) (2016). Untangling the Web of Antiretroviral Price Reductions -18th Edition</a:t>
            </a:r>
            <a:endParaRPr lang="en-GB" sz="800" dirty="0">
              <a:solidFill>
                <a:prstClr val="black"/>
              </a:solidFill>
              <a:latin typeface="Arial" panose="020B0604020202020204" pitchFamily="34" charset="0"/>
              <a:cs typeface="Arial" panose="020B0604020202020204" pitchFamily="34" charset="0"/>
            </a:endParaRPr>
          </a:p>
        </p:txBody>
      </p:sp>
      <p:sp>
        <p:nvSpPr>
          <p:cNvPr id="25" name="Title 24"/>
          <p:cNvSpPr>
            <a:spLocks noGrp="1"/>
          </p:cNvSpPr>
          <p:nvPr>
            <p:ph type="title"/>
          </p:nvPr>
        </p:nvSpPr>
        <p:spPr>
          <a:xfrm>
            <a:off x="169856" y="1518447"/>
            <a:ext cx="8866640" cy="777268"/>
          </a:xfrm>
        </p:spPr>
        <p:txBody>
          <a:bodyPr/>
          <a:lstStyle/>
          <a:p>
            <a:r>
              <a:rPr lang="en-US" dirty="0"/>
              <a:t>Newer, more effective, less toxic medicines often unaffordable for the poor and developing countries</a:t>
            </a:r>
            <a:endParaRPr lang="en-GB" dirty="0"/>
          </a:p>
        </p:txBody>
      </p:sp>
    </p:spTree>
    <p:extLst>
      <p:ext uri="{BB962C8B-B14F-4D97-AF65-F5344CB8AC3E}">
        <p14:creationId xmlns:p14="http://schemas.microsoft.com/office/powerpoint/2010/main" val="652775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56" y="1507814"/>
            <a:ext cx="8974144" cy="504000"/>
          </a:xfrm>
        </p:spPr>
        <p:txBody>
          <a:bodyPr>
            <a:noAutofit/>
          </a:bodyPr>
          <a:lstStyle/>
          <a:p>
            <a:r>
              <a:rPr lang="en-US" dirty="0"/>
              <a:t>High out of pocket health payment in countries with highest HIV burden</a:t>
            </a:r>
            <a:endParaRPr lang="en-GB" dirty="0"/>
          </a:p>
        </p:txBody>
      </p:sp>
      <p:graphicFrame>
        <p:nvGraphicFramePr>
          <p:cNvPr id="4" name="Chart 3"/>
          <p:cNvGraphicFramePr>
            <a:graphicFrameLocks/>
          </p:cNvGraphicFramePr>
          <p:nvPr>
            <p:extLst>
              <p:ext uri="{D42A27DB-BD31-4B8C-83A1-F6EECF244321}">
                <p14:modId xmlns:p14="http://schemas.microsoft.com/office/powerpoint/2010/main" val="26826990"/>
              </p:ext>
            </p:extLst>
          </p:nvPr>
        </p:nvGraphicFramePr>
        <p:xfrm>
          <a:off x="179514" y="2090897"/>
          <a:ext cx="8784976" cy="453647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780" y="6631220"/>
            <a:ext cx="8526660" cy="215444"/>
          </a:xfrm>
          <a:prstGeom prst="rect">
            <a:avLst/>
          </a:prstGeom>
          <a:noFill/>
        </p:spPr>
        <p:txBody>
          <a:bodyPr wrap="square" rtlCol="0">
            <a:spAutoFit/>
          </a:bodyPr>
          <a:lstStyle/>
          <a:p>
            <a:r>
              <a:rPr lang="en-US" sz="800" dirty="0">
                <a:solidFill>
                  <a:prstClr val="black"/>
                </a:solidFill>
                <a:latin typeface="Arial" panose="020B0604020202020204" pitchFamily="34" charset="0"/>
                <a:cs typeface="Arial" panose="020B0604020202020204" pitchFamily="34" charset="0"/>
              </a:rPr>
              <a:t>Prepared by </a:t>
            </a:r>
            <a:r>
              <a:rPr lang="en-US" sz="800" dirty="0">
                <a:solidFill>
                  <a:prstClr val="black"/>
                </a:solidFill>
                <a:latin typeface="Arial" panose="020B0604020202020204" pitchFamily="34" charset="0"/>
                <a:cs typeface="Arial" panose="020B0604020202020204" pitchFamily="34" charset="0"/>
                <a:hlinkClick r:id="rId4"/>
              </a:rPr>
              <a:t>www.aidsdatahub.org</a:t>
            </a:r>
            <a:r>
              <a:rPr lang="en-US" sz="800" dirty="0">
                <a:solidFill>
                  <a:prstClr val="black"/>
                </a:solidFill>
                <a:latin typeface="Arial" panose="020B0604020202020204" pitchFamily="34" charset="0"/>
                <a:cs typeface="Arial" panose="020B0604020202020204" pitchFamily="34" charset="0"/>
              </a:rPr>
              <a:t> based on </a:t>
            </a:r>
            <a:r>
              <a:rPr lang="en-US" sz="800" dirty="0">
                <a:solidFill>
                  <a:prstClr val="black"/>
                </a:solidFill>
                <a:latin typeface="Arial" panose="020B0604020202020204" pitchFamily="34" charset="0"/>
                <a:cs typeface="Arial" panose="020B0604020202020204" pitchFamily="34" charset="0"/>
                <a:hlinkClick r:id="rId5"/>
              </a:rPr>
              <a:t>http://www.who.int/gho/database/en/</a:t>
            </a:r>
            <a:r>
              <a:rPr lang="en-US" sz="800" dirty="0">
                <a:solidFill>
                  <a:prstClr val="black"/>
                </a:solidFill>
                <a:latin typeface="Arial" panose="020B0604020202020204" pitchFamily="34" charset="0"/>
                <a:cs typeface="Arial" panose="020B0604020202020204" pitchFamily="34" charset="0"/>
              </a:rPr>
              <a:t> </a:t>
            </a:r>
            <a:endParaRPr lang="en-GB" sz="800" dirty="0">
              <a:solidFill>
                <a:prstClr val="black"/>
              </a:solidFill>
              <a:latin typeface="Arial" panose="020B0604020202020204" pitchFamily="34" charset="0"/>
              <a:cs typeface="Arial" panose="020B0604020202020204" pitchFamily="34" charset="0"/>
            </a:endParaRPr>
          </a:p>
        </p:txBody>
      </p:sp>
      <p:sp>
        <p:nvSpPr>
          <p:cNvPr id="6" name="TextBox 2"/>
          <p:cNvSpPr txBox="1"/>
          <p:nvPr/>
        </p:nvSpPr>
        <p:spPr>
          <a:xfrm>
            <a:off x="1331640" y="2257127"/>
            <a:ext cx="6408712" cy="307777"/>
          </a:xfrm>
          <a:prstGeom prst="rect">
            <a:avLst/>
          </a:prstGeom>
          <a:noFill/>
          <a:ln>
            <a:noFill/>
          </a:ln>
          <a:effectLst/>
        </p:spPr>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sz="1200" b="1" i="0" u="none" strike="noStrike" kern="1200" baseline="0">
                <a:solidFill>
                  <a:sysClr val="windowText" lastClr="000000"/>
                </a:solidFill>
                <a:latin typeface="Arial" pitchFamily="34" charset="0"/>
                <a:ea typeface="+mn-ea"/>
                <a:cs typeface="Arial" pitchFamily="34" charset="0"/>
              </a:defRPr>
            </a:pPr>
            <a:r>
              <a:rPr lang="en-GB" sz="1400" b="1" dirty="0">
                <a:solidFill>
                  <a:sysClr val="windowText" lastClr="000000"/>
                </a:solidFill>
                <a:latin typeface="Arial" pitchFamily="34" charset="0"/>
                <a:cs typeface="Arial" pitchFamily="34" charset="0"/>
              </a:rPr>
              <a:t>Out-of-pocket payment as % of total health expenditure</a:t>
            </a:r>
          </a:p>
        </p:txBody>
      </p:sp>
    </p:spTree>
    <p:extLst>
      <p:ext uri="{BB962C8B-B14F-4D97-AF65-F5344CB8AC3E}">
        <p14:creationId xmlns:p14="http://schemas.microsoft.com/office/powerpoint/2010/main" val="685634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5400" dirty="0"/>
              <a:t>Treatment: PMTCT</a:t>
            </a:r>
          </a:p>
        </p:txBody>
      </p:sp>
    </p:spTree>
    <p:extLst>
      <p:ext uri="{BB962C8B-B14F-4D97-AF65-F5344CB8AC3E}">
        <p14:creationId xmlns:p14="http://schemas.microsoft.com/office/powerpoint/2010/main" val="575233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a:spLocks/>
          </p:cNvSpPr>
          <p:nvPr/>
        </p:nvSpPr>
        <p:spPr>
          <a:xfrm>
            <a:off x="-507" y="6648159"/>
            <a:ext cx="658873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rPr>
              <a:t>Source: Prepared by </a:t>
            </a: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hlinkClick r:id="rId3"/>
              </a:rPr>
              <a:t>www.aidsdatahub.org</a:t>
            </a: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rPr>
              <a:t> based on UNAIDS 2018 HIV Estimates</a:t>
            </a:r>
            <a:endParaRPr kumimoji="0" lang="en-GB" sz="9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2" name="Title 1"/>
          <p:cNvSpPr>
            <a:spLocks noGrp="1"/>
          </p:cNvSpPr>
          <p:nvPr>
            <p:ph type="title"/>
          </p:nvPr>
        </p:nvSpPr>
        <p:spPr>
          <a:xfrm>
            <a:off x="152400" y="1556792"/>
            <a:ext cx="8991600" cy="504000"/>
          </a:xfrm>
        </p:spPr>
        <p:txBody>
          <a:bodyPr/>
          <a:lstStyle/>
          <a:p>
            <a:r>
              <a:rPr lang="en-US" sz="2000" dirty="0"/>
              <a:t>Estimated new HIV infections among children (0-14 years) in Asia and the Pacific: current trend and trend to Fast-Track target</a:t>
            </a:r>
            <a:br>
              <a:rPr lang="en-US" sz="2000" dirty="0"/>
            </a:br>
            <a:endParaRPr lang="en-GB" sz="2000" dirty="0"/>
          </a:p>
        </p:txBody>
      </p:sp>
      <p:grpSp>
        <p:nvGrpSpPr>
          <p:cNvPr id="14" name="Group 13">
            <a:extLst>
              <a:ext uri="{FF2B5EF4-FFF2-40B4-BE49-F238E27FC236}">
                <a16:creationId xmlns:a16="http://schemas.microsoft.com/office/drawing/2014/main" id="{773A566C-8D01-48F2-91E1-8F6CE6D3E1E7}"/>
              </a:ext>
            </a:extLst>
          </p:cNvPr>
          <p:cNvGrpSpPr/>
          <p:nvPr/>
        </p:nvGrpSpPr>
        <p:grpSpPr>
          <a:xfrm>
            <a:off x="168424" y="2204864"/>
            <a:ext cx="8652048" cy="4392488"/>
            <a:chOff x="0" y="0"/>
            <a:chExt cx="8584406" cy="5131594"/>
          </a:xfrm>
        </p:grpSpPr>
        <p:graphicFrame>
          <p:nvGraphicFramePr>
            <p:cNvPr id="22" name="Chart 21">
              <a:extLst>
                <a:ext uri="{FF2B5EF4-FFF2-40B4-BE49-F238E27FC236}">
                  <a16:creationId xmlns:a16="http://schemas.microsoft.com/office/drawing/2014/main" id="{4BB5236D-B08B-4607-A460-EB7DD90088A3}"/>
                </a:ext>
              </a:extLst>
            </p:cNvPr>
            <p:cNvGraphicFramePr>
              <a:graphicFrameLocks/>
            </p:cNvGraphicFramePr>
            <p:nvPr>
              <p:extLst>
                <p:ext uri="{D42A27DB-BD31-4B8C-83A1-F6EECF244321}">
                  <p14:modId xmlns:p14="http://schemas.microsoft.com/office/powerpoint/2010/main" val="1958990363"/>
                </p:ext>
              </p:extLst>
            </p:nvPr>
          </p:nvGraphicFramePr>
          <p:xfrm>
            <a:off x="0" y="0"/>
            <a:ext cx="8584406" cy="5131594"/>
          </p:xfrm>
          <a:graphic>
            <a:graphicData uri="http://schemas.openxmlformats.org/drawingml/2006/chart">
              <c:chart xmlns:c="http://schemas.openxmlformats.org/drawingml/2006/chart" xmlns:r="http://schemas.openxmlformats.org/officeDocument/2006/relationships" r:id="rId4"/>
            </a:graphicData>
          </a:graphic>
        </p:graphicFrame>
        <p:grpSp>
          <p:nvGrpSpPr>
            <p:cNvPr id="23" name="Group 22">
              <a:extLst>
                <a:ext uri="{FF2B5EF4-FFF2-40B4-BE49-F238E27FC236}">
                  <a16:creationId xmlns:a16="http://schemas.microsoft.com/office/drawing/2014/main" id="{54D5D17E-9AFB-4C16-B9EA-A11DD583598F}"/>
                </a:ext>
              </a:extLst>
            </p:cNvPr>
            <p:cNvGrpSpPr/>
            <p:nvPr/>
          </p:nvGrpSpPr>
          <p:grpSpPr>
            <a:xfrm>
              <a:off x="6429381" y="2405063"/>
              <a:ext cx="1944000" cy="2673751"/>
              <a:chOff x="6429381" y="2405063"/>
              <a:chExt cx="1944000" cy="2673751"/>
            </a:xfrm>
          </p:grpSpPr>
          <p:sp>
            <p:nvSpPr>
              <p:cNvPr id="27" name="Rounded Rectangle 66">
                <a:extLst>
                  <a:ext uri="{FF2B5EF4-FFF2-40B4-BE49-F238E27FC236}">
                    <a16:creationId xmlns:a16="http://schemas.microsoft.com/office/drawing/2014/main" id="{D9B4AAEE-0C8D-4BC1-86CF-232A75131D0E}"/>
                  </a:ext>
                </a:extLst>
              </p:cNvPr>
              <p:cNvSpPr/>
              <p:nvPr/>
            </p:nvSpPr>
            <p:spPr>
              <a:xfrm>
                <a:off x="6429381" y="2405063"/>
                <a:ext cx="1944000" cy="886675"/>
              </a:xfrm>
              <a:prstGeom prst="roundRect">
                <a:avLst/>
              </a:prstGeom>
              <a:solidFill>
                <a:sysClr val="window" lastClr="FFFFFF"/>
              </a:solidFill>
              <a:ln w="22225" cap="flat" cmpd="sng" algn="ctr">
                <a:solidFill>
                  <a:srgbClr val="FF7C80"/>
                </a:solidFill>
                <a:prstDash val="sysDash"/>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2020 estimate based on current trend: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FF7C80"/>
                    </a:solidFill>
                    <a:effectLst/>
                    <a:uLnTx/>
                    <a:uFillTx/>
                    <a:latin typeface="Arial" pitchFamily="34" charset="0"/>
                    <a:ea typeface="+mn-ea"/>
                    <a:cs typeface="Arial" pitchFamily="34" charset="0"/>
                  </a:rPr>
                  <a:t>8 000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new HIV infections</a:t>
                </a:r>
              </a:p>
            </p:txBody>
          </p:sp>
          <p:sp>
            <p:nvSpPr>
              <p:cNvPr id="28" name="Down Arrow 67">
                <a:extLst>
                  <a:ext uri="{FF2B5EF4-FFF2-40B4-BE49-F238E27FC236}">
                    <a16:creationId xmlns:a16="http://schemas.microsoft.com/office/drawing/2014/main" id="{BD9B9A51-4B6B-4A9C-8FF0-C2206EDB5BDB}"/>
                  </a:ext>
                </a:extLst>
              </p:cNvPr>
              <p:cNvSpPr/>
              <p:nvPr/>
            </p:nvSpPr>
            <p:spPr>
              <a:xfrm>
                <a:off x="6631410" y="3329535"/>
                <a:ext cx="274320" cy="1008000"/>
              </a:xfrm>
              <a:prstGeom prst="downArrow">
                <a:avLst/>
              </a:prstGeom>
              <a:solidFill>
                <a:srgbClr val="FF7C80"/>
              </a:solidFill>
              <a:ln w="25400" cap="flat" cmpd="sng" algn="ctr">
                <a:noFill/>
                <a:prstDash val="soli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9" name="Rounded Rectangle 68">
                <a:extLst>
                  <a:ext uri="{FF2B5EF4-FFF2-40B4-BE49-F238E27FC236}">
                    <a16:creationId xmlns:a16="http://schemas.microsoft.com/office/drawing/2014/main" id="{5BD8D35F-C3D4-4802-B24F-FE94880BC747}"/>
                  </a:ext>
                </a:extLst>
              </p:cNvPr>
              <p:cNvSpPr/>
              <p:nvPr/>
            </p:nvSpPr>
            <p:spPr>
              <a:xfrm>
                <a:off x="6429381" y="4358814"/>
                <a:ext cx="1944000" cy="720000"/>
              </a:xfrm>
              <a:prstGeom prst="roundRect">
                <a:avLst/>
              </a:prstGeom>
              <a:solidFill>
                <a:sysClr val="window" lastClr="FFFFFF"/>
              </a:solidFill>
              <a:ln w="22225" cap="flat" cmpd="sng" algn="ctr">
                <a:solidFill>
                  <a:srgbClr val="33CCCC"/>
                </a:solidFill>
                <a:prstDash val="sysDash"/>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Fast-Track Target 2020: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0CBCC1"/>
                    </a:solidFill>
                    <a:effectLst/>
                    <a:uLnTx/>
                    <a:uFillTx/>
                    <a:latin typeface="Arial" pitchFamily="34" charset="0"/>
                    <a:ea typeface="+mn-ea"/>
                    <a:cs typeface="Arial" pitchFamily="34" charset="0"/>
                  </a:rPr>
                  <a:t>1900</a:t>
                </a:r>
                <a:r>
                  <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new HIV infections</a:t>
                </a:r>
              </a:p>
            </p:txBody>
          </p:sp>
          <p:sp>
            <p:nvSpPr>
              <p:cNvPr id="30" name="Rounded Rectangle 69">
                <a:extLst>
                  <a:ext uri="{FF2B5EF4-FFF2-40B4-BE49-F238E27FC236}">
                    <a16:creationId xmlns:a16="http://schemas.microsoft.com/office/drawing/2014/main" id="{A00B1E6E-18ED-45F5-9636-22BD41C9C30D}"/>
                  </a:ext>
                </a:extLst>
              </p:cNvPr>
              <p:cNvSpPr/>
              <p:nvPr/>
            </p:nvSpPr>
            <p:spPr>
              <a:xfrm>
                <a:off x="6551276" y="3364979"/>
                <a:ext cx="1822105" cy="821457"/>
              </a:xfrm>
              <a:prstGeom prst="roundRect">
                <a:avLst/>
              </a:prstGeom>
              <a:noFill/>
              <a:ln w="25400" cap="flat" cmpd="sng" algn="ctr">
                <a:noFill/>
                <a:prstDash val="sysDot"/>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Arial" pitchFamily="34" charset="0"/>
                    <a:ea typeface="+mn-ea"/>
                    <a:cs typeface="Arial" pitchFamily="34" charset="0"/>
                  </a:rPr>
                  <a:t>Falls short of target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7C80"/>
                    </a:solidFill>
                    <a:effectLst/>
                    <a:uLnTx/>
                    <a:uFillTx/>
                    <a:latin typeface="Arial" pitchFamily="34" charset="0"/>
                    <a:ea typeface="+mn-ea"/>
                    <a:cs typeface="Arial" pitchFamily="34" charset="0"/>
                  </a:rPr>
                  <a:t>6 000</a:t>
                </a:r>
              </a:p>
            </p:txBody>
          </p:sp>
        </p:grpSp>
        <p:grpSp>
          <p:nvGrpSpPr>
            <p:cNvPr id="24" name="Group 23">
              <a:extLst>
                <a:ext uri="{FF2B5EF4-FFF2-40B4-BE49-F238E27FC236}">
                  <a16:creationId xmlns:a16="http://schemas.microsoft.com/office/drawing/2014/main" id="{83E7FAAC-D8CC-41A6-A7DF-1906861A22F5}"/>
                </a:ext>
              </a:extLst>
            </p:cNvPr>
            <p:cNvGrpSpPr/>
            <p:nvPr/>
          </p:nvGrpSpPr>
          <p:grpSpPr>
            <a:xfrm>
              <a:off x="4161028" y="1842582"/>
              <a:ext cx="1509054" cy="1192307"/>
              <a:chOff x="4161028" y="1842582"/>
              <a:chExt cx="1509054" cy="1192307"/>
            </a:xfrm>
          </p:grpSpPr>
          <p:sp>
            <p:nvSpPr>
              <p:cNvPr id="25" name="Rounded Rectangle 12">
                <a:extLst>
                  <a:ext uri="{FF2B5EF4-FFF2-40B4-BE49-F238E27FC236}">
                    <a16:creationId xmlns:a16="http://schemas.microsoft.com/office/drawing/2014/main" id="{DFA68259-F57F-4540-9E80-5A8874329519}"/>
                  </a:ext>
                </a:extLst>
              </p:cNvPr>
              <p:cNvSpPr/>
              <p:nvPr/>
            </p:nvSpPr>
            <p:spPr>
              <a:xfrm>
                <a:off x="4161028" y="1842582"/>
                <a:ext cx="1509054" cy="584897"/>
              </a:xfrm>
              <a:prstGeom prst="roundRect">
                <a:avLst/>
              </a:prstGeom>
              <a:solidFill>
                <a:srgbClr val="00AEEF"/>
              </a:solidFill>
              <a:ln w="9525" cap="flat" cmpd="sng" algn="ctr">
                <a:noFill/>
                <a:prstDash val="solid"/>
              </a:ln>
              <a:effectLst>
                <a:outerShdw sx="1000" sy="1000" rotWithShape="0">
                  <a:srgbClr val="000000"/>
                </a:outerShdw>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prstClr val="white"/>
                    </a:solidFill>
                    <a:latin typeface="Arial" pitchFamily="34" charset="0"/>
                    <a:cs typeface="Arial" pitchFamily="34" charset="0"/>
                  </a:defRPr>
                </a:pPr>
                <a:r>
                  <a:rPr kumimoji="0" lang="en-US" sz="1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Estimate 2017:</a:t>
                </a:r>
              </a:p>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prstClr val="white"/>
                    </a:solidFill>
                    <a:latin typeface="Arial" pitchFamily="34" charset="0"/>
                    <a:cs typeface="Arial" pitchFamily="34" charset="0"/>
                  </a:defRPr>
                </a:pPr>
                <a:r>
                  <a:rPr kumimoji="0" lang="en-US" sz="1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10 000</a:t>
                </a:r>
              </a:p>
            </p:txBody>
          </p:sp>
          <p:sp>
            <p:nvSpPr>
              <p:cNvPr id="26" name="Arrow: Down 25">
                <a:extLst>
                  <a:ext uri="{FF2B5EF4-FFF2-40B4-BE49-F238E27FC236}">
                    <a16:creationId xmlns:a16="http://schemas.microsoft.com/office/drawing/2014/main" id="{B8E323B8-68B7-4DB3-A07B-8699A376A6AA}"/>
                  </a:ext>
                </a:extLst>
              </p:cNvPr>
              <p:cNvSpPr/>
              <p:nvPr/>
            </p:nvSpPr>
            <p:spPr>
              <a:xfrm>
                <a:off x="5287486" y="2393932"/>
                <a:ext cx="178594" cy="640957"/>
              </a:xfrm>
              <a:prstGeom prst="downArrow">
                <a:avLst/>
              </a:prstGeom>
              <a:solidFill>
                <a:srgbClr val="00AEEF"/>
              </a:solidFill>
              <a:ln w="12700" cap="flat" cmpd="sng" algn="ctr">
                <a:solidFill>
                  <a:srgbClr val="00B0F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974450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107504" y="2124145"/>
            <a:ext cx="89602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Arial" pitchFamily="34" charset="0"/>
              </a:rPr>
              <a:t>Prevention of mother-to-child transmission (PMTCT) coverage,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Arial" pitchFamily="34" charset="0"/>
              </a:rPr>
              <a:t>Global and Asia and the Pacific, 2010-2017</a:t>
            </a:r>
            <a:endParaRPr kumimoji="0" lang="en-GB" sz="1600" b="1"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5" name="Title 1"/>
          <p:cNvSpPr>
            <a:spLocks noGrp="1"/>
          </p:cNvSpPr>
          <p:nvPr>
            <p:ph type="title"/>
          </p:nvPr>
        </p:nvSpPr>
        <p:spPr>
          <a:xfrm>
            <a:off x="190500" y="1340768"/>
            <a:ext cx="8763000" cy="504000"/>
          </a:xfrm>
          <a:prstGeom prst="rect">
            <a:avLst/>
          </a:prstGeom>
        </p:spPr>
        <p:txBody>
          <a:bodyPr>
            <a:noAutofit/>
          </a:bodyPr>
          <a:lstStyle/>
          <a:p>
            <a:pPr eaLnBrk="1" hangingPunct="1"/>
            <a:r>
              <a:rPr lang="en-US" dirty="0"/>
              <a:t>Efforts are needed to eliminate new HIV infections among children (0-14 years) in Asia and the Pacific </a:t>
            </a:r>
            <a:endParaRPr lang="en-GB" dirty="0"/>
          </a:p>
        </p:txBody>
      </p:sp>
      <p:sp>
        <p:nvSpPr>
          <p:cNvPr id="10" name="TextBox 9"/>
          <p:cNvSpPr txBox="1"/>
          <p:nvPr/>
        </p:nvSpPr>
        <p:spPr>
          <a:xfrm>
            <a:off x="1279484" y="6603810"/>
            <a:ext cx="754098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Prepared by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www.aidsdatahub.org</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based on Global AIDS Monitoring 2018 Reporting and UNAIDS 2018 HIV Estimates</a:t>
            </a:r>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Chart 5">
            <a:extLst>
              <a:ext uri="{FF2B5EF4-FFF2-40B4-BE49-F238E27FC236}">
                <a16:creationId xmlns:a16="http://schemas.microsoft.com/office/drawing/2014/main" id="{C670FD66-CBCC-4720-9D2A-8A48AB12176F}"/>
              </a:ext>
            </a:extLst>
          </p:cNvPr>
          <p:cNvGraphicFramePr>
            <a:graphicFrameLocks/>
          </p:cNvGraphicFramePr>
          <p:nvPr>
            <p:extLst>
              <p:ext uri="{D42A27DB-BD31-4B8C-83A1-F6EECF244321}">
                <p14:modId xmlns:p14="http://schemas.microsoft.com/office/powerpoint/2010/main" val="281888110"/>
              </p:ext>
            </p:extLst>
          </p:nvPr>
        </p:nvGraphicFramePr>
        <p:xfrm>
          <a:off x="323528" y="2708920"/>
          <a:ext cx="8820472" cy="38948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0167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497" y="6641712"/>
            <a:ext cx="7540988" cy="230832"/>
          </a:xfrm>
          <a:prstGeom prst="rect">
            <a:avLst/>
          </a:prstGeom>
          <a:noFill/>
        </p:spPr>
        <p:txBody>
          <a:bodyPr wrap="square" rtlCol="0">
            <a:spAutoFit/>
          </a:bodyPr>
          <a:lstStyle/>
          <a:p>
            <a:r>
              <a:rPr lang="en-US" sz="900" dirty="0">
                <a:solidFill>
                  <a:prstClr val="black"/>
                </a:solidFill>
                <a:latin typeface="Arial" panose="020B0604020202020204" pitchFamily="34" charset="0"/>
                <a:cs typeface="Arial" panose="020B0604020202020204" pitchFamily="34" charset="0"/>
              </a:rPr>
              <a:t>Prepared by </a:t>
            </a:r>
            <a:r>
              <a:rPr lang="en-US" sz="900" dirty="0">
                <a:solidFill>
                  <a:prstClr val="black"/>
                </a:solidFill>
                <a:latin typeface="Arial" panose="020B0604020202020204" pitchFamily="34" charset="0"/>
                <a:cs typeface="Arial" panose="020B0604020202020204" pitchFamily="34" charset="0"/>
                <a:hlinkClick r:id="rId2"/>
              </a:rPr>
              <a:t>www.aidsdatahub.org</a:t>
            </a:r>
            <a:r>
              <a:rPr lang="en-US" sz="900" dirty="0">
                <a:solidFill>
                  <a:prstClr val="black"/>
                </a:solidFill>
                <a:latin typeface="Arial" panose="020B0604020202020204" pitchFamily="34" charset="0"/>
                <a:cs typeface="Arial" panose="020B0604020202020204" pitchFamily="34" charset="0"/>
              </a:rPr>
              <a:t> based on Global AIDS Monitoring 2018 Reporting and UNAIDS 2018 HIV Estimates</a:t>
            </a:r>
            <a:endParaRPr lang="en-GB" sz="900" dirty="0">
              <a:solidFill>
                <a:prstClr val="black"/>
              </a:solidFill>
              <a:latin typeface="Arial" panose="020B0604020202020204" pitchFamily="34" charset="0"/>
              <a:cs typeface="Arial" panose="020B0604020202020204" pitchFamily="34" charset="0"/>
            </a:endParaRPr>
          </a:p>
        </p:txBody>
      </p:sp>
      <p:sp>
        <p:nvSpPr>
          <p:cNvPr id="11" name="Rectangle 10"/>
          <p:cNvSpPr/>
          <p:nvPr/>
        </p:nvSpPr>
        <p:spPr>
          <a:xfrm>
            <a:off x="0" y="6378099"/>
            <a:ext cx="8856984" cy="246221"/>
          </a:xfrm>
          <a:prstGeom prst="rect">
            <a:avLst/>
          </a:prstGeom>
        </p:spPr>
        <p:txBody>
          <a:bodyPr wrap="square">
            <a:spAutoFit/>
          </a:bodyPr>
          <a:lstStyle/>
          <a:p>
            <a:r>
              <a:rPr lang="en-US" sz="1000" b="1" dirty="0">
                <a:solidFill>
                  <a:prstClr val="black"/>
                </a:solidFill>
                <a:latin typeface="Arial" pitchFamily="34" charset="0"/>
                <a:cs typeface="Arial" pitchFamily="34" charset="0"/>
              </a:rPr>
              <a:t>Note:</a:t>
            </a:r>
            <a:r>
              <a:rPr lang="en-US" sz="1000" dirty="0">
                <a:solidFill>
                  <a:prstClr val="black"/>
                </a:solidFill>
                <a:latin typeface="Arial" pitchFamily="34" charset="0"/>
                <a:cs typeface="Arial" pitchFamily="34" charset="0"/>
              </a:rPr>
              <a:t> Coverage of infant ARV prophylaxis is not captured in GAM 2018 reporting</a:t>
            </a:r>
            <a:endParaRPr lang="en-GB" sz="1000" dirty="0">
              <a:solidFill>
                <a:prstClr val="black"/>
              </a:solidFill>
              <a:latin typeface="Arial" pitchFamily="34" charset="0"/>
              <a:cs typeface="Arial" pitchFamily="34" charset="0"/>
            </a:endParaRPr>
          </a:p>
        </p:txBody>
      </p:sp>
      <p:sp>
        <p:nvSpPr>
          <p:cNvPr id="12" name="TextBox 11"/>
          <p:cNvSpPr txBox="1"/>
          <p:nvPr/>
        </p:nvSpPr>
        <p:spPr>
          <a:xfrm>
            <a:off x="978717" y="2132856"/>
            <a:ext cx="7416824" cy="584775"/>
          </a:xfrm>
          <a:prstGeom prst="rect">
            <a:avLst/>
          </a:prstGeom>
          <a:noFill/>
        </p:spPr>
        <p:txBody>
          <a:bodyPr wrap="square" rtlCol="0">
            <a:spAutoFit/>
          </a:bodyPr>
          <a:lstStyle/>
          <a:p>
            <a:pPr algn="ctr"/>
            <a:r>
              <a:rPr lang="en-US" sz="1600" b="1" dirty="0">
                <a:solidFill>
                  <a:prstClr val="black"/>
                </a:solidFill>
                <a:latin typeface="Arial" panose="020B0604020202020204" pitchFamily="34" charset="0"/>
                <a:cs typeface="Arial" panose="020B0604020202020204" pitchFamily="34" charset="0"/>
              </a:rPr>
              <a:t>Service cascade of prevention of mother-to-child transmission of HIV in Asia and the Pacific, 2017</a:t>
            </a:r>
            <a:endParaRPr lang="en-GB" sz="1600" b="1" dirty="0">
              <a:solidFill>
                <a:prstClr val="black"/>
              </a:solidFill>
              <a:latin typeface="Arial" panose="020B0604020202020204" pitchFamily="34" charset="0"/>
              <a:cs typeface="Arial" panose="020B0604020202020204" pitchFamily="34" charset="0"/>
            </a:endParaRPr>
          </a:p>
        </p:txBody>
      </p:sp>
      <p:sp>
        <p:nvSpPr>
          <p:cNvPr id="13" name="Title 12"/>
          <p:cNvSpPr>
            <a:spLocks noGrp="1"/>
          </p:cNvSpPr>
          <p:nvPr>
            <p:ph type="title"/>
          </p:nvPr>
        </p:nvSpPr>
        <p:spPr>
          <a:xfrm>
            <a:off x="179512" y="1268816"/>
            <a:ext cx="8856984" cy="504000"/>
          </a:xfrm>
        </p:spPr>
        <p:txBody>
          <a:bodyPr/>
          <a:lstStyle/>
          <a:p>
            <a:r>
              <a:rPr lang="en-US" dirty="0"/>
              <a:t>Towards ending AIDS in children starts with mothers: time to improve linkages and prevent leakages</a:t>
            </a:r>
            <a:endParaRPr lang="en-GB" dirty="0"/>
          </a:p>
        </p:txBody>
      </p:sp>
      <p:graphicFrame>
        <p:nvGraphicFramePr>
          <p:cNvPr id="14" name="Chart 13">
            <a:extLst>
              <a:ext uri="{FF2B5EF4-FFF2-40B4-BE49-F238E27FC236}">
                <a16:creationId xmlns:a16="http://schemas.microsoft.com/office/drawing/2014/main" id="{BC3FD97E-AFA6-45E0-BB51-1A35C66D7D05}"/>
              </a:ext>
            </a:extLst>
          </p:cNvPr>
          <p:cNvGraphicFramePr>
            <a:graphicFrameLocks noGrp="1"/>
          </p:cNvGraphicFramePr>
          <p:nvPr>
            <p:extLst>
              <p:ext uri="{D42A27DB-BD31-4B8C-83A1-F6EECF244321}">
                <p14:modId xmlns:p14="http://schemas.microsoft.com/office/powerpoint/2010/main" val="13774895"/>
              </p:ext>
            </p:extLst>
          </p:nvPr>
        </p:nvGraphicFramePr>
        <p:xfrm>
          <a:off x="0" y="2026984"/>
          <a:ext cx="8856984" cy="4575632"/>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a:extLst>
              <a:ext uri="{FF2B5EF4-FFF2-40B4-BE49-F238E27FC236}">
                <a16:creationId xmlns:a16="http://schemas.microsoft.com/office/drawing/2014/main" id="{0070ACFF-F705-4714-B9D7-E547E6830461}"/>
              </a:ext>
            </a:extLst>
          </p:cNvPr>
          <p:cNvGrpSpPr/>
          <p:nvPr/>
        </p:nvGrpSpPr>
        <p:grpSpPr>
          <a:xfrm>
            <a:off x="1691680" y="2912416"/>
            <a:ext cx="3429000" cy="1088395"/>
            <a:chOff x="0" y="0"/>
            <a:chExt cx="3429000" cy="1088395"/>
          </a:xfrm>
        </p:grpSpPr>
        <p:sp>
          <p:nvSpPr>
            <p:cNvPr id="16" name="Bent Arrow 7">
              <a:extLst>
                <a:ext uri="{FF2B5EF4-FFF2-40B4-BE49-F238E27FC236}">
                  <a16:creationId xmlns:a16="http://schemas.microsoft.com/office/drawing/2014/main" id="{78F0B494-7435-41D1-951A-2715BDCCDB47}"/>
                </a:ext>
              </a:extLst>
            </p:cNvPr>
            <p:cNvSpPr/>
            <p:nvPr/>
          </p:nvSpPr>
          <p:spPr>
            <a:xfrm rot="5400000">
              <a:off x="1596387" y="-648965"/>
              <a:ext cx="548640" cy="2926080"/>
            </a:xfrm>
            <a:prstGeom prst="bentArrow">
              <a:avLst/>
            </a:prstGeom>
            <a:pattFill prst="pct70">
              <a:fgClr>
                <a:srgbClr val="00CCFF"/>
              </a:fgClr>
              <a:bgClr>
                <a:schemeClr val="bg1"/>
              </a:bgClr>
            </a:pattFill>
            <a:ln w="9525" cap="flat" cmpd="sng" algn="ctr">
              <a:noFill/>
              <a:prstDash val="solid"/>
              <a:miter lim="800000"/>
            </a:ln>
            <a:effectLst>
              <a:outerShdw sx="1000" sy="1000" rotWithShape="0">
                <a:srgbClr val="000000"/>
              </a:outerShdw>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7" name="TextBox 34">
              <a:extLst>
                <a:ext uri="{FF2B5EF4-FFF2-40B4-BE49-F238E27FC236}">
                  <a16:creationId xmlns:a16="http://schemas.microsoft.com/office/drawing/2014/main" id="{E5CD2005-02A2-4E83-A8A3-D4FAFFA13141}"/>
                </a:ext>
              </a:extLst>
            </p:cNvPr>
            <p:cNvSpPr txBox="1"/>
            <p:nvPr/>
          </p:nvSpPr>
          <p:spPr>
            <a:xfrm>
              <a:off x="0" y="0"/>
              <a:ext cx="3429000" cy="570700"/>
            </a:xfrm>
            <a:prstGeom prst="rect">
              <a:avLst/>
            </a:prstGeom>
            <a:noFill/>
            <a:ln>
              <a:noFill/>
              <a:prstDash val="sysDash"/>
            </a:ln>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3CCCC"/>
                  </a:solidFill>
                  <a:effectLst/>
                  <a:uLnTx/>
                  <a:uFillTx/>
                  <a:latin typeface="Arial" panose="020B0604020202020204" pitchFamily="34" charset="0"/>
                  <a:ea typeface="+mn-ea"/>
                  <a:cs typeface="Arial" panose="020B0604020202020204" pitchFamily="34" charset="0"/>
                </a:rPr>
                <a:t>56</a:t>
              </a:r>
              <a:r>
                <a:rPr kumimoji="0" lang="en-US" sz="1600" b="1" i="0" u="none" strike="noStrike" kern="1200" cap="none" spc="0" normalizeH="0" baseline="0" noProof="0" dirty="0">
                  <a:ln>
                    <a:noFill/>
                  </a:ln>
                  <a:solidFill>
                    <a:srgbClr val="33CCCC"/>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received ARVs for PMTCT</a:t>
              </a:r>
              <a:endParaRPr kumimoji="0" lang="en-GB" sz="14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pSp>
      <p:grpSp>
        <p:nvGrpSpPr>
          <p:cNvPr id="18" name="Group 17">
            <a:extLst>
              <a:ext uri="{FF2B5EF4-FFF2-40B4-BE49-F238E27FC236}">
                <a16:creationId xmlns:a16="http://schemas.microsoft.com/office/drawing/2014/main" id="{E0D23F89-58CA-49F7-9172-2D719B0B64A3}"/>
              </a:ext>
            </a:extLst>
          </p:cNvPr>
          <p:cNvGrpSpPr/>
          <p:nvPr/>
        </p:nvGrpSpPr>
        <p:grpSpPr>
          <a:xfrm>
            <a:off x="5114925" y="3791335"/>
            <a:ext cx="2954655" cy="1021874"/>
            <a:chOff x="-38100" y="-28575"/>
            <a:chExt cx="2954655" cy="1021874"/>
          </a:xfrm>
        </p:grpSpPr>
        <p:sp>
          <p:nvSpPr>
            <p:cNvPr id="19" name="Bent Arrow 10">
              <a:extLst>
                <a:ext uri="{FF2B5EF4-FFF2-40B4-BE49-F238E27FC236}">
                  <a16:creationId xmlns:a16="http://schemas.microsoft.com/office/drawing/2014/main" id="{684952BE-FA18-48E4-A73A-BBFF5143C5EE}"/>
                </a:ext>
              </a:extLst>
            </p:cNvPr>
            <p:cNvSpPr/>
            <p:nvPr/>
          </p:nvSpPr>
          <p:spPr>
            <a:xfrm rot="5400000">
              <a:off x="1179195" y="-744061"/>
              <a:ext cx="548640" cy="2926080"/>
            </a:xfrm>
            <a:prstGeom prst="bentArrow">
              <a:avLst/>
            </a:prstGeom>
            <a:pattFill prst="pct70">
              <a:fgClr>
                <a:srgbClr val="00CCFF"/>
              </a:fgClr>
              <a:bgClr>
                <a:schemeClr val="bg1"/>
              </a:bgClr>
            </a:pattFill>
            <a:ln w="9525" cap="flat" cmpd="sng" algn="ctr">
              <a:noFill/>
              <a:prstDash val="solid"/>
            </a:ln>
            <a:effectLst>
              <a:outerShdw sx="1000" sy="1000" rotWithShape="0">
                <a:srgbClr val="000000"/>
              </a:outerShdw>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0" name="TextBox 34">
              <a:extLst>
                <a:ext uri="{FF2B5EF4-FFF2-40B4-BE49-F238E27FC236}">
                  <a16:creationId xmlns:a16="http://schemas.microsoft.com/office/drawing/2014/main" id="{6A54ACEA-E1BB-47EC-8606-976671E58C4F}"/>
                </a:ext>
              </a:extLst>
            </p:cNvPr>
            <p:cNvSpPr txBox="1"/>
            <p:nvPr/>
          </p:nvSpPr>
          <p:spPr>
            <a:xfrm>
              <a:off x="-38100" y="-28575"/>
              <a:ext cx="2926080" cy="608800"/>
            </a:xfrm>
            <a:prstGeom prst="rect">
              <a:avLst/>
            </a:prstGeom>
            <a:noFill/>
            <a:ln>
              <a:noFill/>
              <a:prstDash val="sysDash"/>
            </a:ln>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7C80"/>
                  </a:solidFill>
                  <a:effectLst/>
                  <a:uLnTx/>
                  <a:uFillTx/>
                  <a:latin typeface="Arial" panose="020B0604020202020204" pitchFamily="34" charset="0"/>
                  <a:cs typeface="Arial" panose="020B0604020202020204" pitchFamily="34" charset="0"/>
                </a:rPr>
                <a:t>45</a:t>
              </a:r>
              <a:r>
                <a:rPr kumimoji="0" lang="en-US" sz="1600" b="1" i="0" u="none" strike="noStrike" kern="1200" cap="none" spc="0" normalizeH="0" baseline="0" noProof="0" dirty="0">
                  <a:ln>
                    <a:noFill/>
                  </a:ln>
                  <a:solidFill>
                    <a:srgbClr val="FF7C80"/>
                  </a:solidFill>
                  <a:effectLst/>
                  <a:uLnTx/>
                  <a:uFillTx/>
                  <a:latin typeface="Arial" panose="020B0604020202020204" pitchFamily="34" charset="0"/>
                  <a:cs typeface="Arial" panose="020B0604020202020204" pitchFamily="34" charset="0"/>
                </a:rPr>
                <a:t>% </a:t>
              </a:r>
              <a:r>
                <a:rPr kumimoji="0" lang="en-US" sz="14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early infant diagnosis</a:t>
              </a:r>
              <a:endParaRPr kumimoji="0" lang="en-GB" sz="14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46188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2DCA9BAA-2263-401F-A146-EE8363B5D4AE}"/>
              </a:ext>
            </a:extLst>
          </p:cNvPr>
          <p:cNvGraphicFramePr>
            <a:graphicFrameLocks/>
          </p:cNvGraphicFramePr>
          <p:nvPr>
            <p:extLst>
              <p:ext uri="{D42A27DB-BD31-4B8C-83A1-F6EECF244321}">
                <p14:modId xmlns:p14="http://schemas.microsoft.com/office/powerpoint/2010/main" val="186299540"/>
              </p:ext>
            </p:extLst>
          </p:nvPr>
        </p:nvGraphicFramePr>
        <p:xfrm>
          <a:off x="169856" y="2351278"/>
          <a:ext cx="8722624" cy="4302652"/>
        </p:xfrm>
        <a:graphic>
          <a:graphicData uri="http://schemas.openxmlformats.org/drawingml/2006/chart">
            <c:chart xmlns:c="http://schemas.openxmlformats.org/drawingml/2006/chart" xmlns:r="http://schemas.openxmlformats.org/officeDocument/2006/relationships" r:id="rId3"/>
          </a:graphicData>
        </a:graphic>
      </p:graphicFrame>
      <p:sp>
        <p:nvSpPr>
          <p:cNvPr id="87" name="TextBox 86"/>
          <p:cNvSpPr txBox="1"/>
          <p:nvPr/>
        </p:nvSpPr>
        <p:spPr>
          <a:xfrm>
            <a:off x="9582" y="6653930"/>
            <a:ext cx="6423993" cy="215444"/>
          </a:xfrm>
          <a:prstGeom prst="rect">
            <a:avLst/>
          </a:prstGeom>
          <a:noFill/>
        </p:spPr>
        <p:txBody>
          <a:bodyPr wrap="square" rtlCol="0">
            <a:spAutoFit/>
          </a:bodyPr>
          <a:lstStyle/>
          <a:p>
            <a:r>
              <a:rPr lang="en-US" sz="800" dirty="0">
                <a:solidFill>
                  <a:prstClr val="black"/>
                </a:solidFill>
                <a:latin typeface="Arial" panose="020B0604020202020204" pitchFamily="34" charset="0"/>
                <a:cs typeface="Arial" panose="020B0604020202020204" pitchFamily="34" charset="0"/>
              </a:rPr>
              <a:t>Prepared by </a:t>
            </a:r>
            <a:r>
              <a:rPr lang="en-US" sz="800" dirty="0">
                <a:solidFill>
                  <a:prstClr val="black"/>
                </a:solidFill>
                <a:latin typeface="Arial" panose="020B0604020202020204" pitchFamily="34" charset="0"/>
                <a:cs typeface="Arial" panose="020B0604020202020204" pitchFamily="34" charset="0"/>
                <a:hlinkClick r:id="rId4"/>
              </a:rPr>
              <a:t>www.aidsdatahub.org</a:t>
            </a:r>
            <a:r>
              <a:rPr lang="en-US" sz="800" dirty="0">
                <a:solidFill>
                  <a:prstClr val="black"/>
                </a:solidFill>
                <a:latin typeface="Arial" panose="020B0604020202020204" pitchFamily="34" charset="0"/>
                <a:cs typeface="Arial" panose="020B0604020202020204" pitchFamily="34" charset="0"/>
              </a:rPr>
              <a:t> based on UNAIDS 2018 estimates and Global AIDS Monitoring 2018</a:t>
            </a:r>
            <a:endParaRPr lang="en-GB" sz="800" dirty="0">
              <a:solidFill>
                <a:prstClr val="black"/>
              </a:solidFill>
              <a:latin typeface="Arial" panose="020B0604020202020204" pitchFamily="34" charset="0"/>
              <a:cs typeface="Arial" panose="020B0604020202020204" pitchFamily="34" charset="0"/>
            </a:endParaRPr>
          </a:p>
        </p:txBody>
      </p:sp>
      <p:sp>
        <p:nvSpPr>
          <p:cNvPr id="2" name="TextBox 1"/>
          <p:cNvSpPr txBox="1"/>
          <p:nvPr/>
        </p:nvSpPr>
        <p:spPr>
          <a:xfrm>
            <a:off x="971600" y="1878825"/>
            <a:ext cx="6840760" cy="523220"/>
          </a:xfrm>
          <a:prstGeom prst="rect">
            <a:avLst/>
          </a:prstGeom>
          <a:noFill/>
        </p:spPr>
        <p:txBody>
          <a:bodyPr wrap="square" rtlCol="0" anchor="ctr">
            <a:spAutoFit/>
          </a:bodyPr>
          <a:lstStyle/>
          <a:p>
            <a:pPr algn="ctr"/>
            <a:r>
              <a:rPr lang="en-US" sz="1400" b="1" dirty="0">
                <a:solidFill>
                  <a:prstClr val="black"/>
                </a:solidFill>
                <a:latin typeface="Arial" panose="020B0604020202020204" pitchFamily="34" charset="0"/>
                <a:cs typeface="Arial" panose="020B0604020202020204" pitchFamily="34" charset="0"/>
              </a:rPr>
              <a:t>Pregnant women living with HIV who received ARVs to reduce the risk of mother-to-child transmission of HIV, 2017</a:t>
            </a:r>
            <a:endParaRPr lang="en-GB" sz="1400" b="1" dirty="0">
              <a:solidFill>
                <a:prstClr val="black"/>
              </a:solidFill>
              <a:latin typeface="Arial" panose="020B0604020202020204" pitchFamily="34" charset="0"/>
              <a:cs typeface="Arial" panose="020B0604020202020204" pitchFamily="34" charset="0"/>
            </a:endParaRPr>
          </a:p>
        </p:txBody>
      </p:sp>
      <p:sp>
        <p:nvSpPr>
          <p:cNvPr id="11" name="TextBox 10"/>
          <p:cNvSpPr txBox="1"/>
          <p:nvPr/>
        </p:nvSpPr>
        <p:spPr>
          <a:xfrm>
            <a:off x="422970" y="5795739"/>
            <a:ext cx="1713931" cy="276999"/>
          </a:xfrm>
          <a:prstGeom prst="rect">
            <a:avLst/>
          </a:prstGeom>
          <a:noFill/>
        </p:spPr>
        <p:txBody>
          <a:bodyPr wrap="none" rtlCol="0">
            <a:spAutoFit/>
          </a:bodyPr>
          <a:lstStyle/>
          <a:p>
            <a:r>
              <a:rPr lang="en-US" sz="1200" b="1" dirty="0">
                <a:solidFill>
                  <a:prstClr val="black"/>
                </a:solidFill>
                <a:latin typeface="Arial" pitchFamily="34" charset="0"/>
                <a:cs typeface="Arial" pitchFamily="34" charset="0"/>
              </a:rPr>
              <a:t>PMTCT coverage (%)</a:t>
            </a:r>
            <a:endParaRPr lang="en-GB" sz="1200" b="1" dirty="0">
              <a:solidFill>
                <a:prstClr val="black"/>
              </a:solidFill>
              <a:latin typeface="Arial" pitchFamily="34" charset="0"/>
              <a:cs typeface="Arial" pitchFamily="34" charset="0"/>
            </a:endParaRPr>
          </a:p>
        </p:txBody>
      </p:sp>
      <p:sp>
        <p:nvSpPr>
          <p:cNvPr id="4" name="Title 3"/>
          <p:cNvSpPr>
            <a:spLocks noGrp="1"/>
          </p:cNvSpPr>
          <p:nvPr>
            <p:ph type="title"/>
          </p:nvPr>
        </p:nvSpPr>
        <p:spPr>
          <a:xfrm>
            <a:off x="169856" y="1412832"/>
            <a:ext cx="8974144" cy="504000"/>
          </a:xfrm>
        </p:spPr>
        <p:txBody>
          <a:bodyPr/>
          <a:lstStyle/>
          <a:p>
            <a:r>
              <a:rPr lang="en-US" sz="2300" dirty="0"/>
              <a:t>Regional overview: Prevention of mother-to-child transmission </a:t>
            </a:r>
          </a:p>
        </p:txBody>
      </p:sp>
    </p:spTree>
    <p:extLst>
      <p:ext uri="{BB962C8B-B14F-4D97-AF65-F5344CB8AC3E}">
        <p14:creationId xmlns:p14="http://schemas.microsoft.com/office/powerpoint/2010/main" val="915941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4283968" y="1301259"/>
            <a:ext cx="0" cy="5040000"/>
          </a:xfrm>
          <a:prstGeom prst="line">
            <a:avLst/>
          </a:prstGeom>
          <a:ln w="22225" cmpd="sng">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3528" y="1286051"/>
            <a:ext cx="3744416" cy="830997"/>
          </a:xfrm>
          <a:prstGeom prst="rect">
            <a:avLst/>
          </a:prstGeom>
        </p:spPr>
        <p:txBody>
          <a:bodyPr>
            <a:noAutofit/>
          </a:bodyPr>
          <a:lstStyle>
            <a:lvl1pPr eaLnBrk="0" fontAlgn="base" hangingPunct="0">
              <a:spcBef>
                <a:spcPct val="0"/>
              </a:spcBef>
              <a:spcAft>
                <a:spcPct val="0"/>
              </a:spcAft>
              <a:defRPr sz="2400" b="1">
                <a:solidFill>
                  <a:srgbClr val="C00000"/>
                </a:solidFill>
                <a:latin typeface="+mj-lt"/>
                <a:ea typeface="+mj-ea"/>
                <a:cs typeface="+mj-cs"/>
              </a:defRPr>
            </a:lvl1pPr>
            <a:lvl2pPr algn="ctr" eaLnBrk="0" fontAlgn="base" hangingPunct="0">
              <a:spcBef>
                <a:spcPct val="0"/>
              </a:spcBef>
              <a:spcAft>
                <a:spcPct val="0"/>
              </a:spcAft>
              <a:defRPr sz="4400">
                <a:latin typeface="Arial" charset="0"/>
                <a:cs typeface="Cordia New" pitchFamily="34" charset="-34"/>
              </a:defRPr>
            </a:lvl2pPr>
            <a:lvl3pPr algn="ctr" eaLnBrk="0" fontAlgn="base" hangingPunct="0">
              <a:spcBef>
                <a:spcPct val="0"/>
              </a:spcBef>
              <a:spcAft>
                <a:spcPct val="0"/>
              </a:spcAft>
              <a:defRPr sz="4400">
                <a:latin typeface="Arial" charset="0"/>
                <a:cs typeface="Cordia New" pitchFamily="34" charset="-34"/>
              </a:defRPr>
            </a:lvl3pPr>
            <a:lvl4pPr algn="ctr" eaLnBrk="0" fontAlgn="base" hangingPunct="0">
              <a:spcBef>
                <a:spcPct val="0"/>
              </a:spcBef>
              <a:spcAft>
                <a:spcPct val="0"/>
              </a:spcAft>
              <a:defRPr sz="4400">
                <a:latin typeface="Arial" charset="0"/>
                <a:cs typeface="Cordia New" pitchFamily="34" charset="-34"/>
              </a:defRPr>
            </a:lvl4pPr>
            <a:lvl5pPr algn="ctr" eaLnBrk="0" fontAlgn="base" hangingPunct="0">
              <a:spcBef>
                <a:spcPct val="0"/>
              </a:spcBef>
              <a:spcAft>
                <a:spcPct val="0"/>
              </a:spcAft>
              <a:defRPr sz="4400">
                <a:latin typeface="Arial" charset="0"/>
                <a:cs typeface="Cordia New" pitchFamily="34" charset="-34"/>
              </a:defRPr>
            </a:lvl5pPr>
            <a:lvl6pPr marL="457200" algn="ctr" fontAlgn="base">
              <a:spcBef>
                <a:spcPct val="0"/>
              </a:spcBef>
              <a:spcAft>
                <a:spcPct val="0"/>
              </a:spcAft>
              <a:defRPr sz="4400">
                <a:latin typeface="Arial" charset="0"/>
                <a:cs typeface="Cordia New" pitchFamily="34" charset="-34"/>
              </a:defRPr>
            </a:lvl6pPr>
            <a:lvl7pPr marL="914400" algn="ctr" fontAlgn="base">
              <a:spcBef>
                <a:spcPct val="0"/>
              </a:spcBef>
              <a:spcAft>
                <a:spcPct val="0"/>
              </a:spcAft>
              <a:defRPr sz="4400">
                <a:latin typeface="Arial" charset="0"/>
                <a:cs typeface="Cordia New" pitchFamily="34" charset="-34"/>
              </a:defRPr>
            </a:lvl7pPr>
            <a:lvl8pPr marL="1371600" algn="ctr" fontAlgn="base">
              <a:spcBef>
                <a:spcPct val="0"/>
              </a:spcBef>
              <a:spcAft>
                <a:spcPct val="0"/>
              </a:spcAft>
              <a:defRPr sz="4400">
                <a:latin typeface="Arial" charset="0"/>
                <a:cs typeface="Cordia New" pitchFamily="34" charset="-34"/>
              </a:defRPr>
            </a:lvl8pPr>
            <a:lvl9pPr marL="1828800" algn="ctr" fontAlgn="base">
              <a:spcBef>
                <a:spcPct val="0"/>
              </a:spcBef>
              <a:spcAft>
                <a:spcPct val="0"/>
              </a:spcAft>
              <a:defRPr sz="4400">
                <a:latin typeface="Arial" charset="0"/>
                <a:cs typeface="Cordia New" pitchFamily="34" charset="-34"/>
              </a:defRPr>
            </a:lvl9pPr>
          </a:lstStyle>
          <a:p>
            <a:pPr algn="ctr"/>
            <a:r>
              <a:rPr lang="en-US" sz="2000" dirty="0"/>
              <a:t>Regional PMTCT gap, 2017 </a:t>
            </a:r>
            <a:endParaRPr lang="en-GB" sz="2000" dirty="0"/>
          </a:p>
        </p:txBody>
      </p:sp>
      <p:sp>
        <p:nvSpPr>
          <p:cNvPr id="81" name="TextBox 80"/>
          <p:cNvSpPr txBox="1"/>
          <p:nvPr/>
        </p:nvSpPr>
        <p:spPr>
          <a:xfrm>
            <a:off x="3995936" y="1263734"/>
            <a:ext cx="5529880" cy="830997"/>
          </a:xfrm>
          <a:prstGeom prst="rect">
            <a:avLst/>
          </a:prstGeom>
        </p:spPr>
        <p:txBody>
          <a:bodyPr>
            <a:noAutofit/>
          </a:bodyPr>
          <a:lstStyle>
            <a:defPPr>
              <a:defRPr lang="en-US"/>
            </a:defPPr>
            <a:lvl1pPr eaLnBrk="0" fontAlgn="base" hangingPunct="0">
              <a:spcBef>
                <a:spcPct val="0"/>
              </a:spcBef>
              <a:spcAft>
                <a:spcPct val="0"/>
              </a:spcAft>
              <a:defRPr sz="2400" b="1">
                <a:solidFill>
                  <a:srgbClr val="C00000"/>
                </a:solidFill>
                <a:latin typeface="+mj-lt"/>
                <a:ea typeface="+mj-ea"/>
                <a:cs typeface="+mj-cs"/>
              </a:defRPr>
            </a:lvl1pPr>
            <a:lvl2pPr algn="ctr" eaLnBrk="0" fontAlgn="base" hangingPunct="0">
              <a:spcBef>
                <a:spcPct val="0"/>
              </a:spcBef>
              <a:spcAft>
                <a:spcPct val="0"/>
              </a:spcAft>
              <a:defRPr sz="4400">
                <a:latin typeface="Arial" charset="0"/>
                <a:cs typeface="Cordia New" pitchFamily="34" charset="-34"/>
              </a:defRPr>
            </a:lvl2pPr>
            <a:lvl3pPr algn="ctr" eaLnBrk="0" fontAlgn="base" hangingPunct="0">
              <a:spcBef>
                <a:spcPct val="0"/>
              </a:spcBef>
              <a:spcAft>
                <a:spcPct val="0"/>
              </a:spcAft>
              <a:defRPr sz="4400">
                <a:latin typeface="Arial" charset="0"/>
                <a:cs typeface="Cordia New" pitchFamily="34" charset="-34"/>
              </a:defRPr>
            </a:lvl3pPr>
            <a:lvl4pPr algn="ctr" eaLnBrk="0" fontAlgn="base" hangingPunct="0">
              <a:spcBef>
                <a:spcPct val="0"/>
              </a:spcBef>
              <a:spcAft>
                <a:spcPct val="0"/>
              </a:spcAft>
              <a:defRPr sz="4400">
                <a:latin typeface="Arial" charset="0"/>
                <a:cs typeface="Cordia New" pitchFamily="34" charset="-34"/>
              </a:defRPr>
            </a:lvl4pPr>
            <a:lvl5pPr algn="ctr" eaLnBrk="0" fontAlgn="base" hangingPunct="0">
              <a:spcBef>
                <a:spcPct val="0"/>
              </a:spcBef>
              <a:spcAft>
                <a:spcPct val="0"/>
              </a:spcAft>
              <a:defRPr sz="4400">
                <a:latin typeface="Arial" charset="0"/>
                <a:cs typeface="Cordia New" pitchFamily="34" charset="-34"/>
              </a:defRPr>
            </a:lvl5pPr>
            <a:lvl6pPr marL="457200" algn="ctr" fontAlgn="base">
              <a:spcBef>
                <a:spcPct val="0"/>
              </a:spcBef>
              <a:spcAft>
                <a:spcPct val="0"/>
              </a:spcAft>
              <a:defRPr sz="4400">
                <a:latin typeface="Arial" charset="0"/>
                <a:cs typeface="Cordia New" pitchFamily="34" charset="-34"/>
              </a:defRPr>
            </a:lvl6pPr>
            <a:lvl7pPr marL="914400" algn="ctr" fontAlgn="base">
              <a:spcBef>
                <a:spcPct val="0"/>
              </a:spcBef>
              <a:spcAft>
                <a:spcPct val="0"/>
              </a:spcAft>
              <a:defRPr sz="4400">
                <a:latin typeface="Arial" charset="0"/>
                <a:cs typeface="Cordia New" pitchFamily="34" charset="-34"/>
              </a:defRPr>
            </a:lvl7pPr>
            <a:lvl8pPr marL="1371600" algn="ctr" fontAlgn="base">
              <a:spcBef>
                <a:spcPct val="0"/>
              </a:spcBef>
              <a:spcAft>
                <a:spcPct val="0"/>
              </a:spcAft>
              <a:defRPr sz="4400">
                <a:latin typeface="Arial" charset="0"/>
                <a:cs typeface="Cordia New" pitchFamily="34" charset="-34"/>
              </a:defRPr>
            </a:lvl8pPr>
            <a:lvl9pPr marL="1828800" algn="ctr" fontAlgn="base">
              <a:spcBef>
                <a:spcPct val="0"/>
              </a:spcBef>
              <a:spcAft>
                <a:spcPct val="0"/>
              </a:spcAft>
              <a:defRPr sz="4400">
                <a:latin typeface="Arial" charset="0"/>
                <a:cs typeface="Cordia New" pitchFamily="34" charset="-34"/>
              </a:defRPr>
            </a:lvl9pPr>
          </a:lstStyle>
          <a:p>
            <a:pPr algn="ctr"/>
            <a:r>
              <a:rPr lang="en-US" sz="2000" dirty="0"/>
              <a:t>Regional child new HIV infections gap,</a:t>
            </a:r>
          </a:p>
          <a:p>
            <a:pPr algn="ctr"/>
            <a:r>
              <a:rPr lang="en-US" sz="2000" dirty="0"/>
              <a:t>2017 </a:t>
            </a:r>
            <a:endParaRPr lang="en-GB" sz="2000" dirty="0"/>
          </a:p>
        </p:txBody>
      </p:sp>
      <p:sp>
        <p:nvSpPr>
          <p:cNvPr id="86" name="TextBox 85"/>
          <p:cNvSpPr txBox="1"/>
          <p:nvPr/>
        </p:nvSpPr>
        <p:spPr>
          <a:xfrm>
            <a:off x="2108447" y="6545477"/>
            <a:ext cx="4459381" cy="338554"/>
          </a:xfrm>
          <a:prstGeom prst="rect">
            <a:avLst/>
          </a:prstGeom>
          <a:noFill/>
        </p:spPr>
        <p:txBody>
          <a:bodyPr wrap="square" rtlCol="0">
            <a:spAutoFit/>
          </a:bodyPr>
          <a:lstStyle/>
          <a:p>
            <a:pPr algn="ctr"/>
            <a:r>
              <a:rPr lang="en-US" sz="800" dirty="0">
                <a:solidFill>
                  <a:prstClr val="black"/>
                </a:solidFill>
                <a:latin typeface="Arial" panose="020B0604020202020204" pitchFamily="34" charset="0"/>
                <a:cs typeface="Arial" panose="020B0604020202020204" pitchFamily="34" charset="0"/>
              </a:rPr>
              <a:t>Prepared by </a:t>
            </a:r>
            <a:r>
              <a:rPr lang="en-US" sz="800" dirty="0">
                <a:solidFill>
                  <a:prstClr val="black"/>
                </a:solidFill>
                <a:latin typeface="Arial" panose="020B0604020202020204" pitchFamily="34" charset="0"/>
                <a:cs typeface="Arial" panose="020B0604020202020204" pitchFamily="34" charset="0"/>
                <a:hlinkClick r:id="rId3"/>
              </a:rPr>
              <a:t>www.aidsdatahub.org</a:t>
            </a:r>
            <a:r>
              <a:rPr lang="en-US" sz="800" dirty="0">
                <a:solidFill>
                  <a:prstClr val="black"/>
                </a:solidFill>
                <a:latin typeface="Arial" panose="020B0604020202020204" pitchFamily="34" charset="0"/>
                <a:cs typeface="Arial" panose="020B0604020202020204" pitchFamily="34" charset="0"/>
              </a:rPr>
              <a:t> based on UNAIDS 2018 estimates and </a:t>
            </a:r>
          </a:p>
          <a:p>
            <a:pPr algn="ctr"/>
            <a:r>
              <a:rPr lang="en-US" sz="800" dirty="0">
                <a:solidFill>
                  <a:prstClr val="black"/>
                </a:solidFill>
                <a:latin typeface="Arial" panose="020B0604020202020204" pitchFamily="34" charset="0"/>
                <a:cs typeface="Arial" panose="020B0604020202020204" pitchFamily="34" charset="0"/>
              </a:rPr>
              <a:t>Global AIDS Monitoring 2018</a:t>
            </a:r>
            <a:endParaRPr lang="en-GB" sz="800" dirty="0">
              <a:solidFill>
                <a:prstClr val="black"/>
              </a:solidFill>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E717DD19-BA7B-406C-94E1-99C4D1B32718}"/>
              </a:ext>
            </a:extLst>
          </p:cNvPr>
          <p:cNvGrpSpPr/>
          <p:nvPr/>
        </p:nvGrpSpPr>
        <p:grpSpPr>
          <a:xfrm>
            <a:off x="155824" y="1980309"/>
            <a:ext cx="4210785" cy="5082363"/>
            <a:chOff x="155824" y="1980309"/>
            <a:chExt cx="4210785" cy="5082363"/>
          </a:xfrm>
        </p:grpSpPr>
        <p:grpSp>
          <p:nvGrpSpPr>
            <p:cNvPr id="7" name="Group 6"/>
            <p:cNvGrpSpPr/>
            <p:nvPr/>
          </p:nvGrpSpPr>
          <p:grpSpPr>
            <a:xfrm>
              <a:off x="179512" y="1980309"/>
              <a:ext cx="4187097" cy="1947280"/>
              <a:chOff x="179512" y="1799425"/>
              <a:chExt cx="4187097" cy="1947280"/>
            </a:xfrm>
          </p:grpSpPr>
          <p:graphicFrame>
            <p:nvGraphicFramePr>
              <p:cNvPr id="43" name="Chart 42"/>
              <p:cNvGraphicFramePr>
                <a:graphicFrameLocks/>
              </p:cNvGraphicFramePr>
              <p:nvPr>
                <p:extLst>
                  <p:ext uri="{D42A27DB-BD31-4B8C-83A1-F6EECF244321}">
                    <p14:modId xmlns:p14="http://schemas.microsoft.com/office/powerpoint/2010/main" val="2157285181"/>
                  </p:ext>
                </p:extLst>
              </p:nvPr>
            </p:nvGraphicFramePr>
            <p:xfrm>
              <a:off x="179512" y="2118313"/>
              <a:ext cx="4105002" cy="1628392"/>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 3"/>
              <p:cNvGrpSpPr/>
              <p:nvPr/>
            </p:nvGrpSpPr>
            <p:grpSpPr>
              <a:xfrm>
                <a:off x="2188857" y="1799425"/>
                <a:ext cx="1127108" cy="872626"/>
                <a:chOff x="2188857" y="1193688"/>
                <a:chExt cx="1127108" cy="872626"/>
              </a:xfrm>
            </p:grpSpPr>
            <p:grpSp>
              <p:nvGrpSpPr>
                <p:cNvPr id="47" name="Group 46"/>
                <p:cNvGrpSpPr/>
                <p:nvPr/>
              </p:nvGrpSpPr>
              <p:grpSpPr>
                <a:xfrm flipV="1">
                  <a:off x="2690910" y="1742291"/>
                  <a:ext cx="108000" cy="324023"/>
                  <a:chOff x="992523" y="1168071"/>
                  <a:chExt cx="108000" cy="324023"/>
                </a:xfrm>
                <a:solidFill>
                  <a:schemeClr val="bg1">
                    <a:lumMod val="75000"/>
                  </a:schemeClr>
                </a:solidFill>
              </p:grpSpPr>
              <p:cxnSp>
                <p:nvCxnSpPr>
                  <p:cNvPr id="48" name="Straight Connector 47"/>
                  <p:cNvCxnSpPr/>
                  <p:nvPr/>
                </p:nvCxnSpPr>
                <p:spPr>
                  <a:xfrm>
                    <a:off x="1048405" y="1168071"/>
                    <a:ext cx="0" cy="252000"/>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992523" y="1384094"/>
                    <a:ext cx="108000" cy="108000"/>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4" name="TextBox 53"/>
                <p:cNvSpPr txBox="1"/>
                <p:nvPr/>
              </p:nvSpPr>
              <p:spPr>
                <a:xfrm>
                  <a:off x="2188857" y="1193688"/>
                  <a:ext cx="1127108" cy="523220"/>
                </a:xfrm>
                <a:prstGeom prst="rect">
                  <a:avLst/>
                </a:prstGeom>
                <a:noFill/>
              </p:spPr>
              <p:txBody>
                <a:bodyPr wrap="square" rtlCol="0">
                  <a:spAutoFit/>
                </a:bodyPr>
                <a:lstStyle/>
                <a:p>
                  <a:pPr algn="ctr"/>
                  <a:r>
                    <a:rPr lang="en-US" sz="2800" b="1" dirty="0">
                      <a:solidFill>
                        <a:prstClr val="black"/>
                      </a:solidFill>
                      <a:latin typeface="Arial" panose="020B0604020202020204" pitchFamily="34" charset="0"/>
                      <a:cs typeface="Arial" panose="020B0604020202020204" pitchFamily="34" charset="0"/>
                    </a:rPr>
                    <a:t>GAP</a:t>
                  </a:r>
                  <a:endParaRPr lang="en-GB" sz="2800" b="1" dirty="0">
                    <a:solidFill>
                      <a:prstClr val="black"/>
                    </a:solidFill>
                    <a:latin typeface="Arial" panose="020B0604020202020204" pitchFamily="34" charset="0"/>
                    <a:cs typeface="Arial" panose="020B0604020202020204" pitchFamily="34" charset="0"/>
                  </a:endParaRPr>
                </a:p>
              </p:txBody>
            </p:sp>
          </p:grpSp>
          <p:grpSp>
            <p:nvGrpSpPr>
              <p:cNvPr id="2" name="Group 1"/>
              <p:cNvGrpSpPr/>
              <p:nvPr/>
            </p:nvGrpSpPr>
            <p:grpSpPr>
              <a:xfrm>
                <a:off x="3239501" y="1799425"/>
                <a:ext cx="1127108" cy="1347206"/>
                <a:chOff x="3229562" y="1193688"/>
                <a:chExt cx="1127108" cy="1347206"/>
              </a:xfrm>
            </p:grpSpPr>
            <p:grpSp>
              <p:nvGrpSpPr>
                <p:cNvPr id="51" name="Group 50"/>
                <p:cNvGrpSpPr/>
                <p:nvPr/>
              </p:nvGrpSpPr>
              <p:grpSpPr>
                <a:xfrm rot="10800000" flipH="1">
                  <a:off x="3836885" y="1733592"/>
                  <a:ext cx="108000" cy="807302"/>
                  <a:chOff x="1257917" y="684792"/>
                  <a:chExt cx="108000" cy="807302"/>
                </a:xfrm>
                <a:solidFill>
                  <a:schemeClr val="bg1">
                    <a:lumMod val="75000"/>
                  </a:schemeClr>
                </a:solidFill>
              </p:grpSpPr>
              <p:cxnSp>
                <p:nvCxnSpPr>
                  <p:cNvPr id="52" name="Straight Connector 51"/>
                  <p:cNvCxnSpPr/>
                  <p:nvPr/>
                </p:nvCxnSpPr>
                <p:spPr>
                  <a:xfrm>
                    <a:off x="1313385" y="684792"/>
                    <a:ext cx="0" cy="720000"/>
                  </a:xfrm>
                  <a:prstGeom prst="line">
                    <a:avLst/>
                  </a:prstGeom>
                  <a:grpFill/>
                  <a:ln w="28575">
                    <a:solidFill>
                      <a:srgbClr val="00A99A"/>
                    </a:solidFill>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1257917" y="1384094"/>
                    <a:ext cx="108000" cy="108000"/>
                  </a:xfrm>
                  <a:prstGeom prst="ellipse">
                    <a:avLst/>
                  </a:prstGeom>
                  <a:solidFill>
                    <a:srgbClr val="00A99A"/>
                  </a:solidFill>
                  <a:ln>
                    <a:solidFill>
                      <a:srgbClr val="00A9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5" name="TextBox 54"/>
                <p:cNvSpPr txBox="1"/>
                <p:nvPr/>
              </p:nvSpPr>
              <p:spPr>
                <a:xfrm>
                  <a:off x="3229562" y="1193688"/>
                  <a:ext cx="1127108" cy="523220"/>
                </a:xfrm>
                <a:prstGeom prst="rect">
                  <a:avLst/>
                </a:prstGeom>
                <a:noFill/>
              </p:spPr>
              <p:txBody>
                <a:bodyPr wrap="square" rtlCol="0">
                  <a:spAutoFit/>
                </a:bodyPr>
                <a:lstStyle>
                  <a:defPPr>
                    <a:defRPr lang="en-US"/>
                  </a:defPPr>
                  <a:lvl1pPr algn="ctr">
                    <a:defRPr sz="1400" b="1">
                      <a:latin typeface="Arial" panose="020B0604020202020204" pitchFamily="34" charset="0"/>
                      <a:cs typeface="Arial" panose="020B0604020202020204" pitchFamily="34" charset="0"/>
                    </a:defRPr>
                  </a:lvl1pPr>
                </a:lstStyle>
                <a:p>
                  <a:r>
                    <a:rPr lang="en-US" dirty="0">
                      <a:solidFill>
                        <a:srgbClr val="00A99A"/>
                      </a:solidFill>
                    </a:rPr>
                    <a:t>2020</a:t>
                  </a:r>
                </a:p>
                <a:p>
                  <a:r>
                    <a:rPr lang="en-US" dirty="0">
                      <a:solidFill>
                        <a:srgbClr val="00A99A"/>
                      </a:solidFill>
                    </a:rPr>
                    <a:t>target</a:t>
                  </a:r>
                  <a:endParaRPr lang="en-GB" dirty="0">
                    <a:solidFill>
                      <a:srgbClr val="00A99A"/>
                    </a:solidFill>
                  </a:endParaRPr>
                </a:p>
              </p:txBody>
            </p:sp>
          </p:grpSp>
          <p:sp>
            <p:nvSpPr>
              <p:cNvPr id="10" name="TextBox 9"/>
              <p:cNvSpPr txBox="1"/>
              <p:nvPr/>
            </p:nvSpPr>
            <p:spPr>
              <a:xfrm>
                <a:off x="3536562" y="3116486"/>
                <a:ext cx="674987" cy="338554"/>
              </a:xfrm>
              <a:prstGeom prst="rect">
                <a:avLst/>
              </a:prstGeom>
              <a:noFill/>
            </p:spPr>
            <p:txBody>
              <a:bodyPr wrap="square" rtlCol="0">
                <a:spAutoFit/>
              </a:bodyPr>
              <a:lstStyle/>
              <a:p>
                <a:r>
                  <a:rPr lang="en-US" sz="1600" b="1" dirty="0">
                    <a:solidFill>
                      <a:srgbClr val="00A99A"/>
                    </a:solidFill>
                    <a:latin typeface="Arial" panose="020B0604020202020204" pitchFamily="34" charset="0"/>
                    <a:cs typeface="Arial" panose="020B0604020202020204" pitchFamily="34" charset="0"/>
                  </a:rPr>
                  <a:t>95%</a:t>
                </a:r>
                <a:endParaRPr lang="en-GB" sz="1600" b="1" dirty="0">
                  <a:solidFill>
                    <a:srgbClr val="00A99A"/>
                  </a:solidFill>
                  <a:latin typeface="Arial" panose="020B0604020202020204" pitchFamily="34" charset="0"/>
                  <a:cs typeface="Arial" panose="020B0604020202020204" pitchFamily="34" charset="0"/>
                </a:endParaRPr>
              </a:p>
            </p:txBody>
          </p:sp>
          <p:sp>
            <p:nvSpPr>
              <p:cNvPr id="82" name="TextBox 81"/>
              <p:cNvSpPr txBox="1"/>
              <p:nvPr/>
            </p:nvSpPr>
            <p:spPr>
              <a:xfrm>
                <a:off x="770878" y="2682787"/>
                <a:ext cx="812483" cy="338554"/>
              </a:xfrm>
              <a:prstGeom prst="rect">
                <a:avLst/>
              </a:prstGeom>
              <a:noFill/>
            </p:spPr>
            <p:txBody>
              <a:bodyPr wrap="square" rtlCol="0">
                <a:spAutoFit/>
              </a:bodyPr>
              <a:lstStyle/>
              <a:p>
                <a:pPr algn="ctr"/>
                <a:r>
                  <a:rPr lang="en-US" sz="1600" b="1" dirty="0">
                    <a:solidFill>
                      <a:prstClr val="black"/>
                    </a:solidFill>
                    <a:latin typeface="Arial" panose="020B0604020202020204" pitchFamily="34" charset="0"/>
                    <a:cs typeface="Arial" panose="020B0604020202020204" pitchFamily="34" charset="0"/>
                  </a:rPr>
                  <a:t>34000</a:t>
                </a:r>
              </a:p>
            </p:txBody>
          </p:sp>
          <p:sp>
            <p:nvSpPr>
              <p:cNvPr id="83" name="TextBox 82"/>
              <p:cNvSpPr txBox="1"/>
              <p:nvPr/>
            </p:nvSpPr>
            <p:spPr>
              <a:xfrm>
                <a:off x="2627784" y="2685528"/>
                <a:ext cx="812483" cy="338554"/>
              </a:xfrm>
              <a:prstGeom prst="rect">
                <a:avLst/>
              </a:prstGeom>
              <a:noFill/>
            </p:spPr>
            <p:txBody>
              <a:bodyPr wrap="square" rtlCol="0">
                <a:spAutoFit/>
              </a:bodyPr>
              <a:lstStyle/>
              <a:p>
                <a:pPr algn="ctr"/>
                <a:r>
                  <a:rPr lang="en-US" sz="1600" b="1" dirty="0">
                    <a:solidFill>
                      <a:prstClr val="black"/>
                    </a:solidFill>
                    <a:latin typeface="Arial" panose="020B0604020202020204" pitchFamily="34" charset="0"/>
                    <a:cs typeface="Arial" panose="020B0604020202020204" pitchFamily="34" charset="0"/>
                  </a:rPr>
                  <a:t>24000</a:t>
                </a:r>
              </a:p>
            </p:txBody>
          </p:sp>
          <p:grpSp>
            <p:nvGrpSpPr>
              <p:cNvPr id="3" name="Group 2"/>
              <p:cNvGrpSpPr/>
              <p:nvPr/>
            </p:nvGrpSpPr>
            <p:grpSpPr>
              <a:xfrm>
                <a:off x="323528" y="1799425"/>
                <a:ext cx="1401573" cy="872626"/>
                <a:chOff x="323528" y="1193688"/>
                <a:chExt cx="1401573" cy="872626"/>
              </a:xfrm>
            </p:grpSpPr>
            <p:sp>
              <p:nvSpPr>
                <p:cNvPr id="9" name="TextBox 8"/>
                <p:cNvSpPr txBox="1"/>
                <p:nvPr/>
              </p:nvSpPr>
              <p:spPr>
                <a:xfrm>
                  <a:off x="323528" y="1193688"/>
                  <a:ext cx="1401573" cy="523220"/>
                </a:xfrm>
                <a:prstGeom prst="rect">
                  <a:avLst/>
                </a:prstGeom>
                <a:noFill/>
              </p:spPr>
              <p:txBody>
                <a:bodyPr wrap="square" rtlCol="0">
                  <a:spAutoFit/>
                </a:bodyPr>
                <a:lstStyle/>
                <a:p>
                  <a:pPr algn="ctr"/>
                  <a:r>
                    <a:rPr lang="en-US" sz="1400" b="1" dirty="0">
                      <a:solidFill>
                        <a:prstClr val="black"/>
                      </a:solidFill>
                      <a:latin typeface="Arial" panose="020B0604020202020204" pitchFamily="34" charset="0"/>
                      <a:cs typeface="Arial" panose="020B0604020202020204" pitchFamily="34" charset="0"/>
                    </a:rPr>
                    <a:t>Received PMTCT (2017)</a:t>
                  </a:r>
                  <a:endParaRPr lang="en-GB" sz="1400" b="1" dirty="0">
                    <a:solidFill>
                      <a:prstClr val="black"/>
                    </a:solidFill>
                    <a:latin typeface="Arial" panose="020B0604020202020204" pitchFamily="34" charset="0"/>
                    <a:cs typeface="Arial" panose="020B0604020202020204" pitchFamily="34" charset="0"/>
                  </a:endParaRPr>
                </a:p>
              </p:txBody>
            </p:sp>
            <p:grpSp>
              <p:nvGrpSpPr>
                <p:cNvPr id="72" name="Group 71"/>
                <p:cNvGrpSpPr/>
                <p:nvPr/>
              </p:nvGrpSpPr>
              <p:grpSpPr>
                <a:xfrm rot="10800000" flipH="1">
                  <a:off x="992173" y="1738052"/>
                  <a:ext cx="108000" cy="328262"/>
                  <a:chOff x="1182131" y="1163832"/>
                  <a:chExt cx="108000" cy="328262"/>
                </a:xfrm>
                <a:solidFill>
                  <a:schemeClr val="bg1">
                    <a:lumMod val="75000"/>
                  </a:schemeClr>
                </a:solidFill>
              </p:grpSpPr>
              <p:cxnSp>
                <p:nvCxnSpPr>
                  <p:cNvPr id="73" name="Straight Connector 72"/>
                  <p:cNvCxnSpPr/>
                  <p:nvPr/>
                </p:nvCxnSpPr>
                <p:spPr>
                  <a:xfrm>
                    <a:off x="1227380" y="1163832"/>
                    <a:ext cx="0" cy="252000"/>
                  </a:xfrm>
                  <a:prstGeom prst="line">
                    <a:avLst/>
                  </a:prstGeom>
                  <a:grpFill/>
                  <a:ln w="28575">
                    <a:solidFill>
                      <a:srgbClr val="00A99A"/>
                    </a:solidFill>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1182131" y="1384094"/>
                    <a:ext cx="108000" cy="108000"/>
                  </a:xfrm>
                  <a:prstGeom prst="ellipse">
                    <a:avLst/>
                  </a:prstGeom>
                  <a:solidFill>
                    <a:srgbClr val="00A99A"/>
                  </a:solidFill>
                  <a:ln>
                    <a:solidFill>
                      <a:srgbClr val="00A9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grpSp>
            <p:nvGrpSpPr>
              <p:cNvPr id="75" name="Group 74"/>
              <p:cNvGrpSpPr/>
              <p:nvPr/>
            </p:nvGrpSpPr>
            <p:grpSpPr>
              <a:xfrm rot="10800000" flipV="1">
                <a:off x="2697792" y="3006659"/>
                <a:ext cx="108000" cy="647586"/>
                <a:chOff x="1004264" y="1153218"/>
                <a:chExt cx="108000" cy="647586"/>
              </a:xfrm>
              <a:solidFill>
                <a:schemeClr val="bg1">
                  <a:lumMod val="75000"/>
                </a:schemeClr>
              </a:solidFill>
            </p:grpSpPr>
            <p:cxnSp>
              <p:nvCxnSpPr>
                <p:cNvPr id="77" name="Straight Connector 76"/>
                <p:cNvCxnSpPr/>
                <p:nvPr/>
              </p:nvCxnSpPr>
              <p:spPr>
                <a:xfrm>
                  <a:off x="1069671" y="1153218"/>
                  <a:ext cx="0" cy="540000"/>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1004264" y="1692804"/>
                  <a:ext cx="108000" cy="108000"/>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graphicFrame>
          <p:nvGraphicFramePr>
            <p:cNvPr id="87" name="Chart 86">
              <a:extLst>
                <a:ext uri="{FF2B5EF4-FFF2-40B4-BE49-F238E27FC236}">
                  <a16:creationId xmlns:a16="http://schemas.microsoft.com/office/drawing/2014/main" id="{2BB2EA62-3E71-480A-A52D-02FFFA838C07}"/>
                </a:ext>
              </a:extLst>
            </p:cNvPr>
            <p:cNvGraphicFramePr>
              <a:graphicFrameLocks/>
            </p:cNvGraphicFramePr>
            <p:nvPr>
              <p:extLst>
                <p:ext uri="{D42A27DB-BD31-4B8C-83A1-F6EECF244321}">
                  <p14:modId xmlns:p14="http://schemas.microsoft.com/office/powerpoint/2010/main" val="3154786370"/>
                </p:ext>
              </p:extLst>
            </p:nvPr>
          </p:nvGraphicFramePr>
          <p:xfrm>
            <a:off x="155824" y="3530485"/>
            <a:ext cx="3815854" cy="3532187"/>
          </p:xfrm>
          <a:graphic>
            <a:graphicData uri="http://schemas.openxmlformats.org/drawingml/2006/chart">
              <c:chart xmlns:c="http://schemas.openxmlformats.org/drawingml/2006/chart" xmlns:r="http://schemas.openxmlformats.org/officeDocument/2006/relationships" r:id="rId5"/>
            </a:graphicData>
          </a:graphic>
        </p:graphicFrame>
      </p:grpSp>
      <p:sp>
        <p:nvSpPr>
          <p:cNvPr id="88" name="TextBox 87">
            <a:extLst>
              <a:ext uri="{FF2B5EF4-FFF2-40B4-BE49-F238E27FC236}">
                <a16:creationId xmlns:a16="http://schemas.microsoft.com/office/drawing/2014/main" id="{87374E73-0E91-478F-BD0E-53B7A51BC8D2}"/>
              </a:ext>
            </a:extLst>
          </p:cNvPr>
          <p:cNvSpPr txBox="1"/>
          <p:nvPr/>
        </p:nvSpPr>
        <p:spPr>
          <a:xfrm>
            <a:off x="1942750" y="4767981"/>
            <a:ext cx="1458698" cy="954107"/>
          </a:xfrm>
          <a:prstGeom prst="rect">
            <a:avLst/>
          </a:prstGeom>
          <a:noFill/>
        </p:spPr>
        <p:txBody>
          <a:bodyPr wrap="square" rtlCol="0">
            <a:spAutoFit/>
          </a:bodyPr>
          <a:lstStyle/>
          <a:p>
            <a:pPr algn="ctr"/>
            <a:r>
              <a:rPr lang="en-US" sz="1400" b="1" dirty="0">
                <a:solidFill>
                  <a:srgbClr val="E06C63"/>
                </a:solidFill>
                <a:latin typeface="Arial" panose="020B0604020202020204" pitchFamily="34" charset="0"/>
                <a:cs typeface="Arial" panose="020B0604020202020204" pitchFamily="34" charset="0"/>
              </a:rPr>
              <a:t>Proportion of regional </a:t>
            </a:r>
            <a:r>
              <a:rPr lang="en-US" sz="1400" b="1" u="sng" dirty="0">
                <a:solidFill>
                  <a:srgbClr val="E06C63"/>
                </a:solidFill>
                <a:latin typeface="Arial" panose="020B0604020202020204" pitchFamily="34" charset="0"/>
                <a:cs typeface="Arial" panose="020B0604020202020204" pitchFamily="34" charset="0"/>
              </a:rPr>
              <a:t>PMTCT </a:t>
            </a:r>
            <a:r>
              <a:rPr lang="en-US" sz="1400" b="1" dirty="0">
                <a:solidFill>
                  <a:srgbClr val="E06C63"/>
                </a:solidFill>
                <a:latin typeface="Arial" panose="020B0604020202020204" pitchFamily="34" charset="0"/>
                <a:cs typeface="Arial" panose="020B0604020202020204" pitchFamily="34" charset="0"/>
              </a:rPr>
              <a:t>gap by country</a:t>
            </a:r>
            <a:endParaRPr lang="en-GB" sz="1400" b="1" dirty="0">
              <a:solidFill>
                <a:srgbClr val="E06C63"/>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DACA1756-FC37-4F9F-89B1-F86E96D41744}"/>
              </a:ext>
            </a:extLst>
          </p:cNvPr>
          <p:cNvGrpSpPr/>
          <p:nvPr/>
        </p:nvGrpSpPr>
        <p:grpSpPr>
          <a:xfrm>
            <a:off x="4394481" y="1982732"/>
            <a:ext cx="4836261" cy="4875268"/>
            <a:chOff x="4394481" y="1982732"/>
            <a:chExt cx="4836261" cy="4875268"/>
          </a:xfrm>
        </p:grpSpPr>
        <p:grpSp>
          <p:nvGrpSpPr>
            <p:cNvPr id="8" name="Group 7"/>
            <p:cNvGrpSpPr/>
            <p:nvPr/>
          </p:nvGrpSpPr>
          <p:grpSpPr>
            <a:xfrm>
              <a:off x="4394481" y="1982732"/>
              <a:ext cx="4836261" cy="1908746"/>
              <a:chOff x="4289755" y="1835716"/>
              <a:chExt cx="4836261" cy="1908746"/>
            </a:xfrm>
          </p:grpSpPr>
          <p:sp>
            <p:nvSpPr>
              <p:cNvPr id="78" name="TextBox 77"/>
              <p:cNvSpPr txBox="1"/>
              <p:nvPr/>
            </p:nvSpPr>
            <p:spPr>
              <a:xfrm>
                <a:off x="4375987" y="3119857"/>
                <a:ext cx="812483" cy="338554"/>
              </a:xfrm>
              <a:prstGeom prst="rect">
                <a:avLst/>
              </a:prstGeom>
              <a:noFill/>
            </p:spPr>
            <p:txBody>
              <a:bodyPr wrap="square" rtlCol="0">
                <a:spAutoFit/>
              </a:bodyPr>
              <a:lstStyle/>
              <a:p>
                <a:r>
                  <a:rPr lang="en-US" sz="1600" b="1" dirty="0">
                    <a:solidFill>
                      <a:srgbClr val="009999"/>
                    </a:solidFill>
                    <a:latin typeface="Arial" panose="020B0604020202020204" pitchFamily="34" charset="0"/>
                    <a:cs typeface="Arial" panose="020B0604020202020204" pitchFamily="34" charset="0"/>
                  </a:rPr>
                  <a:t>10000</a:t>
                </a:r>
                <a:endParaRPr lang="en-GB" sz="1600" b="1" dirty="0">
                  <a:solidFill>
                    <a:srgbClr val="009999"/>
                  </a:solidFill>
                  <a:latin typeface="Arial" panose="020B0604020202020204" pitchFamily="34" charset="0"/>
                  <a:cs typeface="Arial" panose="020B0604020202020204" pitchFamily="34" charset="0"/>
                </a:endParaRPr>
              </a:p>
            </p:txBody>
          </p:sp>
          <p:sp>
            <p:nvSpPr>
              <p:cNvPr id="79" name="TextBox 78"/>
              <p:cNvSpPr txBox="1"/>
              <p:nvPr/>
            </p:nvSpPr>
            <p:spPr>
              <a:xfrm>
                <a:off x="8096858" y="3134149"/>
                <a:ext cx="635560" cy="338554"/>
              </a:xfrm>
              <a:prstGeom prst="rect">
                <a:avLst/>
              </a:prstGeom>
              <a:noFill/>
            </p:spPr>
            <p:txBody>
              <a:bodyPr wrap="square" rtlCol="0">
                <a:spAutoFit/>
              </a:bodyPr>
              <a:lstStyle/>
              <a:p>
                <a:r>
                  <a:rPr lang="en-US" sz="1600" b="1" dirty="0">
                    <a:solidFill>
                      <a:srgbClr val="00A99A"/>
                    </a:solidFill>
                    <a:latin typeface="Arial" panose="020B0604020202020204" pitchFamily="34" charset="0"/>
                    <a:cs typeface="Arial" panose="020B0604020202020204" pitchFamily="34" charset="0"/>
                  </a:rPr>
                  <a:t>1900</a:t>
                </a:r>
              </a:p>
            </p:txBody>
          </p:sp>
          <p:grpSp>
            <p:nvGrpSpPr>
              <p:cNvPr id="24" name="Group 23"/>
              <p:cNvGrpSpPr/>
              <p:nvPr/>
            </p:nvGrpSpPr>
            <p:grpSpPr>
              <a:xfrm rot="16200000">
                <a:off x="6443984" y="828852"/>
                <a:ext cx="720080" cy="4032000"/>
                <a:chOff x="5175244" y="1700808"/>
                <a:chExt cx="720080" cy="4032000"/>
              </a:xfrm>
            </p:grpSpPr>
            <p:grpSp>
              <p:nvGrpSpPr>
                <p:cNvPr id="66" name="Group 65"/>
                <p:cNvGrpSpPr/>
                <p:nvPr/>
              </p:nvGrpSpPr>
              <p:grpSpPr>
                <a:xfrm>
                  <a:off x="5274548" y="1700808"/>
                  <a:ext cx="449580" cy="4032000"/>
                  <a:chOff x="0" y="0"/>
                  <a:chExt cx="449580" cy="2766060"/>
                </a:xfrm>
              </p:grpSpPr>
              <p:sp>
                <p:nvSpPr>
                  <p:cNvPr id="67" name="TextBox 5"/>
                  <p:cNvSpPr txBox="1"/>
                  <p:nvPr/>
                </p:nvSpPr>
                <p:spPr>
                  <a:xfrm>
                    <a:off x="0" y="0"/>
                    <a:ext cx="449580" cy="2766060"/>
                  </a:xfrm>
                  <a:prstGeom prst="rect">
                    <a:avLst/>
                  </a:prstGeom>
                  <a:solidFill>
                    <a:schemeClr val="bg1">
                      <a:lumMod val="75000"/>
                    </a:schemeClr>
                  </a:solidFill>
                  <a:ln w="9525" cmpd="sng">
                    <a:solidFill>
                      <a:sysClr val="window" lastClr="FFFFFF">
                        <a:shade val="50000"/>
                      </a:sysClr>
                    </a:solid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endParaRPr lang="en-GB" kern="0">
                      <a:solidFill>
                        <a:sysClr val="windowText" lastClr="000000"/>
                      </a:solidFill>
                    </a:endParaRPr>
                  </a:p>
                </p:txBody>
              </p:sp>
              <p:sp>
                <p:nvSpPr>
                  <p:cNvPr id="76" name="TextBox 6"/>
                  <p:cNvSpPr txBox="1"/>
                  <p:nvPr/>
                </p:nvSpPr>
                <p:spPr>
                  <a:xfrm>
                    <a:off x="0" y="2575560"/>
                    <a:ext cx="441960" cy="190500"/>
                  </a:xfrm>
                  <a:prstGeom prst="rect">
                    <a:avLst/>
                  </a:prstGeom>
                  <a:solidFill>
                    <a:sysClr val="window" lastClr="FFFFFF"/>
                  </a:solidFill>
                  <a:ln w="9525" cmpd="sng">
                    <a:solidFill>
                      <a:sysClr val="window" lastClr="FFFFFF">
                        <a:shade val="50000"/>
                      </a:sysClr>
                    </a:solid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endParaRPr lang="en-GB" kern="0">
                      <a:solidFill>
                        <a:sysClr val="windowText" lastClr="000000"/>
                      </a:solidFill>
                    </a:endParaRPr>
                  </a:p>
                </p:txBody>
              </p:sp>
            </p:grpSp>
            <p:cxnSp>
              <p:nvCxnSpPr>
                <p:cNvPr id="23" name="Straight Connector 22"/>
                <p:cNvCxnSpPr/>
                <p:nvPr/>
              </p:nvCxnSpPr>
              <p:spPr>
                <a:xfrm>
                  <a:off x="5175244" y="5468553"/>
                  <a:ext cx="720080" cy="0"/>
                </a:xfrm>
                <a:prstGeom prst="line">
                  <a:avLst/>
                </a:prstGeom>
                <a:ln w="22225">
                  <a:solidFill>
                    <a:srgbClr val="00A99A"/>
                  </a:solidFill>
                  <a:prstDash val="sysDot"/>
                </a:ln>
              </p:spPr>
              <p:style>
                <a:lnRef idx="1">
                  <a:schemeClr val="accent1"/>
                </a:lnRef>
                <a:fillRef idx="0">
                  <a:schemeClr val="accent1"/>
                </a:fillRef>
                <a:effectRef idx="0">
                  <a:schemeClr val="accent1"/>
                </a:effectRef>
                <a:fontRef idx="minor">
                  <a:schemeClr val="tx1"/>
                </a:fontRef>
              </p:style>
            </p:cxnSp>
          </p:grpSp>
          <p:sp>
            <p:nvSpPr>
              <p:cNvPr id="94" name="TextBox 93"/>
              <p:cNvSpPr txBox="1"/>
              <p:nvPr/>
            </p:nvSpPr>
            <p:spPr>
              <a:xfrm>
                <a:off x="6339482" y="2695357"/>
                <a:ext cx="812483" cy="338554"/>
              </a:xfrm>
              <a:prstGeom prst="rect">
                <a:avLst/>
              </a:prstGeom>
              <a:noFill/>
            </p:spPr>
            <p:txBody>
              <a:bodyPr wrap="square" rtlCol="0">
                <a:spAutoFit/>
              </a:bodyPr>
              <a:lstStyle/>
              <a:p>
                <a:r>
                  <a:rPr lang="en-US" sz="1600" b="1" dirty="0">
                    <a:solidFill>
                      <a:prstClr val="black"/>
                    </a:solidFill>
                    <a:latin typeface="Arial" panose="020B0604020202020204" pitchFamily="34" charset="0"/>
                    <a:cs typeface="Arial" panose="020B0604020202020204" pitchFamily="34" charset="0"/>
                  </a:rPr>
                  <a:t>8000</a:t>
                </a:r>
              </a:p>
            </p:txBody>
          </p:sp>
          <p:sp>
            <p:nvSpPr>
              <p:cNvPr id="59" name="TextBox 58"/>
              <p:cNvSpPr txBox="1"/>
              <p:nvPr/>
            </p:nvSpPr>
            <p:spPr>
              <a:xfrm>
                <a:off x="8756106" y="3087649"/>
                <a:ext cx="317780" cy="338554"/>
              </a:xfrm>
              <a:prstGeom prst="rect">
                <a:avLst/>
              </a:prstGeom>
              <a:noFill/>
            </p:spPr>
            <p:txBody>
              <a:bodyPr wrap="square" rtlCol="0">
                <a:spAutoFit/>
              </a:bodyPr>
              <a:lstStyle/>
              <a:p>
                <a:r>
                  <a:rPr lang="en-US" sz="1600" b="1" dirty="0">
                    <a:solidFill>
                      <a:prstClr val="black"/>
                    </a:solidFill>
                    <a:latin typeface="Arial" panose="020B0604020202020204" pitchFamily="34" charset="0"/>
                    <a:cs typeface="Arial" panose="020B0604020202020204" pitchFamily="34" charset="0"/>
                  </a:rPr>
                  <a:t>0</a:t>
                </a:r>
              </a:p>
            </p:txBody>
          </p:sp>
          <p:grpSp>
            <p:nvGrpSpPr>
              <p:cNvPr id="84" name="Group 83"/>
              <p:cNvGrpSpPr/>
              <p:nvPr/>
            </p:nvGrpSpPr>
            <p:grpSpPr>
              <a:xfrm>
                <a:off x="7998908" y="1846349"/>
                <a:ext cx="1127108" cy="1334151"/>
                <a:chOff x="3229209" y="1188647"/>
                <a:chExt cx="1127108" cy="1334151"/>
              </a:xfrm>
            </p:grpSpPr>
            <p:grpSp>
              <p:nvGrpSpPr>
                <p:cNvPr id="95" name="Group 94"/>
                <p:cNvGrpSpPr/>
                <p:nvPr/>
              </p:nvGrpSpPr>
              <p:grpSpPr>
                <a:xfrm rot="10800000" flipH="1">
                  <a:off x="3740527" y="1724195"/>
                  <a:ext cx="108000" cy="798603"/>
                  <a:chOff x="1161559" y="702888"/>
                  <a:chExt cx="108000" cy="798603"/>
                </a:xfrm>
                <a:solidFill>
                  <a:schemeClr val="bg1">
                    <a:lumMod val="75000"/>
                  </a:schemeClr>
                </a:solidFill>
              </p:grpSpPr>
              <p:cxnSp>
                <p:nvCxnSpPr>
                  <p:cNvPr id="97" name="Straight Connector 96"/>
                  <p:cNvCxnSpPr/>
                  <p:nvPr/>
                </p:nvCxnSpPr>
                <p:spPr>
                  <a:xfrm>
                    <a:off x="1207502" y="702888"/>
                    <a:ext cx="0" cy="720000"/>
                  </a:xfrm>
                  <a:prstGeom prst="line">
                    <a:avLst/>
                  </a:prstGeom>
                  <a:grpFill/>
                  <a:ln w="28575">
                    <a:solidFill>
                      <a:srgbClr val="00A99A"/>
                    </a:solidFill>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1161559" y="1393491"/>
                    <a:ext cx="108000" cy="108000"/>
                  </a:xfrm>
                  <a:prstGeom prst="ellipse">
                    <a:avLst/>
                  </a:prstGeom>
                  <a:solidFill>
                    <a:srgbClr val="00A99A"/>
                  </a:solidFill>
                  <a:ln>
                    <a:solidFill>
                      <a:srgbClr val="00A9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A99A"/>
                      </a:solidFill>
                    </a:endParaRPr>
                  </a:p>
                </p:txBody>
              </p:sp>
            </p:grpSp>
            <p:sp>
              <p:nvSpPr>
                <p:cNvPr id="96" name="TextBox 95"/>
                <p:cNvSpPr txBox="1"/>
                <p:nvPr/>
              </p:nvSpPr>
              <p:spPr>
                <a:xfrm>
                  <a:off x="3229209" y="1188647"/>
                  <a:ext cx="1127108" cy="523220"/>
                </a:xfrm>
                <a:prstGeom prst="rect">
                  <a:avLst/>
                </a:prstGeom>
                <a:noFill/>
              </p:spPr>
              <p:txBody>
                <a:bodyPr wrap="square" rtlCol="0">
                  <a:spAutoFit/>
                </a:bodyPr>
                <a:lstStyle>
                  <a:defPPr>
                    <a:defRPr lang="en-US"/>
                  </a:defPPr>
                  <a:lvl1pPr algn="ctr">
                    <a:defRPr sz="1400" b="1">
                      <a:latin typeface="Arial" panose="020B0604020202020204" pitchFamily="34" charset="0"/>
                      <a:cs typeface="Arial" panose="020B0604020202020204" pitchFamily="34" charset="0"/>
                    </a:defRPr>
                  </a:lvl1pPr>
                </a:lstStyle>
                <a:p>
                  <a:r>
                    <a:rPr lang="en-US" dirty="0">
                      <a:solidFill>
                        <a:srgbClr val="00A99A"/>
                      </a:solidFill>
                    </a:rPr>
                    <a:t>2020</a:t>
                  </a:r>
                </a:p>
                <a:p>
                  <a:r>
                    <a:rPr lang="en-US" dirty="0">
                      <a:solidFill>
                        <a:srgbClr val="00A99A"/>
                      </a:solidFill>
                    </a:rPr>
                    <a:t>target</a:t>
                  </a:r>
                  <a:endParaRPr lang="en-GB" dirty="0">
                    <a:solidFill>
                      <a:srgbClr val="00A99A"/>
                    </a:solidFill>
                  </a:endParaRPr>
                </a:p>
              </p:txBody>
            </p:sp>
          </p:grpSp>
          <p:grpSp>
            <p:nvGrpSpPr>
              <p:cNvPr id="5" name="Group 4"/>
              <p:cNvGrpSpPr/>
              <p:nvPr/>
            </p:nvGrpSpPr>
            <p:grpSpPr>
              <a:xfrm>
                <a:off x="6156176" y="1843926"/>
                <a:ext cx="1127108" cy="825993"/>
                <a:chOff x="6156176" y="1209417"/>
                <a:chExt cx="1127108" cy="825993"/>
              </a:xfrm>
            </p:grpSpPr>
            <p:grpSp>
              <p:nvGrpSpPr>
                <p:cNvPr id="69" name="Group 68"/>
                <p:cNvGrpSpPr/>
                <p:nvPr/>
              </p:nvGrpSpPr>
              <p:grpSpPr>
                <a:xfrm flipV="1">
                  <a:off x="6665730" y="1736159"/>
                  <a:ext cx="108000" cy="299251"/>
                  <a:chOff x="992523" y="1202240"/>
                  <a:chExt cx="108000" cy="299251"/>
                </a:xfrm>
                <a:solidFill>
                  <a:schemeClr val="bg1">
                    <a:lumMod val="75000"/>
                  </a:schemeClr>
                </a:solidFill>
              </p:grpSpPr>
              <p:cxnSp>
                <p:nvCxnSpPr>
                  <p:cNvPr id="70" name="Straight Connector 69"/>
                  <p:cNvCxnSpPr/>
                  <p:nvPr/>
                </p:nvCxnSpPr>
                <p:spPr>
                  <a:xfrm>
                    <a:off x="1048405" y="1202240"/>
                    <a:ext cx="0" cy="216000"/>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992523" y="1393491"/>
                    <a:ext cx="108000" cy="108000"/>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02" name="TextBox 101"/>
                <p:cNvSpPr txBox="1"/>
                <p:nvPr/>
              </p:nvSpPr>
              <p:spPr>
                <a:xfrm>
                  <a:off x="6156176" y="1209417"/>
                  <a:ext cx="1127108" cy="523220"/>
                </a:xfrm>
                <a:prstGeom prst="rect">
                  <a:avLst/>
                </a:prstGeom>
                <a:noFill/>
              </p:spPr>
              <p:txBody>
                <a:bodyPr wrap="square" rtlCol="0">
                  <a:spAutoFit/>
                </a:bodyPr>
                <a:lstStyle/>
                <a:p>
                  <a:pPr algn="ctr"/>
                  <a:r>
                    <a:rPr lang="en-US" sz="2800" b="1" dirty="0">
                      <a:solidFill>
                        <a:prstClr val="black"/>
                      </a:solidFill>
                      <a:latin typeface="Arial" panose="020B0604020202020204" pitchFamily="34" charset="0"/>
                      <a:cs typeface="Arial" panose="020B0604020202020204" pitchFamily="34" charset="0"/>
                    </a:rPr>
                    <a:t>GAP</a:t>
                  </a:r>
                  <a:endParaRPr lang="en-GB" sz="2800" b="1" dirty="0">
                    <a:solidFill>
                      <a:prstClr val="black"/>
                    </a:solidFill>
                    <a:latin typeface="Arial" panose="020B0604020202020204" pitchFamily="34" charset="0"/>
                    <a:cs typeface="Arial" panose="020B0604020202020204" pitchFamily="34" charset="0"/>
                  </a:endParaRPr>
                </a:p>
              </p:txBody>
            </p:sp>
          </p:grpSp>
          <p:grpSp>
            <p:nvGrpSpPr>
              <p:cNvPr id="6" name="Group 5"/>
              <p:cNvGrpSpPr/>
              <p:nvPr/>
            </p:nvGrpSpPr>
            <p:grpSpPr>
              <a:xfrm>
                <a:off x="4289755" y="1835716"/>
                <a:ext cx="1597202" cy="1355416"/>
                <a:chOff x="4289755" y="1201207"/>
                <a:chExt cx="1597202" cy="1355416"/>
              </a:xfrm>
            </p:grpSpPr>
            <p:sp>
              <p:nvSpPr>
                <p:cNvPr id="85" name="TextBox 84"/>
                <p:cNvSpPr txBox="1"/>
                <p:nvPr/>
              </p:nvSpPr>
              <p:spPr>
                <a:xfrm>
                  <a:off x="4289755" y="1201207"/>
                  <a:ext cx="1597202" cy="523220"/>
                </a:xfrm>
                <a:prstGeom prst="rect">
                  <a:avLst/>
                </a:prstGeom>
                <a:noFill/>
              </p:spPr>
              <p:txBody>
                <a:bodyPr wrap="square" rtlCol="0">
                  <a:spAutoFit/>
                </a:bodyPr>
                <a:lstStyle/>
                <a:p>
                  <a:pPr algn="ctr"/>
                  <a:r>
                    <a:rPr lang="en-US" sz="1400" b="1" dirty="0">
                      <a:solidFill>
                        <a:prstClr val="black"/>
                      </a:solidFill>
                      <a:latin typeface="Arial" panose="020B0604020202020204" pitchFamily="34" charset="0"/>
                      <a:cs typeface="Arial" panose="020B0604020202020204" pitchFamily="34" charset="0"/>
                    </a:rPr>
                    <a:t>Children new infections (2017)</a:t>
                  </a:r>
                  <a:endParaRPr lang="en-GB" sz="1400" b="1" dirty="0">
                    <a:solidFill>
                      <a:prstClr val="black"/>
                    </a:solidFill>
                    <a:latin typeface="Arial" panose="020B0604020202020204" pitchFamily="34" charset="0"/>
                    <a:cs typeface="Arial" panose="020B0604020202020204" pitchFamily="34" charset="0"/>
                  </a:endParaRPr>
                </a:p>
              </p:txBody>
            </p:sp>
            <p:grpSp>
              <p:nvGrpSpPr>
                <p:cNvPr id="103" name="Group 102"/>
                <p:cNvGrpSpPr/>
                <p:nvPr/>
              </p:nvGrpSpPr>
              <p:grpSpPr>
                <a:xfrm rot="10800000" flipH="1">
                  <a:off x="4744673" y="1726220"/>
                  <a:ext cx="108000" cy="830403"/>
                  <a:chOff x="1131887" y="671088"/>
                  <a:chExt cx="108000" cy="830403"/>
                </a:xfrm>
                <a:solidFill>
                  <a:schemeClr val="bg1">
                    <a:lumMod val="75000"/>
                  </a:schemeClr>
                </a:solidFill>
              </p:grpSpPr>
              <p:cxnSp>
                <p:nvCxnSpPr>
                  <p:cNvPr id="104" name="Straight Connector 103"/>
                  <p:cNvCxnSpPr/>
                  <p:nvPr/>
                </p:nvCxnSpPr>
                <p:spPr>
                  <a:xfrm>
                    <a:off x="1187769" y="671088"/>
                    <a:ext cx="0" cy="720000"/>
                  </a:xfrm>
                  <a:prstGeom prst="line">
                    <a:avLst/>
                  </a:prstGeom>
                  <a:grpFill/>
                  <a:ln w="28575">
                    <a:solidFill>
                      <a:srgbClr val="00A99A"/>
                    </a:solidFill>
                  </a:ln>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1131887" y="1393491"/>
                    <a:ext cx="108000" cy="108000"/>
                  </a:xfrm>
                  <a:prstGeom prst="ellipse">
                    <a:avLst/>
                  </a:prstGeom>
                  <a:solidFill>
                    <a:srgbClr val="00A99A"/>
                  </a:solidFill>
                  <a:ln>
                    <a:solidFill>
                      <a:srgbClr val="00A9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grpSp>
            <p:nvGrpSpPr>
              <p:cNvPr id="106" name="Group 105"/>
              <p:cNvGrpSpPr/>
              <p:nvPr/>
            </p:nvGrpSpPr>
            <p:grpSpPr>
              <a:xfrm rot="10800000" flipV="1">
                <a:off x="6677148" y="3106401"/>
                <a:ext cx="108000" cy="638061"/>
                <a:chOff x="1003156" y="1228310"/>
                <a:chExt cx="108000" cy="638061"/>
              </a:xfrm>
              <a:solidFill>
                <a:schemeClr val="bg1">
                  <a:lumMod val="75000"/>
                </a:schemeClr>
              </a:solidFill>
            </p:grpSpPr>
            <p:cxnSp>
              <p:nvCxnSpPr>
                <p:cNvPr id="107" name="Straight Connector 106"/>
                <p:cNvCxnSpPr/>
                <p:nvPr/>
              </p:nvCxnSpPr>
              <p:spPr>
                <a:xfrm>
                  <a:off x="1059038" y="1228310"/>
                  <a:ext cx="0" cy="540000"/>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a:off x="1003156" y="1758371"/>
                  <a:ext cx="108000" cy="108000"/>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grpSp>
          <p:nvGrpSpPr>
            <p:cNvPr id="13" name="Group 12">
              <a:extLst>
                <a:ext uri="{FF2B5EF4-FFF2-40B4-BE49-F238E27FC236}">
                  <a16:creationId xmlns:a16="http://schemas.microsoft.com/office/drawing/2014/main" id="{E20D98CF-E278-4B7E-A08A-142A86426769}"/>
                </a:ext>
              </a:extLst>
            </p:cNvPr>
            <p:cNvGrpSpPr/>
            <p:nvPr/>
          </p:nvGrpSpPr>
          <p:grpSpPr>
            <a:xfrm>
              <a:off x="4849399" y="3627010"/>
              <a:ext cx="4236704" cy="3230990"/>
              <a:chOff x="4849399" y="3627010"/>
              <a:chExt cx="4236704" cy="3230990"/>
            </a:xfrm>
          </p:grpSpPr>
          <p:graphicFrame>
            <p:nvGraphicFramePr>
              <p:cNvPr id="89" name="Chart 88">
                <a:extLst>
                  <a:ext uri="{FF2B5EF4-FFF2-40B4-BE49-F238E27FC236}">
                    <a16:creationId xmlns:a16="http://schemas.microsoft.com/office/drawing/2014/main" id="{B331AE46-7745-45AE-AF58-3203B7ABF75E}"/>
                  </a:ext>
                </a:extLst>
              </p:cNvPr>
              <p:cNvGraphicFramePr>
                <a:graphicFrameLocks/>
              </p:cNvGraphicFramePr>
              <p:nvPr>
                <p:extLst>
                  <p:ext uri="{D42A27DB-BD31-4B8C-83A1-F6EECF244321}">
                    <p14:modId xmlns:p14="http://schemas.microsoft.com/office/powerpoint/2010/main" val="2918259357"/>
                  </p:ext>
                </p:extLst>
              </p:nvPr>
            </p:nvGraphicFramePr>
            <p:xfrm>
              <a:off x="4849399" y="3627010"/>
              <a:ext cx="4236704" cy="3230990"/>
            </p:xfrm>
            <a:graphic>
              <a:graphicData uri="http://schemas.openxmlformats.org/drawingml/2006/chart">
                <c:chart xmlns:c="http://schemas.openxmlformats.org/drawingml/2006/chart" xmlns:r="http://schemas.openxmlformats.org/officeDocument/2006/relationships" r:id="rId6"/>
              </a:graphicData>
            </a:graphic>
          </p:graphicFrame>
          <p:sp>
            <p:nvSpPr>
              <p:cNvPr id="68" name="TextBox 67"/>
              <p:cNvSpPr txBox="1"/>
              <p:nvPr/>
            </p:nvSpPr>
            <p:spPr>
              <a:xfrm>
                <a:off x="5714859" y="4717124"/>
                <a:ext cx="1458698" cy="954107"/>
              </a:xfrm>
              <a:prstGeom prst="rect">
                <a:avLst/>
              </a:prstGeom>
              <a:noFill/>
            </p:spPr>
            <p:txBody>
              <a:bodyPr wrap="square" rtlCol="0">
                <a:spAutoFit/>
              </a:bodyPr>
              <a:lstStyle/>
              <a:p>
                <a:pPr algn="ctr"/>
                <a:r>
                  <a:rPr lang="en-US" sz="1400" b="1" dirty="0">
                    <a:solidFill>
                      <a:srgbClr val="E06C63"/>
                    </a:solidFill>
                    <a:latin typeface="Arial" panose="020B0604020202020204" pitchFamily="34" charset="0"/>
                    <a:cs typeface="Arial" panose="020B0604020202020204" pitchFamily="34" charset="0"/>
                  </a:rPr>
                  <a:t>Proportion of regional </a:t>
                </a:r>
                <a:r>
                  <a:rPr lang="en-US" sz="1400" b="1" u="sng" dirty="0">
                    <a:solidFill>
                      <a:srgbClr val="E06C63"/>
                    </a:solidFill>
                    <a:latin typeface="Arial" panose="020B0604020202020204" pitchFamily="34" charset="0"/>
                    <a:cs typeface="Arial" panose="020B0604020202020204" pitchFamily="34" charset="0"/>
                  </a:rPr>
                  <a:t>child new infections </a:t>
                </a:r>
                <a:r>
                  <a:rPr lang="en-US" sz="1400" b="1" dirty="0">
                    <a:solidFill>
                      <a:srgbClr val="E06C63"/>
                    </a:solidFill>
                    <a:latin typeface="Arial" panose="020B0604020202020204" pitchFamily="34" charset="0"/>
                    <a:cs typeface="Arial" panose="020B0604020202020204" pitchFamily="34" charset="0"/>
                  </a:rPr>
                  <a:t>gap by country</a:t>
                </a:r>
                <a:endParaRPr lang="en-GB" sz="1400" b="1" dirty="0">
                  <a:solidFill>
                    <a:srgbClr val="E06C63"/>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941817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5400" dirty="0"/>
              <a:t>Treatment: </a:t>
            </a:r>
            <a:br>
              <a:rPr lang="en-GB" sz="5400" dirty="0"/>
            </a:br>
            <a:r>
              <a:rPr lang="en-GB" sz="5400" dirty="0"/>
              <a:t>TB-HIV Co-treatment</a:t>
            </a:r>
          </a:p>
        </p:txBody>
      </p:sp>
    </p:spTree>
    <p:extLst>
      <p:ext uri="{BB962C8B-B14F-4D97-AF65-F5344CB8AC3E}">
        <p14:creationId xmlns:p14="http://schemas.microsoft.com/office/powerpoint/2010/main" val="4051797776"/>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FD5127-7E90-4F6F-B9F0-0333B4746D85}"/>
              </a:ext>
            </a:extLst>
          </p:cNvPr>
          <p:cNvSpPr/>
          <p:nvPr/>
        </p:nvSpPr>
        <p:spPr>
          <a:xfrm>
            <a:off x="1600902" y="4332181"/>
            <a:ext cx="3521157" cy="461665"/>
          </a:xfrm>
          <a:prstGeom prst="rect">
            <a:avLst/>
          </a:prstGeom>
        </p:spPr>
        <p:txBody>
          <a:bodyPr wrap="none">
            <a:spAutoFit/>
          </a:bodyPr>
          <a:lstStyle/>
          <a:p>
            <a:pPr defTabSz="457200" eaLnBrk="0" fontAlgn="base" hangingPunct="0">
              <a:spcBef>
                <a:spcPct val="20000"/>
              </a:spcBef>
              <a:spcAft>
                <a:spcPct val="0"/>
              </a:spcAft>
              <a:defRPr/>
            </a:pPr>
            <a:r>
              <a:rPr lang="en-US" sz="2400" dirty="0">
                <a:solidFill>
                  <a:srgbClr val="006600"/>
                </a:solidFill>
                <a:ea typeface="ＭＳ Ｐゴシック" charset="-128"/>
                <a:cs typeface="Arial" panose="020B0604020202020204" pitchFamily="34" charset="0"/>
              </a:rPr>
              <a:t>In Asia and the Pacific…</a:t>
            </a:r>
          </a:p>
        </p:txBody>
      </p:sp>
      <p:sp>
        <p:nvSpPr>
          <p:cNvPr id="22" name="Rectangle 21">
            <a:extLst>
              <a:ext uri="{FF2B5EF4-FFF2-40B4-BE49-F238E27FC236}">
                <a16:creationId xmlns:a16="http://schemas.microsoft.com/office/drawing/2014/main" id="{8CD442BE-02E1-4684-A248-BEB5710EE8AB}"/>
              </a:ext>
            </a:extLst>
          </p:cNvPr>
          <p:cNvSpPr/>
          <p:nvPr/>
        </p:nvSpPr>
        <p:spPr>
          <a:xfrm>
            <a:off x="1602301" y="1807185"/>
            <a:ext cx="6392018" cy="4830784"/>
          </a:xfrm>
          <a:prstGeom prst="rect">
            <a:avLst/>
          </a:prstGeom>
          <a:noFill/>
          <a:ln w="19050">
            <a:solidFill>
              <a:srgbClr val="FF5050"/>
            </a:solidFill>
            <a:prstDash val="sysDot"/>
          </a:ln>
          <a:effectLst>
            <a:outerShdw blurRad="508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dirty="0">
              <a:solidFill>
                <a:prstClr val="white"/>
              </a:solidFill>
              <a:latin typeface="Calibri"/>
            </a:endParaRPr>
          </a:p>
        </p:txBody>
      </p:sp>
      <p:sp>
        <p:nvSpPr>
          <p:cNvPr id="23" name="TextBox 22">
            <a:extLst>
              <a:ext uri="{FF2B5EF4-FFF2-40B4-BE49-F238E27FC236}">
                <a16:creationId xmlns:a16="http://schemas.microsoft.com/office/drawing/2014/main" id="{E342F78D-28A4-493E-AF18-D73B13D450F6}"/>
              </a:ext>
            </a:extLst>
          </p:cNvPr>
          <p:cNvSpPr txBox="1"/>
          <p:nvPr/>
        </p:nvSpPr>
        <p:spPr>
          <a:xfrm>
            <a:off x="-507" y="6648159"/>
            <a:ext cx="6588731" cy="230832"/>
          </a:xfrm>
          <a:prstGeom prst="rect">
            <a:avLst/>
          </a:prstGeom>
          <a:noFill/>
        </p:spPr>
        <p:txBody>
          <a:bodyPr wrap="square" rtlCol="0">
            <a:spAutoFit/>
          </a:bodyPr>
          <a:lstStyle/>
          <a:p>
            <a:pPr>
              <a:defRPr/>
            </a:pPr>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a:t>
            </a:r>
            <a:r>
              <a:rPr lang="en-US" sz="900" kern="0" dirty="0">
                <a:solidFill>
                  <a:prstClr val="black"/>
                </a:solidFill>
                <a:cs typeface="Cordia New" pitchFamily="34" charset="-34"/>
              </a:rPr>
              <a:t>WHO. (2018). Global TB Report 2018</a:t>
            </a:r>
            <a:endParaRPr lang="en-GB" sz="900" dirty="0">
              <a:solidFill>
                <a:prstClr val="black"/>
              </a:solidFill>
              <a:cs typeface="Arial" pitchFamily="34" charset="0"/>
            </a:endParaRPr>
          </a:p>
        </p:txBody>
      </p:sp>
      <p:sp>
        <p:nvSpPr>
          <p:cNvPr id="25" name="TextBox 24">
            <a:extLst>
              <a:ext uri="{FF2B5EF4-FFF2-40B4-BE49-F238E27FC236}">
                <a16:creationId xmlns:a16="http://schemas.microsoft.com/office/drawing/2014/main" id="{92880009-EE03-4C78-8C8D-3C441A6CB023}"/>
              </a:ext>
            </a:extLst>
          </p:cNvPr>
          <p:cNvSpPr txBox="1"/>
          <p:nvPr/>
        </p:nvSpPr>
        <p:spPr>
          <a:xfrm>
            <a:off x="4402315" y="5790542"/>
            <a:ext cx="4831169" cy="369332"/>
          </a:xfrm>
          <a:prstGeom prst="rect">
            <a:avLst/>
          </a:prstGeom>
          <a:noFill/>
          <a:ln>
            <a:noFill/>
            <a:prstDash val="sysDash"/>
          </a:ln>
        </p:spPr>
        <p:txBody>
          <a:bodyPr wrap="square" rtlCol="0">
            <a:spAutoFit/>
          </a:bodyPr>
          <a:lstStyle/>
          <a:p>
            <a:pPr>
              <a:defRPr/>
            </a:pPr>
            <a:r>
              <a:rPr lang="en-US" sz="900" kern="0" dirty="0">
                <a:solidFill>
                  <a:prstClr val="white">
                    <a:lumMod val="50000"/>
                  </a:prstClr>
                </a:solidFill>
                <a:cs typeface="Arial" panose="020B0604020202020204" pitchFamily="34" charset="0"/>
              </a:rPr>
              <a:t>MDR/RR-TB = Rifampicin Resistant (RR) -TB cases including </a:t>
            </a:r>
          </a:p>
          <a:p>
            <a:pPr>
              <a:defRPr/>
            </a:pPr>
            <a:r>
              <a:rPr lang="en-US" sz="900" kern="0" dirty="0">
                <a:solidFill>
                  <a:prstClr val="white">
                    <a:lumMod val="50000"/>
                  </a:prstClr>
                </a:solidFill>
                <a:cs typeface="Arial" panose="020B0604020202020204" pitchFamily="34" charset="0"/>
              </a:rPr>
              <a:t>MDR-TB cases</a:t>
            </a:r>
            <a:endParaRPr lang="en-GB" sz="900" kern="0" dirty="0">
              <a:solidFill>
                <a:prstClr val="white">
                  <a:lumMod val="50000"/>
                </a:prstClr>
              </a:solidFill>
              <a:cs typeface="Arial" panose="020B0604020202020204" pitchFamily="34" charset="0"/>
            </a:endParaRPr>
          </a:p>
        </p:txBody>
      </p:sp>
      <p:grpSp>
        <p:nvGrpSpPr>
          <p:cNvPr id="3" name="Group 2">
            <a:extLst>
              <a:ext uri="{FF2B5EF4-FFF2-40B4-BE49-F238E27FC236}">
                <a16:creationId xmlns:a16="http://schemas.microsoft.com/office/drawing/2014/main" id="{3EDE350E-D48B-4EC0-B761-8689CF6E38CE}"/>
              </a:ext>
            </a:extLst>
          </p:cNvPr>
          <p:cNvGrpSpPr/>
          <p:nvPr/>
        </p:nvGrpSpPr>
        <p:grpSpPr>
          <a:xfrm>
            <a:off x="1621579" y="1918094"/>
            <a:ext cx="8482965" cy="2409625"/>
            <a:chOff x="463897" y="858409"/>
            <a:chExt cx="8482965" cy="2409625"/>
          </a:xfrm>
        </p:grpSpPr>
        <p:sp>
          <p:nvSpPr>
            <p:cNvPr id="7" name="Rectangle 6">
              <a:extLst>
                <a:ext uri="{FF2B5EF4-FFF2-40B4-BE49-F238E27FC236}">
                  <a16:creationId xmlns:a16="http://schemas.microsoft.com/office/drawing/2014/main" id="{63BF8BFB-1604-4C01-BCD3-D1A55E8B50DB}"/>
                </a:ext>
              </a:extLst>
            </p:cNvPr>
            <p:cNvSpPr/>
            <p:nvPr/>
          </p:nvSpPr>
          <p:spPr>
            <a:xfrm>
              <a:off x="868261" y="1336356"/>
              <a:ext cx="6944687" cy="584775"/>
            </a:xfrm>
            <a:prstGeom prst="rect">
              <a:avLst/>
            </a:prstGeom>
          </p:spPr>
          <p:txBody>
            <a:bodyPr wrap="square">
              <a:spAutoFit/>
            </a:bodyPr>
            <a:lstStyle/>
            <a:p>
              <a:pPr defTabSz="457200" eaLnBrk="0" fontAlgn="base" hangingPunct="0">
                <a:spcBef>
                  <a:spcPct val="20000"/>
                </a:spcBef>
                <a:spcAft>
                  <a:spcPct val="0"/>
                </a:spcAft>
                <a:defRPr/>
              </a:pPr>
              <a:r>
                <a:rPr lang="en-US" sz="3200" dirty="0">
                  <a:solidFill>
                    <a:srgbClr val="FF5050"/>
                  </a:solidFill>
                  <a:ea typeface="ＭＳ Ｐゴシック" charset="-128"/>
                  <a:cs typeface="Arial" panose="020B0604020202020204" pitchFamily="34" charset="0"/>
                </a:rPr>
                <a:t>10.0</a:t>
              </a:r>
              <a:r>
                <a:rPr lang="en-US" sz="2400" dirty="0">
                  <a:solidFill>
                    <a:srgbClr val="FF5050"/>
                  </a:solidFill>
                  <a:ea typeface="ＭＳ Ｐゴシック" charset="-128"/>
                  <a:cs typeface="Arial" panose="020B0604020202020204" pitchFamily="34" charset="0"/>
                </a:rPr>
                <a:t> </a:t>
              </a:r>
              <a:r>
                <a:rPr lang="en-US" sz="2000" dirty="0">
                  <a:solidFill>
                    <a:srgbClr val="FF5050"/>
                  </a:solidFill>
                  <a:ea typeface="ＭＳ Ｐゴシック" charset="-128"/>
                  <a:cs typeface="Arial" panose="020B0604020202020204" pitchFamily="34" charset="0"/>
                </a:rPr>
                <a:t>million</a:t>
              </a:r>
              <a:r>
                <a:rPr lang="en-US" sz="2400" dirty="0">
                  <a:solidFill>
                    <a:srgbClr val="FF5050"/>
                  </a:solidFill>
                  <a:ea typeface="ＭＳ Ｐゴシック" charset="-128"/>
                  <a:cs typeface="Arial" panose="020B0604020202020204" pitchFamily="34" charset="0"/>
                </a:rPr>
                <a:t> </a:t>
              </a:r>
              <a:r>
                <a:rPr lang="en-US" dirty="0">
                  <a:solidFill>
                    <a:prstClr val="black">
                      <a:lumMod val="50000"/>
                      <a:lumOff val="50000"/>
                    </a:prstClr>
                  </a:solidFill>
                  <a:ea typeface="ＭＳ Ｐゴシック" charset="-128"/>
                  <a:cs typeface="Arial" panose="020B0604020202020204" pitchFamily="34" charset="0"/>
                </a:rPr>
                <a:t>new TB infections of which </a:t>
              </a:r>
            </a:p>
          </p:txBody>
        </p:sp>
        <p:sp>
          <p:nvSpPr>
            <p:cNvPr id="8" name="Rectangle 7">
              <a:extLst>
                <a:ext uri="{FF2B5EF4-FFF2-40B4-BE49-F238E27FC236}">
                  <a16:creationId xmlns:a16="http://schemas.microsoft.com/office/drawing/2014/main" id="{EE3DF1BD-52D4-4FA4-818E-7EE0E47D2B4A}"/>
                </a:ext>
              </a:extLst>
            </p:cNvPr>
            <p:cNvSpPr/>
            <p:nvPr/>
          </p:nvSpPr>
          <p:spPr>
            <a:xfrm>
              <a:off x="868261" y="2009807"/>
              <a:ext cx="8078601" cy="584775"/>
            </a:xfrm>
            <a:prstGeom prst="rect">
              <a:avLst/>
            </a:prstGeom>
          </p:spPr>
          <p:txBody>
            <a:bodyPr wrap="square">
              <a:spAutoFit/>
            </a:bodyPr>
            <a:lstStyle/>
            <a:p>
              <a:pPr defTabSz="457200" eaLnBrk="0" fontAlgn="base" hangingPunct="0">
                <a:spcBef>
                  <a:spcPct val="20000"/>
                </a:spcBef>
                <a:spcAft>
                  <a:spcPct val="0"/>
                </a:spcAft>
                <a:defRPr/>
              </a:pPr>
              <a:r>
                <a:rPr lang="en-US" sz="3200" dirty="0">
                  <a:solidFill>
                    <a:srgbClr val="FF5050"/>
                  </a:solidFill>
                  <a:ea typeface="ＭＳ Ｐゴシック" charset="-128"/>
                  <a:cs typeface="Arial" panose="020B0604020202020204" pitchFamily="34" charset="0"/>
                </a:rPr>
                <a:t>  0.6 </a:t>
              </a:r>
              <a:r>
                <a:rPr lang="en-US" sz="2000" dirty="0">
                  <a:solidFill>
                    <a:srgbClr val="FF5050"/>
                  </a:solidFill>
                  <a:ea typeface="ＭＳ Ｐゴシック" charset="-128"/>
                  <a:cs typeface="Arial" panose="020B0604020202020204" pitchFamily="34" charset="0"/>
                </a:rPr>
                <a:t>million</a:t>
              </a:r>
              <a:r>
                <a:rPr lang="en-US" sz="3200" dirty="0">
                  <a:solidFill>
                    <a:srgbClr val="FF5050"/>
                  </a:solidFill>
                  <a:ea typeface="ＭＳ Ｐゴシック" charset="-128"/>
                  <a:cs typeface="Arial" panose="020B0604020202020204" pitchFamily="34" charset="0"/>
                </a:rPr>
                <a:t> </a:t>
              </a:r>
              <a:r>
                <a:rPr lang="en-US" dirty="0">
                  <a:solidFill>
                    <a:prstClr val="black">
                      <a:lumMod val="50000"/>
                      <a:lumOff val="50000"/>
                    </a:prstClr>
                  </a:solidFill>
                  <a:ea typeface="ＭＳ Ｐゴシック" charset="-128"/>
                  <a:cs typeface="Arial" panose="020B0604020202020204" pitchFamily="34" charset="0"/>
                </a:rPr>
                <a:t>are</a:t>
              </a:r>
              <a:r>
                <a:rPr lang="en-US" sz="2000" dirty="0">
                  <a:solidFill>
                    <a:srgbClr val="FF5050"/>
                  </a:solidFill>
                  <a:ea typeface="ＭＳ Ｐゴシック" charset="-128"/>
                  <a:cs typeface="Arial" panose="020B0604020202020204" pitchFamily="34" charset="0"/>
                </a:rPr>
                <a:t> </a:t>
              </a:r>
              <a:r>
                <a:rPr lang="en-US" dirty="0">
                  <a:solidFill>
                    <a:prstClr val="black">
                      <a:lumMod val="50000"/>
                      <a:lumOff val="50000"/>
                    </a:prstClr>
                  </a:solidFill>
                  <a:ea typeface="ＭＳ Ｐゴシック" charset="-128"/>
                  <a:cs typeface="Arial" panose="020B0604020202020204" pitchFamily="34" charset="0"/>
                </a:rPr>
                <a:t>MDR/RR-TB infections </a:t>
              </a:r>
            </a:p>
          </p:txBody>
        </p:sp>
        <p:sp>
          <p:nvSpPr>
            <p:cNvPr id="28" name="Rectangle 27">
              <a:extLst>
                <a:ext uri="{FF2B5EF4-FFF2-40B4-BE49-F238E27FC236}">
                  <a16:creationId xmlns:a16="http://schemas.microsoft.com/office/drawing/2014/main" id="{4A628F7D-2DB4-4B15-94F8-7344768A1815}"/>
                </a:ext>
              </a:extLst>
            </p:cNvPr>
            <p:cNvSpPr/>
            <p:nvPr/>
          </p:nvSpPr>
          <p:spPr>
            <a:xfrm>
              <a:off x="861270" y="2683259"/>
              <a:ext cx="8078601" cy="584775"/>
            </a:xfrm>
            <a:prstGeom prst="rect">
              <a:avLst/>
            </a:prstGeom>
          </p:spPr>
          <p:txBody>
            <a:bodyPr wrap="square">
              <a:spAutoFit/>
            </a:bodyPr>
            <a:lstStyle/>
            <a:p>
              <a:pPr defTabSz="457200" eaLnBrk="0" fontAlgn="base" hangingPunct="0">
                <a:spcBef>
                  <a:spcPct val="20000"/>
                </a:spcBef>
                <a:spcAft>
                  <a:spcPct val="0"/>
                </a:spcAft>
                <a:defRPr/>
              </a:pPr>
              <a:r>
                <a:rPr lang="en-US" sz="3200" dirty="0">
                  <a:solidFill>
                    <a:srgbClr val="FF5050"/>
                  </a:solidFill>
                  <a:ea typeface="ＭＳ Ｐゴシック" charset="-128"/>
                  <a:cs typeface="Arial" panose="020B0604020202020204" pitchFamily="34" charset="0"/>
                </a:rPr>
                <a:t>  1.6 </a:t>
              </a:r>
              <a:r>
                <a:rPr lang="en-US" sz="2000" dirty="0">
                  <a:solidFill>
                    <a:srgbClr val="FF5050"/>
                  </a:solidFill>
                  <a:ea typeface="ＭＳ Ｐゴシック" charset="-128"/>
                  <a:cs typeface="Arial" panose="020B0604020202020204" pitchFamily="34" charset="0"/>
                </a:rPr>
                <a:t>million</a:t>
              </a:r>
              <a:r>
                <a:rPr lang="en-US" sz="3200" dirty="0">
                  <a:solidFill>
                    <a:srgbClr val="FF5050"/>
                  </a:solidFill>
                  <a:ea typeface="ＭＳ Ｐゴシック" charset="-128"/>
                  <a:cs typeface="Arial" panose="020B0604020202020204" pitchFamily="34" charset="0"/>
                </a:rPr>
                <a:t> </a:t>
              </a:r>
              <a:r>
                <a:rPr lang="en-US" dirty="0">
                  <a:solidFill>
                    <a:prstClr val="black">
                      <a:lumMod val="50000"/>
                      <a:lumOff val="50000"/>
                    </a:prstClr>
                  </a:solidFill>
                  <a:ea typeface="ＭＳ Ｐゴシック" charset="-128"/>
                  <a:cs typeface="Arial" panose="020B0604020202020204" pitchFamily="34" charset="0"/>
                </a:rPr>
                <a:t>TB deaths</a:t>
              </a:r>
            </a:p>
          </p:txBody>
        </p:sp>
        <p:sp>
          <p:nvSpPr>
            <p:cNvPr id="9" name="Rectangle 8">
              <a:extLst>
                <a:ext uri="{FF2B5EF4-FFF2-40B4-BE49-F238E27FC236}">
                  <a16:creationId xmlns:a16="http://schemas.microsoft.com/office/drawing/2014/main" id="{39ABC88B-1181-437F-A217-FED6AAB7BE15}"/>
                </a:ext>
              </a:extLst>
            </p:cNvPr>
            <p:cNvSpPr/>
            <p:nvPr/>
          </p:nvSpPr>
          <p:spPr>
            <a:xfrm>
              <a:off x="463897" y="858409"/>
              <a:ext cx="1606530" cy="461665"/>
            </a:xfrm>
            <a:prstGeom prst="rect">
              <a:avLst/>
            </a:prstGeom>
          </p:spPr>
          <p:txBody>
            <a:bodyPr wrap="none">
              <a:spAutoFit/>
            </a:bodyPr>
            <a:lstStyle/>
            <a:p>
              <a:pPr defTabSz="457200" eaLnBrk="0" fontAlgn="base" hangingPunct="0">
                <a:spcBef>
                  <a:spcPct val="20000"/>
                </a:spcBef>
                <a:spcAft>
                  <a:spcPct val="0"/>
                </a:spcAft>
                <a:defRPr/>
              </a:pPr>
              <a:r>
                <a:rPr lang="en-US" sz="2400" dirty="0">
                  <a:solidFill>
                    <a:srgbClr val="4BACC6">
                      <a:lumMod val="75000"/>
                    </a:srgbClr>
                  </a:solidFill>
                  <a:ea typeface="ＭＳ Ｐゴシック" charset="-128"/>
                  <a:cs typeface="Arial" panose="020B0604020202020204" pitchFamily="34" charset="0"/>
                </a:rPr>
                <a:t>Globally…</a:t>
              </a:r>
            </a:p>
          </p:txBody>
        </p:sp>
      </p:grpSp>
      <p:grpSp>
        <p:nvGrpSpPr>
          <p:cNvPr id="5" name="Group 4">
            <a:extLst>
              <a:ext uri="{FF2B5EF4-FFF2-40B4-BE49-F238E27FC236}">
                <a16:creationId xmlns:a16="http://schemas.microsoft.com/office/drawing/2014/main" id="{86B88C6F-2779-41A2-8D71-1ED3C869C4A5}"/>
              </a:ext>
            </a:extLst>
          </p:cNvPr>
          <p:cNvGrpSpPr/>
          <p:nvPr/>
        </p:nvGrpSpPr>
        <p:grpSpPr>
          <a:xfrm>
            <a:off x="2020350" y="4662074"/>
            <a:ext cx="8085592" cy="1965234"/>
            <a:chOff x="585831" y="3804120"/>
            <a:chExt cx="8085592" cy="1965234"/>
          </a:xfrm>
        </p:grpSpPr>
        <p:sp>
          <p:nvSpPr>
            <p:cNvPr id="29" name="Rectangle 28">
              <a:extLst>
                <a:ext uri="{FF2B5EF4-FFF2-40B4-BE49-F238E27FC236}">
                  <a16:creationId xmlns:a16="http://schemas.microsoft.com/office/drawing/2014/main" id="{8296F821-EB9D-40D1-A747-EFF55B26779B}"/>
                </a:ext>
              </a:extLst>
            </p:cNvPr>
            <p:cNvSpPr/>
            <p:nvPr/>
          </p:nvSpPr>
          <p:spPr>
            <a:xfrm>
              <a:off x="869659" y="3804120"/>
              <a:ext cx="6944687" cy="584775"/>
            </a:xfrm>
            <a:prstGeom prst="rect">
              <a:avLst/>
            </a:prstGeom>
          </p:spPr>
          <p:txBody>
            <a:bodyPr wrap="square">
              <a:spAutoFit/>
            </a:bodyPr>
            <a:lstStyle/>
            <a:p>
              <a:pPr defTabSz="457200" eaLnBrk="0" fontAlgn="base" hangingPunct="0">
                <a:spcBef>
                  <a:spcPct val="20000"/>
                </a:spcBef>
                <a:spcAft>
                  <a:spcPct val="0"/>
                </a:spcAft>
                <a:defRPr/>
              </a:pPr>
              <a:r>
                <a:rPr lang="en-US" sz="3200" dirty="0">
                  <a:solidFill>
                    <a:srgbClr val="FF5050"/>
                  </a:solidFill>
                  <a:ea typeface="ＭＳ Ｐゴシック" charset="-128"/>
                  <a:cs typeface="Arial" panose="020B0604020202020204" pitchFamily="34" charset="0"/>
                </a:rPr>
                <a:t>6.84</a:t>
              </a:r>
              <a:r>
                <a:rPr lang="en-US" sz="2400" dirty="0">
                  <a:solidFill>
                    <a:srgbClr val="FF5050"/>
                  </a:solidFill>
                  <a:ea typeface="ＭＳ Ｐゴシック" charset="-128"/>
                  <a:cs typeface="Arial" panose="020B0604020202020204" pitchFamily="34" charset="0"/>
                </a:rPr>
                <a:t> </a:t>
              </a:r>
              <a:r>
                <a:rPr lang="en-US" sz="2000" dirty="0">
                  <a:solidFill>
                    <a:srgbClr val="FF5050"/>
                  </a:solidFill>
                  <a:ea typeface="ＭＳ Ｐゴシック" charset="-128"/>
                  <a:cs typeface="Arial" panose="020B0604020202020204" pitchFamily="34" charset="0"/>
                </a:rPr>
                <a:t>million</a:t>
              </a:r>
              <a:r>
                <a:rPr lang="en-US" sz="2400" dirty="0">
                  <a:solidFill>
                    <a:srgbClr val="FF5050"/>
                  </a:solidFill>
                  <a:ea typeface="ＭＳ Ｐゴシック" charset="-128"/>
                  <a:cs typeface="Arial" panose="020B0604020202020204" pitchFamily="34" charset="0"/>
                </a:rPr>
                <a:t> </a:t>
              </a:r>
              <a:r>
                <a:rPr lang="en-US" dirty="0">
                  <a:solidFill>
                    <a:prstClr val="black">
                      <a:lumMod val="50000"/>
                      <a:lumOff val="50000"/>
                    </a:prstClr>
                  </a:solidFill>
                  <a:ea typeface="ＭＳ Ｐゴシック" charset="-128"/>
                  <a:cs typeface="Arial" panose="020B0604020202020204" pitchFamily="34" charset="0"/>
                </a:rPr>
                <a:t>new TB infections (+2/3) </a:t>
              </a:r>
            </a:p>
          </p:txBody>
        </p:sp>
        <p:sp>
          <p:nvSpPr>
            <p:cNvPr id="30" name="Rectangle 29">
              <a:extLst>
                <a:ext uri="{FF2B5EF4-FFF2-40B4-BE49-F238E27FC236}">
                  <a16:creationId xmlns:a16="http://schemas.microsoft.com/office/drawing/2014/main" id="{C51D1D5B-E9FB-44DB-B3DD-04CE54B576D9}"/>
                </a:ext>
              </a:extLst>
            </p:cNvPr>
            <p:cNvSpPr/>
            <p:nvPr/>
          </p:nvSpPr>
          <p:spPr>
            <a:xfrm>
              <a:off x="592822" y="4494349"/>
              <a:ext cx="8078601" cy="584775"/>
            </a:xfrm>
            <a:prstGeom prst="rect">
              <a:avLst/>
            </a:prstGeom>
          </p:spPr>
          <p:txBody>
            <a:bodyPr wrap="square">
              <a:spAutoFit/>
            </a:bodyPr>
            <a:lstStyle/>
            <a:p>
              <a:pPr defTabSz="457200" eaLnBrk="0" fontAlgn="base" hangingPunct="0">
                <a:spcBef>
                  <a:spcPct val="20000"/>
                </a:spcBef>
                <a:spcAft>
                  <a:spcPct val="0"/>
                </a:spcAft>
                <a:defRPr/>
              </a:pPr>
              <a:r>
                <a:rPr lang="en-US" sz="3200" dirty="0">
                  <a:solidFill>
                    <a:srgbClr val="FF5050"/>
                  </a:solidFill>
                  <a:ea typeface="ＭＳ Ｐゴシック" charset="-128"/>
                  <a:cs typeface="Arial" panose="020B0604020202020204" pitchFamily="34" charset="0"/>
                </a:rPr>
                <a:t>  0.34 </a:t>
              </a:r>
              <a:r>
                <a:rPr lang="en-US" sz="2000" dirty="0">
                  <a:solidFill>
                    <a:srgbClr val="FF5050"/>
                  </a:solidFill>
                  <a:ea typeface="ＭＳ Ｐゴシック" charset="-128"/>
                  <a:cs typeface="Arial" panose="020B0604020202020204" pitchFamily="34" charset="0"/>
                </a:rPr>
                <a:t>million</a:t>
              </a:r>
              <a:r>
                <a:rPr lang="en-US" sz="3200" dirty="0">
                  <a:solidFill>
                    <a:srgbClr val="FF5050"/>
                  </a:solidFill>
                  <a:ea typeface="ＭＳ Ｐゴシック" charset="-128"/>
                  <a:cs typeface="Arial" panose="020B0604020202020204" pitchFamily="34" charset="0"/>
                </a:rPr>
                <a:t> </a:t>
              </a:r>
              <a:r>
                <a:rPr lang="en-US" dirty="0">
                  <a:solidFill>
                    <a:prstClr val="black">
                      <a:lumMod val="50000"/>
                      <a:lumOff val="50000"/>
                    </a:prstClr>
                  </a:solidFill>
                  <a:ea typeface="ＭＳ Ｐゴシック" charset="-128"/>
                  <a:cs typeface="Arial" panose="020B0604020202020204" pitchFamily="34" charset="0"/>
                </a:rPr>
                <a:t>are</a:t>
              </a:r>
              <a:r>
                <a:rPr lang="en-US" sz="2000" dirty="0">
                  <a:solidFill>
                    <a:srgbClr val="FF5050"/>
                  </a:solidFill>
                  <a:ea typeface="ＭＳ Ｐゴシック" charset="-128"/>
                  <a:cs typeface="Arial" panose="020B0604020202020204" pitchFamily="34" charset="0"/>
                </a:rPr>
                <a:t> </a:t>
              </a:r>
              <a:r>
                <a:rPr lang="en-US" dirty="0">
                  <a:solidFill>
                    <a:prstClr val="black">
                      <a:lumMod val="50000"/>
                      <a:lumOff val="50000"/>
                    </a:prstClr>
                  </a:solidFill>
                  <a:ea typeface="ＭＳ Ｐゴシック" charset="-128"/>
                  <a:cs typeface="Arial" panose="020B0604020202020204" pitchFamily="34" charset="0"/>
                </a:rPr>
                <a:t>MDR/RR-TB infections (2/3)</a:t>
              </a:r>
            </a:p>
          </p:txBody>
        </p:sp>
        <p:sp>
          <p:nvSpPr>
            <p:cNvPr id="31" name="Rectangle 30">
              <a:extLst>
                <a:ext uri="{FF2B5EF4-FFF2-40B4-BE49-F238E27FC236}">
                  <a16:creationId xmlns:a16="http://schemas.microsoft.com/office/drawing/2014/main" id="{C8667449-7DD6-4CEB-9730-6F8286C409B7}"/>
                </a:ext>
              </a:extLst>
            </p:cNvPr>
            <p:cNvSpPr/>
            <p:nvPr/>
          </p:nvSpPr>
          <p:spPr>
            <a:xfrm>
              <a:off x="585831" y="5184579"/>
              <a:ext cx="8078601" cy="584775"/>
            </a:xfrm>
            <a:prstGeom prst="rect">
              <a:avLst/>
            </a:prstGeom>
          </p:spPr>
          <p:txBody>
            <a:bodyPr wrap="square">
              <a:spAutoFit/>
            </a:bodyPr>
            <a:lstStyle/>
            <a:p>
              <a:pPr defTabSz="457200" eaLnBrk="0" fontAlgn="base" hangingPunct="0">
                <a:spcBef>
                  <a:spcPct val="20000"/>
                </a:spcBef>
                <a:spcAft>
                  <a:spcPct val="0"/>
                </a:spcAft>
                <a:defRPr/>
              </a:pPr>
              <a:r>
                <a:rPr lang="en-US" sz="3200" dirty="0">
                  <a:solidFill>
                    <a:srgbClr val="FF5050"/>
                  </a:solidFill>
                  <a:ea typeface="ＭＳ Ｐゴシック" charset="-128"/>
                  <a:cs typeface="Arial" panose="020B0604020202020204" pitchFamily="34" charset="0"/>
                </a:rPr>
                <a:t>  0.83 </a:t>
              </a:r>
              <a:r>
                <a:rPr lang="en-US" sz="2000" dirty="0">
                  <a:solidFill>
                    <a:srgbClr val="FF5050"/>
                  </a:solidFill>
                  <a:ea typeface="ＭＳ Ｐゴシック" charset="-128"/>
                  <a:cs typeface="Arial" panose="020B0604020202020204" pitchFamily="34" charset="0"/>
                </a:rPr>
                <a:t>million</a:t>
              </a:r>
              <a:r>
                <a:rPr lang="en-US" sz="3200" dirty="0">
                  <a:solidFill>
                    <a:srgbClr val="FF5050"/>
                  </a:solidFill>
                  <a:ea typeface="ＭＳ Ｐゴシック" charset="-128"/>
                  <a:cs typeface="Arial" panose="020B0604020202020204" pitchFamily="34" charset="0"/>
                </a:rPr>
                <a:t> </a:t>
              </a:r>
              <a:r>
                <a:rPr lang="en-US" dirty="0">
                  <a:solidFill>
                    <a:prstClr val="black">
                      <a:lumMod val="50000"/>
                      <a:lumOff val="50000"/>
                    </a:prstClr>
                  </a:solidFill>
                  <a:ea typeface="ＭＳ Ｐゴシック" charset="-128"/>
                  <a:cs typeface="Arial" panose="020B0604020202020204" pitchFamily="34" charset="0"/>
                </a:rPr>
                <a:t>TB deaths (1/2)</a:t>
              </a:r>
            </a:p>
          </p:txBody>
        </p:sp>
      </p:grpSp>
      <p:sp>
        <p:nvSpPr>
          <p:cNvPr id="13" name="TextBox 12">
            <a:extLst>
              <a:ext uri="{FF2B5EF4-FFF2-40B4-BE49-F238E27FC236}">
                <a16:creationId xmlns:a16="http://schemas.microsoft.com/office/drawing/2014/main" id="{B4290C68-7AD5-4937-8327-541A6674EB55}"/>
              </a:ext>
            </a:extLst>
          </p:cNvPr>
          <p:cNvSpPr txBox="1"/>
          <p:nvPr/>
        </p:nvSpPr>
        <p:spPr>
          <a:xfrm>
            <a:off x="75501" y="1307301"/>
            <a:ext cx="4236440" cy="491743"/>
          </a:xfrm>
          <a:prstGeom prst="rect">
            <a:avLst/>
          </a:prstGeom>
        </p:spPr>
        <p:txBody>
          <a:bodyPr>
            <a:noAutofit/>
          </a:bodyPr>
          <a:lstStyle>
            <a:lvl1pPr eaLnBrk="0" fontAlgn="base" hangingPunct="0">
              <a:spcBef>
                <a:spcPct val="0"/>
              </a:spcBef>
              <a:spcAft>
                <a:spcPct val="0"/>
              </a:spcAft>
              <a:defRPr sz="2400" b="1">
                <a:solidFill>
                  <a:srgbClr val="C00000"/>
                </a:solidFill>
                <a:latin typeface="+mj-lt"/>
                <a:ea typeface="+mj-ea"/>
                <a:cs typeface="+mj-cs"/>
              </a:defRPr>
            </a:lvl1pPr>
            <a:lvl2pPr algn="ctr" eaLnBrk="0" fontAlgn="base" hangingPunct="0">
              <a:spcBef>
                <a:spcPct val="0"/>
              </a:spcBef>
              <a:spcAft>
                <a:spcPct val="0"/>
              </a:spcAft>
              <a:defRPr sz="4400">
                <a:latin typeface="Arial" charset="0"/>
                <a:cs typeface="Cordia New" pitchFamily="34" charset="-34"/>
              </a:defRPr>
            </a:lvl2pPr>
            <a:lvl3pPr algn="ctr" eaLnBrk="0" fontAlgn="base" hangingPunct="0">
              <a:spcBef>
                <a:spcPct val="0"/>
              </a:spcBef>
              <a:spcAft>
                <a:spcPct val="0"/>
              </a:spcAft>
              <a:defRPr sz="4400">
                <a:latin typeface="Arial" charset="0"/>
                <a:cs typeface="Cordia New" pitchFamily="34" charset="-34"/>
              </a:defRPr>
            </a:lvl3pPr>
            <a:lvl4pPr algn="ctr" eaLnBrk="0" fontAlgn="base" hangingPunct="0">
              <a:spcBef>
                <a:spcPct val="0"/>
              </a:spcBef>
              <a:spcAft>
                <a:spcPct val="0"/>
              </a:spcAft>
              <a:defRPr sz="4400">
                <a:latin typeface="Arial" charset="0"/>
                <a:cs typeface="Cordia New" pitchFamily="34" charset="-34"/>
              </a:defRPr>
            </a:lvl4pPr>
            <a:lvl5pPr algn="ctr" eaLnBrk="0" fontAlgn="base" hangingPunct="0">
              <a:spcBef>
                <a:spcPct val="0"/>
              </a:spcBef>
              <a:spcAft>
                <a:spcPct val="0"/>
              </a:spcAft>
              <a:defRPr sz="4400">
                <a:latin typeface="Arial" charset="0"/>
                <a:cs typeface="Cordia New" pitchFamily="34" charset="-34"/>
              </a:defRPr>
            </a:lvl5pPr>
            <a:lvl6pPr marL="457200" algn="ctr" fontAlgn="base">
              <a:spcBef>
                <a:spcPct val="0"/>
              </a:spcBef>
              <a:spcAft>
                <a:spcPct val="0"/>
              </a:spcAft>
              <a:defRPr sz="4400">
                <a:latin typeface="Arial" charset="0"/>
                <a:cs typeface="Cordia New" pitchFamily="34" charset="-34"/>
              </a:defRPr>
            </a:lvl6pPr>
            <a:lvl7pPr marL="914400" algn="ctr" fontAlgn="base">
              <a:spcBef>
                <a:spcPct val="0"/>
              </a:spcBef>
              <a:spcAft>
                <a:spcPct val="0"/>
              </a:spcAft>
              <a:defRPr sz="4400">
                <a:latin typeface="Arial" charset="0"/>
                <a:cs typeface="Cordia New" pitchFamily="34" charset="-34"/>
              </a:defRPr>
            </a:lvl7pPr>
            <a:lvl8pPr marL="1371600" algn="ctr" fontAlgn="base">
              <a:spcBef>
                <a:spcPct val="0"/>
              </a:spcBef>
              <a:spcAft>
                <a:spcPct val="0"/>
              </a:spcAft>
              <a:defRPr sz="4400">
                <a:latin typeface="Arial" charset="0"/>
                <a:cs typeface="Cordia New" pitchFamily="34" charset="-34"/>
              </a:defRPr>
            </a:lvl8pPr>
            <a:lvl9pPr marL="1828800" algn="ctr" fontAlgn="base">
              <a:spcBef>
                <a:spcPct val="0"/>
              </a:spcBef>
              <a:spcAft>
                <a:spcPct val="0"/>
              </a:spcAft>
              <a:defRPr sz="4400">
                <a:latin typeface="Arial" charset="0"/>
                <a:cs typeface="Cordia New" pitchFamily="34" charset="-34"/>
              </a:defRPr>
            </a:lvl9pPr>
          </a:lstStyle>
          <a:p>
            <a:pPr defTabSz="457200"/>
            <a:r>
              <a:rPr lang="en-US" dirty="0"/>
              <a:t>TB snapshot 2017</a:t>
            </a:r>
          </a:p>
        </p:txBody>
      </p:sp>
    </p:spTree>
    <p:extLst>
      <p:ext uri="{BB962C8B-B14F-4D97-AF65-F5344CB8AC3E}">
        <p14:creationId xmlns:p14="http://schemas.microsoft.com/office/powerpoint/2010/main" val="3764877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5400" dirty="0"/>
              <a:t>Treatment: </a:t>
            </a:r>
            <a:r>
              <a:rPr lang="en-US" sz="5400" dirty="0">
                <a:cs typeface="Cordia New" pitchFamily="34" charset="-34"/>
              </a:rPr>
              <a:t>Antiretroviral therapy</a:t>
            </a:r>
            <a:endParaRPr lang="en-GB" sz="5400" dirty="0"/>
          </a:p>
        </p:txBody>
      </p:sp>
    </p:spTree>
    <p:extLst>
      <p:ext uri="{BB962C8B-B14F-4D97-AF65-F5344CB8AC3E}">
        <p14:creationId xmlns:p14="http://schemas.microsoft.com/office/powerpoint/2010/main" val="2899747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404" y="1268760"/>
            <a:ext cx="8258656" cy="504000"/>
          </a:xfrm>
        </p:spPr>
        <p:txBody>
          <a:bodyPr/>
          <a:lstStyle/>
          <a:p>
            <a:r>
              <a:rPr lang="en-US" sz="2800" dirty="0"/>
              <a:t>TB snapshot 2017</a:t>
            </a:r>
            <a:endParaRPr lang="en-GB" sz="2800" dirty="0"/>
          </a:p>
        </p:txBody>
      </p:sp>
      <p:sp>
        <p:nvSpPr>
          <p:cNvPr id="3" name="Slide Number Placeholder 2"/>
          <p:cNvSpPr>
            <a:spLocks noGrp="1"/>
          </p:cNvSpPr>
          <p:nvPr>
            <p:ph type="sldNum" sz="quarter" idx="10"/>
          </p:nvPr>
        </p:nvSpPr>
        <p:spPr/>
        <p:txBody>
          <a:bodyPr/>
          <a:lstStyle/>
          <a:p>
            <a:pPr defTabSz="914400">
              <a:defRPr/>
            </a:pPr>
            <a:fld id="{9D28C68A-2064-4B7C-AFCD-A80A23DCD611}" type="slidenum">
              <a:rPr lang="th-TH" smtClean="0">
                <a:solidFill>
                  <a:prstClr val="black">
                    <a:tint val="75000"/>
                  </a:prstClr>
                </a:solidFill>
              </a:rPr>
              <a:pPr defTabSz="914400">
                <a:defRPr/>
              </a:pPr>
              <a:t>30</a:t>
            </a:fld>
            <a:endParaRPr lang="th-TH" dirty="0">
              <a:solidFill>
                <a:prstClr val="black">
                  <a:tint val="75000"/>
                </a:prstClr>
              </a:solidFill>
            </a:endParaRPr>
          </a:p>
        </p:txBody>
      </p:sp>
      <p:sp>
        <p:nvSpPr>
          <p:cNvPr id="23" name="Text Box 10"/>
          <p:cNvSpPr txBox="1">
            <a:spLocks noChangeArrowheads="1"/>
          </p:cNvSpPr>
          <p:nvPr/>
        </p:nvSpPr>
        <p:spPr bwMode="auto">
          <a:xfrm>
            <a:off x="-74612"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900" kern="0" dirty="0">
                <a:solidFill>
                  <a:srgbClr val="000000"/>
                </a:solidFill>
                <a:ea typeface="SimSun" pitchFamily="2" charset="-122"/>
                <a:cs typeface="Arial" pitchFamily="34" charset="0"/>
              </a:rPr>
              <a:t>Source: Prepared by </a:t>
            </a:r>
            <a:r>
              <a:rPr lang="en-US" sz="900" kern="0" dirty="0">
                <a:solidFill>
                  <a:srgbClr val="000000"/>
                </a:solidFill>
                <a:ea typeface="SimSun" pitchFamily="2" charset="-122"/>
                <a:cs typeface="Arial" pitchFamily="34" charset="0"/>
                <a:hlinkClick r:id="rId2"/>
              </a:rPr>
              <a:t>www.aidsdatahub.org</a:t>
            </a:r>
            <a:r>
              <a:rPr lang="en-US" sz="900" kern="0" dirty="0">
                <a:solidFill>
                  <a:srgbClr val="000000"/>
                </a:solidFill>
                <a:ea typeface="SimSun" pitchFamily="2" charset="-122"/>
                <a:cs typeface="Arial" pitchFamily="34" charset="0"/>
              </a:rPr>
              <a:t> based on </a:t>
            </a:r>
            <a:r>
              <a:rPr lang="en-US" sz="900" kern="0" dirty="0">
                <a:solidFill>
                  <a:prstClr val="black"/>
                </a:solidFill>
              </a:rPr>
              <a:t>WHO. (2018). Global TB Report 2018</a:t>
            </a:r>
          </a:p>
        </p:txBody>
      </p:sp>
      <p:sp>
        <p:nvSpPr>
          <p:cNvPr id="10" name="TextBox 9"/>
          <p:cNvSpPr txBox="1"/>
          <p:nvPr/>
        </p:nvSpPr>
        <p:spPr>
          <a:xfrm>
            <a:off x="216030" y="1687087"/>
            <a:ext cx="6264696" cy="523220"/>
          </a:xfrm>
          <a:prstGeom prst="rect">
            <a:avLst/>
          </a:prstGeom>
          <a:noFill/>
        </p:spPr>
        <p:txBody>
          <a:bodyPr wrap="square" rtlCol="0">
            <a:spAutoFit/>
          </a:bodyPr>
          <a:lstStyle/>
          <a:p>
            <a:pPr>
              <a:defRPr/>
            </a:pPr>
            <a:r>
              <a:rPr lang="en-US" sz="2800" b="1" dirty="0">
                <a:solidFill>
                  <a:srgbClr val="63CDF6"/>
                </a:solidFill>
                <a:cs typeface="Arial" panose="020B0604020202020204" pitchFamily="34" charset="0"/>
              </a:rPr>
              <a:t>Asia and the Pacific </a:t>
            </a:r>
            <a:r>
              <a:rPr lang="en-US" sz="2200" b="1" dirty="0">
                <a:solidFill>
                  <a:prstClr val="black">
                    <a:lumMod val="50000"/>
                    <a:lumOff val="50000"/>
                  </a:prstClr>
                </a:solidFill>
                <a:cs typeface="Arial" panose="020B0604020202020204" pitchFamily="34" charset="0"/>
              </a:rPr>
              <a:t>is the home for…</a:t>
            </a:r>
            <a:endParaRPr lang="en-GB" sz="2200" b="1" dirty="0">
              <a:solidFill>
                <a:prstClr val="black">
                  <a:lumMod val="50000"/>
                  <a:lumOff val="50000"/>
                </a:prstClr>
              </a:solidFill>
              <a:cs typeface="Arial" panose="020B0604020202020204" pitchFamily="34" charset="0"/>
            </a:endParaRPr>
          </a:p>
        </p:txBody>
      </p:sp>
      <p:grpSp>
        <p:nvGrpSpPr>
          <p:cNvPr id="11" name="Group 10">
            <a:extLst>
              <a:ext uri="{FF2B5EF4-FFF2-40B4-BE49-F238E27FC236}">
                <a16:creationId xmlns:a16="http://schemas.microsoft.com/office/drawing/2014/main" id="{84B8465D-30FB-4E86-8355-D3706C084400}"/>
              </a:ext>
            </a:extLst>
          </p:cNvPr>
          <p:cNvGrpSpPr/>
          <p:nvPr/>
        </p:nvGrpSpPr>
        <p:grpSpPr>
          <a:xfrm>
            <a:off x="-30852" y="1874406"/>
            <a:ext cx="9116065" cy="5100904"/>
            <a:chOff x="-30852" y="1874406"/>
            <a:chExt cx="9116065" cy="5100904"/>
          </a:xfrm>
        </p:grpSpPr>
        <p:grpSp>
          <p:nvGrpSpPr>
            <p:cNvPr id="16" name="Group 15">
              <a:extLst>
                <a:ext uri="{FF2B5EF4-FFF2-40B4-BE49-F238E27FC236}">
                  <a16:creationId xmlns:a16="http://schemas.microsoft.com/office/drawing/2014/main" id="{D37A17EB-7201-4B1F-835C-82011B9030C0}"/>
                </a:ext>
              </a:extLst>
            </p:cNvPr>
            <p:cNvGrpSpPr/>
            <p:nvPr/>
          </p:nvGrpSpPr>
          <p:grpSpPr>
            <a:xfrm>
              <a:off x="28363" y="1874406"/>
              <a:ext cx="9056850" cy="5100904"/>
              <a:chOff x="28363" y="1874406"/>
              <a:chExt cx="9056850" cy="5100904"/>
            </a:xfrm>
          </p:grpSpPr>
          <p:grpSp>
            <p:nvGrpSpPr>
              <p:cNvPr id="6" name="Group 5">
                <a:extLst>
                  <a:ext uri="{FF2B5EF4-FFF2-40B4-BE49-F238E27FC236}">
                    <a16:creationId xmlns:a16="http://schemas.microsoft.com/office/drawing/2014/main" id="{0CD9F6CA-4290-45F3-84B7-8C3AC63F1F20}"/>
                  </a:ext>
                </a:extLst>
              </p:cNvPr>
              <p:cNvGrpSpPr/>
              <p:nvPr/>
            </p:nvGrpSpPr>
            <p:grpSpPr>
              <a:xfrm>
                <a:off x="7098718" y="5139310"/>
                <a:ext cx="1986075" cy="1836000"/>
                <a:chOff x="7098718" y="5139310"/>
                <a:chExt cx="1986075" cy="1836000"/>
              </a:xfrm>
            </p:grpSpPr>
            <p:graphicFrame>
              <p:nvGraphicFramePr>
                <p:cNvPr id="33" name="Chart 32">
                  <a:extLst>
                    <a:ext uri="{FF2B5EF4-FFF2-40B4-BE49-F238E27FC236}">
                      <a16:creationId xmlns:a16="http://schemas.microsoft.com/office/drawing/2014/main" id="{3453376E-8EA8-491E-9D7E-97C1674E3C39}"/>
                    </a:ext>
                  </a:extLst>
                </p:cNvPr>
                <p:cNvGraphicFramePr>
                  <a:graphicFrameLocks/>
                </p:cNvGraphicFramePr>
                <p:nvPr>
                  <p:extLst>
                    <p:ext uri="{D42A27DB-BD31-4B8C-83A1-F6EECF244321}">
                      <p14:modId xmlns:p14="http://schemas.microsoft.com/office/powerpoint/2010/main" val="920517553"/>
                    </p:ext>
                  </p:extLst>
                </p:nvPr>
              </p:nvGraphicFramePr>
              <p:xfrm>
                <a:off x="7098718" y="5139310"/>
                <a:ext cx="1986075"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8043379" y="5362681"/>
                  <a:ext cx="747154" cy="307777"/>
                </a:xfrm>
                <a:prstGeom prst="rect">
                  <a:avLst/>
                </a:prstGeom>
                <a:noFill/>
              </p:spPr>
              <p:txBody>
                <a:bodyPr wrap="square" rtlCol="0">
                  <a:spAutoFit/>
                </a:bodyPr>
                <a:lstStyle/>
                <a:p>
                  <a:pPr>
                    <a:defRPr/>
                  </a:pPr>
                  <a:r>
                    <a:rPr lang="en-US" sz="1400" b="1" dirty="0">
                      <a:solidFill>
                        <a:prstClr val="white">
                          <a:lumMod val="95000"/>
                        </a:prstClr>
                      </a:solidFill>
                      <a:cs typeface="Arial" panose="020B0604020202020204" pitchFamily="34" charset="0"/>
                    </a:rPr>
                    <a:t>830</a:t>
                  </a:r>
                  <a:r>
                    <a:rPr lang="en-US" sz="1100" b="1" dirty="0">
                      <a:solidFill>
                        <a:prstClr val="white">
                          <a:lumMod val="95000"/>
                        </a:prstClr>
                      </a:solidFill>
                      <a:cs typeface="Arial" panose="020B0604020202020204" pitchFamily="34" charset="0"/>
                    </a:rPr>
                    <a:t> K</a:t>
                  </a:r>
                  <a:endParaRPr lang="en-GB" sz="1100" b="1" dirty="0">
                    <a:solidFill>
                      <a:prstClr val="white">
                        <a:lumMod val="95000"/>
                      </a:prstClr>
                    </a:solidFill>
                    <a:cs typeface="Arial" panose="020B0604020202020204" pitchFamily="34" charset="0"/>
                  </a:endParaRPr>
                </a:p>
              </p:txBody>
            </p:sp>
          </p:grpSp>
          <p:grpSp>
            <p:nvGrpSpPr>
              <p:cNvPr id="4" name="Group 3">
                <a:extLst>
                  <a:ext uri="{FF2B5EF4-FFF2-40B4-BE49-F238E27FC236}">
                    <a16:creationId xmlns:a16="http://schemas.microsoft.com/office/drawing/2014/main" id="{96A04B06-45CE-4134-A332-4AB4709F2EC0}"/>
                  </a:ext>
                </a:extLst>
              </p:cNvPr>
              <p:cNvGrpSpPr/>
              <p:nvPr/>
            </p:nvGrpSpPr>
            <p:grpSpPr>
              <a:xfrm>
                <a:off x="7098298" y="1874406"/>
                <a:ext cx="1986915" cy="1836000"/>
                <a:chOff x="7098298" y="1874406"/>
                <a:chExt cx="1986915" cy="1836000"/>
              </a:xfrm>
            </p:grpSpPr>
            <p:graphicFrame>
              <p:nvGraphicFramePr>
                <p:cNvPr id="31" name="Chart 30">
                  <a:extLst>
                    <a:ext uri="{FF2B5EF4-FFF2-40B4-BE49-F238E27FC236}">
                      <a16:creationId xmlns:a16="http://schemas.microsoft.com/office/drawing/2014/main" id="{6A29CD37-C91A-4C88-90A9-6E397142B986}"/>
                    </a:ext>
                  </a:extLst>
                </p:cNvPr>
                <p:cNvGraphicFramePr>
                  <a:graphicFrameLocks/>
                </p:cNvGraphicFramePr>
                <p:nvPr>
                  <p:extLst>
                    <p:ext uri="{D42A27DB-BD31-4B8C-83A1-F6EECF244321}">
                      <p14:modId xmlns:p14="http://schemas.microsoft.com/office/powerpoint/2010/main" val="3885908300"/>
                    </p:ext>
                  </p:extLst>
                </p:nvPr>
              </p:nvGraphicFramePr>
              <p:xfrm>
                <a:off x="7098298" y="1874406"/>
                <a:ext cx="1986915" cy="1836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8017435" y="2069374"/>
                  <a:ext cx="747153" cy="307777"/>
                </a:xfrm>
                <a:prstGeom prst="rect">
                  <a:avLst/>
                </a:prstGeom>
                <a:noFill/>
              </p:spPr>
              <p:txBody>
                <a:bodyPr wrap="square" rtlCol="0">
                  <a:spAutoFit/>
                </a:bodyPr>
                <a:lstStyle/>
                <a:p>
                  <a:pPr>
                    <a:defRPr/>
                  </a:pPr>
                  <a:r>
                    <a:rPr lang="en-US" sz="1400" b="1" dirty="0">
                      <a:solidFill>
                        <a:prstClr val="white">
                          <a:lumMod val="95000"/>
                        </a:prstClr>
                      </a:solidFill>
                      <a:cs typeface="Arial" panose="020B0604020202020204" pitchFamily="34" charset="0"/>
                    </a:rPr>
                    <a:t>6.8 </a:t>
                  </a:r>
                  <a:r>
                    <a:rPr lang="en-US" sz="1100" b="1" dirty="0">
                      <a:solidFill>
                        <a:prstClr val="white">
                          <a:lumMod val="95000"/>
                        </a:prstClr>
                      </a:solidFill>
                      <a:cs typeface="Arial" panose="020B0604020202020204" pitchFamily="34" charset="0"/>
                    </a:rPr>
                    <a:t>M</a:t>
                  </a:r>
                  <a:endParaRPr lang="en-GB" sz="1400" b="1" dirty="0">
                    <a:solidFill>
                      <a:prstClr val="white">
                        <a:lumMod val="95000"/>
                      </a:prstClr>
                    </a:solidFill>
                    <a:cs typeface="Arial" panose="020B0604020202020204" pitchFamily="34" charset="0"/>
                  </a:endParaRPr>
                </a:p>
              </p:txBody>
            </p:sp>
          </p:grpSp>
          <p:grpSp>
            <p:nvGrpSpPr>
              <p:cNvPr id="5" name="Group 4">
                <a:extLst>
                  <a:ext uri="{FF2B5EF4-FFF2-40B4-BE49-F238E27FC236}">
                    <a16:creationId xmlns:a16="http://schemas.microsoft.com/office/drawing/2014/main" id="{69801347-1CE9-4788-B110-E9F19C23AD60}"/>
                  </a:ext>
                </a:extLst>
              </p:cNvPr>
              <p:cNvGrpSpPr/>
              <p:nvPr/>
            </p:nvGrpSpPr>
            <p:grpSpPr>
              <a:xfrm>
                <a:off x="7098718" y="3526681"/>
                <a:ext cx="1986075" cy="1836000"/>
                <a:chOff x="7098718" y="3526681"/>
                <a:chExt cx="1986075" cy="1836000"/>
              </a:xfrm>
            </p:grpSpPr>
            <p:graphicFrame>
              <p:nvGraphicFramePr>
                <p:cNvPr id="32" name="Chart 31">
                  <a:extLst>
                    <a:ext uri="{FF2B5EF4-FFF2-40B4-BE49-F238E27FC236}">
                      <a16:creationId xmlns:a16="http://schemas.microsoft.com/office/drawing/2014/main" id="{93F99920-DB1A-42A2-AB4B-5E7AA6CBC86E}"/>
                    </a:ext>
                  </a:extLst>
                </p:cNvPr>
                <p:cNvGraphicFramePr>
                  <a:graphicFrameLocks/>
                </p:cNvGraphicFramePr>
                <p:nvPr>
                  <p:extLst>
                    <p:ext uri="{D42A27DB-BD31-4B8C-83A1-F6EECF244321}">
                      <p14:modId xmlns:p14="http://schemas.microsoft.com/office/powerpoint/2010/main" val="1223511817"/>
                    </p:ext>
                  </p:extLst>
                </p:nvPr>
              </p:nvGraphicFramePr>
              <p:xfrm>
                <a:off x="7098718" y="3526681"/>
                <a:ext cx="1986075" cy="183600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8041760" y="3800915"/>
                  <a:ext cx="747154" cy="307777"/>
                </a:xfrm>
                <a:prstGeom prst="rect">
                  <a:avLst/>
                </a:prstGeom>
                <a:noFill/>
              </p:spPr>
              <p:txBody>
                <a:bodyPr wrap="square" rtlCol="0">
                  <a:spAutoFit/>
                </a:bodyPr>
                <a:lstStyle/>
                <a:p>
                  <a:pPr>
                    <a:defRPr/>
                  </a:pPr>
                  <a:r>
                    <a:rPr lang="en-US" sz="1400" b="1" dirty="0">
                      <a:solidFill>
                        <a:prstClr val="white">
                          <a:lumMod val="95000"/>
                        </a:prstClr>
                      </a:solidFill>
                      <a:cs typeface="Arial" panose="020B0604020202020204" pitchFamily="34" charset="0"/>
                    </a:rPr>
                    <a:t>199</a:t>
                  </a:r>
                  <a:r>
                    <a:rPr lang="en-US" sz="1100" b="1" dirty="0">
                      <a:solidFill>
                        <a:prstClr val="white">
                          <a:lumMod val="95000"/>
                        </a:prstClr>
                      </a:solidFill>
                      <a:cs typeface="Arial" panose="020B0604020202020204" pitchFamily="34" charset="0"/>
                    </a:rPr>
                    <a:t> K</a:t>
                  </a:r>
                  <a:endParaRPr lang="en-GB" sz="1100" b="1" dirty="0">
                    <a:solidFill>
                      <a:prstClr val="white">
                        <a:lumMod val="95000"/>
                      </a:prstClr>
                    </a:solidFill>
                    <a:cs typeface="Arial" panose="020B0604020202020204" pitchFamily="34" charset="0"/>
                  </a:endParaRPr>
                </a:p>
              </p:txBody>
            </p:sp>
          </p:grpSp>
          <p:grpSp>
            <p:nvGrpSpPr>
              <p:cNvPr id="25" name="Group 24"/>
              <p:cNvGrpSpPr/>
              <p:nvPr/>
            </p:nvGrpSpPr>
            <p:grpSpPr>
              <a:xfrm>
                <a:off x="62743" y="4094455"/>
                <a:ext cx="7284988" cy="769441"/>
                <a:chOff x="677534" y="4434154"/>
                <a:chExt cx="5738426" cy="769441"/>
              </a:xfrm>
            </p:grpSpPr>
            <p:sp>
              <p:nvSpPr>
                <p:cNvPr id="19" name="TextBox 18"/>
                <p:cNvSpPr txBox="1"/>
                <p:nvPr/>
              </p:nvSpPr>
              <p:spPr>
                <a:xfrm>
                  <a:off x="677534" y="4434154"/>
                  <a:ext cx="1224136" cy="769441"/>
                </a:xfrm>
                <a:prstGeom prst="rect">
                  <a:avLst/>
                </a:prstGeom>
                <a:noFill/>
              </p:spPr>
              <p:txBody>
                <a:bodyPr wrap="square" rtlCol="0">
                  <a:spAutoFit/>
                </a:bodyPr>
                <a:lstStyle/>
                <a:p>
                  <a:pPr>
                    <a:defRPr/>
                  </a:pPr>
                  <a:r>
                    <a:rPr lang="en-US" sz="4400" b="1" dirty="0">
                      <a:solidFill>
                        <a:srgbClr val="00A99A"/>
                      </a:solidFill>
                      <a:cs typeface="Arial" panose="020B0604020202020204" pitchFamily="34" charset="0"/>
                    </a:rPr>
                    <a:t>1/5</a:t>
                  </a:r>
                  <a:endParaRPr lang="en-GB" sz="4400" b="1" dirty="0">
                    <a:solidFill>
                      <a:srgbClr val="00A99A"/>
                    </a:solidFill>
                    <a:cs typeface="Arial" panose="020B0604020202020204" pitchFamily="34" charset="0"/>
                  </a:endParaRPr>
                </a:p>
              </p:txBody>
            </p:sp>
            <p:sp>
              <p:nvSpPr>
                <p:cNvPr id="20" name="TextBox 19"/>
                <p:cNvSpPr txBox="1"/>
                <p:nvPr/>
              </p:nvSpPr>
              <p:spPr>
                <a:xfrm>
                  <a:off x="1375283" y="4593623"/>
                  <a:ext cx="5040677" cy="461665"/>
                </a:xfrm>
                <a:prstGeom prst="rect">
                  <a:avLst/>
                </a:prstGeom>
                <a:noFill/>
              </p:spPr>
              <p:txBody>
                <a:bodyPr wrap="square" rtlCol="0">
                  <a:spAutoFit/>
                </a:bodyPr>
                <a:lstStyle/>
                <a:p>
                  <a:pPr>
                    <a:defRPr/>
                  </a:pPr>
                  <a:r>
                    <a:rPr lang="en-US" sz="2400" b="1" dirty="0">
                      <a:solidFill>
                        <a:prstClr val="black">
                          <a:lumMod val="50000"/>
                          <a:lumOff val="50000"/>
                        </a:prstClr>
                      </a:solidFill>
                      <a:cs typeface="Arial" panose="020B0604020202020204" pitchFamily="34" charset="0"/>
                    </a:rPr>
                    <a:t>of estimated TB-HIV co-infections globally </a:t>
                  </a:r>
                </a:p>
              </p:txBody>
            </p:sp>
          </p:grpSp>
          <p:grpSp>
            <p:nvGrpSpPr>
              <p:cNvPr id="12" name="Group 11">
                <a:extLst>
                  <a:ext uri="{FF2B5EF4-FFF2-40B4-BE49-F238E27FC236}">
                    <a16:creationId xmlns:a16="http://schemas.microsoft.com/office/drawing/2014/main" id="{EC14051C-2C79-4CBC-A09A-F03F8C7CFDF7}"/>
                  </a:ext>
                </a:extLst>
              </p:cNvPr>
              <p:cNvGrpSpPr/>
              <p:nvPr/>
            </p:nvGrpSpPr>
            <p:grpSpPr>
              <a:xfrm>
                <a:off x="28363" y="2307688"/>
                <a:ext cx="6400859" cy="963978"/>
                <a:chOff x="28363" y="2307688"/>
                <a:chExt cx="6400859" cy="963978"/>
              </a:xfrm>
            </p:grpSpPr>
            <p:grpSp>
              <p:nvGrpSpPr>
                <p:cNvPr id="24" name="Group 23"/>
                <p:cNvGrpSpPr/>
                <p:nvPr/>
              </p:nvGrpSpPr>
              <p:grpSpPr>
                <a:xfrm>
                  <a:off x="53968" y="2502225"/>
                  <a:ext cx="6375254" cy="769441"/>
                  <a:chOff x="320073" y="2875604"/>
                  <a:chExt cx="6375254" cy="769441"/>
                </a:xfrm>
              </p:grpSpPr>
              <p:sp>
                <p:nvSpPr>
                  <p:cNvPr id="14" name="TextBox 13"/>
                  <p:cNvSpPr txBox="1"/>
                  <p:nvPr/>
                </p:nvSpPr>
                <p:spPr>
                  <a:xfrm>
                    <a:off x="320073" y="2875604"/>
                    <a:ext cx="1224136" cy="769441"/>
                  </a:xfrm>
                  <a:prstGeom prst="rect">
                    <a:avLst/>
                  </a:prstGeom>
                  <a:noFill/>
                </p:spPr>
                <p:txBody>
                  <a:bodyPr wrap="square" rtlCol="0">
                    <a:spAutoFit/>
                  </a:bodyPr>
                  <a:lstStyle/>
                  <a:p>
                    <a:pPr>
                      <a:defRPr/>
                    </a:pPr>
                    <a:r>
                      <a:rPr lang="en-US" sz="4400" b="1" dirty="0">
                        <a:solidFill>
                          <a:srgbClr val="F26B73"/>
                        </a:solidFill>
                        <a:cs typeface="Arial" panose="020B0604020202020204" pitchFamily="34" charset="0"/>
                      </a:rPr>
                      <a:t>2/3</a:t>
                    </a:r>
                    <a:endParaRPr lang="en-GB" sz="4400" b="1" dirty="0">
                      <a:solidFill>
                        <a:srgbClr val="F26B73"/>
                      </a:solidFill>
                      <a:cs typeface="Arial" panose="020B0604020202020204" pitchFamily="34" charset="0"/>
                    </a:endParaRPr>
                  </a:p>
                </p:txBody>
              </p:sp>
              <p:sp>
                <p:nvSpPr>
                  <p:cNvPr id="15" name="TextBox 14"/>
                  <p:cNvSpPr txBox="1"/>
                  <p:nvPr/>
                </p:nvSpPr>
                <p:spPr>
                  <a:xfrm>
                    <a:off x="1222719" y="3019621"/>
                    <a:ext cx="5472608" cy="461665"/>
                  </a:xfrm>
                  <a:prstGeom prst="rect">
                    <a:avLst/>
                  </a:prstGeom>
                  <a:noFill/>
                </p:spPr>
                <p:txBody>
                  <a:bodyPr wrap="square" rtlCol="0">
                    <a:spAutoFit/>
                  </a:bodyPr>
                  <a:lstStyle/>
                  <a:p>
                    <a:pPr>
                      <a:defRPr/>
                    </a:pPr>
                    <a:r>
                      <a:rPr lang="en-US" sz="2400" b="1" dirty="0">
                        <a:solidFill>
                          <a:prstClr val="black">
                            <a:lumMod val="50000"/>
                            <a:lumOff val="50000"/>
                          </a:prstClr>
                        </a:solidFill>
                        <a:cs typeface="Arial" panose="020B0604020202020204" pitchFamily="34" charset="0"/>
                      </a:rPr>
                      <a:t>of estimated new TB  cases globally </a:t>
                    </a:r>
                  </a:p>
                </p:txBody>
              </p:sp>
            </p:grpSp>
            <p:sp>
              <p:nvSpPr>
                <p:cNvPr id="27" name="TextBox 26">
                  <a:extLst>
                    <a:ext uri="{FF2B5EF4-FFF2-40B4-BE49-F238E27FC236}">
                      <a16:creationId xmlns:a16="http://schemas.microsoft.com/office/drawing/2014/main" id="{E7568252-38BA-4005-BC2B-9A7F76B5A4DF}"/>
                    </a:ext>
                  </a:extLst>
                </p:cNvPr>
                <p:cNvSpPr txBox="1"/>
                <p:nvPr/>
              </p:nvSpPr>
              <p:spPr>
                <a:xfrm>
                  <a:off x="28363" y="2307688"/>
                  <a:ext cx="1224136" cy="338554"/>
                </a:xfrm>
                <a:prstGeom prst="rect">
                  <a:avLst/>
                </a:prstGeom>
                <a:noFill/>
              </p:spPr>
              <p:txBody>
                <a:bodyPr wrap="square" rtlCol="0">
                  <a:spAutoFit/>
                </a:bodyPr>
                <a:lstStyle/>
                <a:p>
                  <a:pPr algn="ctr">
                    <a:defRPr/>
                  </a:pPr>
                  <a:r>
                    <a:rPr lang="en-US" sz="1600" b="1" dirty="0">
                      <a:solidFill>
                        <a:srgbClr val="F26B73"/>
                      </a:solidFill>
                      <a:cs typeface="Arial" panose="020B0604020202020204" pitchFamily="34" charset="0"/>
                    </a:rPr>
                    <a:t>More than</a:t>
                  </a:r>
                  <a:endParaRPr lang="en-GB" sz="1600" b="1" dirty="0">
                    <a:solidFill>
                      <a:srgbClr val="F26B73"/>
                    </a:solidFill>
                    <a:cs typeface="Arial" panose="020B0604020202020204" pitchFamily="34" charset="0"/>
                  </a:endParaRPr>
                </a:p>
              </p:txBody>
            </p:sp>
          </p:grpSp>
          <p:grpSp>
            <p:nvGrpSpPr>
              <p:cNvPr id="13" name="Group 12">
                <a:extLst>
                  <a:ext uri="{FF2B5EF4-FFF2-40B4-BE49-F238E27FC236}">
                    <a16:creationId xmlns:a16="http://schemas.microsoft.com/office/drawing/2014/main" id="{DD21F2CE-6925-4C6F-A542-D564EA96BDBF}"/>
                  </a:ext>
                </a:extLst>
              </p:cNvPr>
              <p:cNvGrpSpPr/>
              <p:nvPr/>
            </p:nvGrpSpPr>
            <p:grpSpPr>
              <a:xfrm>
                <a:off x="39757" y="5453804"/>
                <a:ext cx="6145778" cy="965396"/>
                <a:chOff x="39757" y="5453804"/>
                <a:chExt cx="6145778" cy="965396"/>
              </a:xfrm>
            </p:grpSpPr>
            <p:grpSp>
              <p:nvGrpSpPr>
                <p:cNvPr id="26" name="Group 25"/>
                <p:cNvGrpSpPr/>
                <p:nvPr/>
              </p:nvGrpSpPr>
              <p:grpSpPr>
                <a:xfrm>
                  <a:off x="55887" y="5626531"/>
                  <a:ext cx="6129648" cy="792669"/>
                  <a:chOff x="212995" y="5949502"/>
                  <a:chExt cx="5532787" cy="792669"/>
                </a:xfrm>
              </p:grpSpPr>
              <p:sp>
                <p:nvSpPr>
                  <p:cNvPr id="21" name="TextBox 20"/>
                  <p:cNvSpPr txBox="1"/>
                  <p:nvPr/>
                </p:nvSpPr>
                <p:spPr>
                  <a:xfrm>
                    <a:off x="212995" y="5949502"/>
                    <a:ext cx="1224136" cy="769441"/>
                  </a:xfrm>
                  <a:prstGeom prst="rect">
                    <a:avLst/>
                  </a:prstGeom>
                  <a:noFill/>
                </p:spPr>
                <p:txBody>
                  <a:bodyPr wrap="square" rtlCol="0">
                    <a:spAutoFit/>
                  </a:bodyPr>
                  <a:lstStyle/>
                  <a:p>
                    <a:pPr>
                      <a:defRPr/>
                    </a:pPr>
                    <a:r>
                      <a:rPr lang="en-US" sz="4400" b="1" dirty="0">
                        <a:solidFill>
                          <a:srgbClr val="CDC884"/>
                        </a:solidFill>
                        <a:cs typeface="Arial" panose="020B0604020202020204" pitchFamily="34" charset="0"/>
                      </a:rPr>
                      <a:t>1/2</a:t>
                    </a:r>
                    <a:endParaRPr lang="en-GB" sz="4400" b="1" dirty="0">
                      <a:solidFill>
                        <a:srgbClr val="CDC884"/>
                      </a:solidFill>
                      <a:cs typeface="Arial" panose="020B0604020202020204" pitchFamily="34" charset="0"/>
                    </a:endParaRPr>
                  </a:p>
                </p:txBody>
              </p:sp>
              <p:sp>
                <p:nvSpPr>
                  <p:cNvPr id="22" name="TextBox 21"/>
                  <p:cNvSpPr txBox="1"/>
                  <p:nvPr/>
                </p:nvSpPr>
                <p:spPr>
                  <a:xfrm>
                    <a:off x="1073646" y="6003507"/>
                    <a:ext cx="4672136" cy="738664"/>
                  </a:xfrm>
                  <a:prstGeom prst="rect">
                    <a:avLst/>
                  </a:prstGeom>
                  <a:noFill/>
                </p:spPr>
                <p:txBody>
                  <a:bodyPr wrap="square" rtlCol="0">
                    <a:spAutoFit/>
                  </a:bodyPr>
                  <a:lstStyle/>
                  <a:p>
                    <a:pPr>
                      <a:defRPr/>
                    </a:pPr>
                    <a:r>
                      <a:rPr lang="en-US" sz="2400" b="1" dirty="0">
                        <a:solidFill>
                          <a:prstClr val="black">
                            <a:lumMod val="50000"/>
                            <a:lumOff val="50000"/>
                          </a:prstClr>
                        </a:solidFill>
                        <a:cs typeface="Arial" panose="020B0604020202020204" pitchFamily="34" charset="0"/>
                      </a:rPr>
                      <a:t>of estimated TB mortality globally</a:t>
                    </a:r>
                  </a:p>
                  <a:p>
                    <a:pPr>
                      <a:defRPr/>
                    </a:pPr>
                    <a:r>
                      <a:rPr lang="en-US" b="1" dirty="0">
                        <a:solidFill>
                          <a:prstClr val="black">
                            <a:lumMod val="50000"/>
                            <a:lumOff val="50000"/>
                          </a:prstClr>
                        </a:solidFill>
                        <a:cs typeface="Arial" panose="020B0604020202020204" pitchFamily="34" charset="0"/>
                      </a:rPr>
                      <a:t>(both HIV-negative and HIV-positive)</a:t>
                    </a:r>
                  </a:p>
                </p:txBody>
              </p:sp>
            </p:grpSp>
            <p:sp>
              <p:nvSpPr>
                <p:cNvPr id="36" name="TextBox 35">
                  <a:extLst>
                    <a:ext uri="{FF2B5EF4-FFF2-40B4-BE49-F238E27FC236}">
                      <a16:creationId xmlns:a16="http://schemas.microsoft.com/office/drawing/2014/main" id="{CDA1B282-EC09-43B1-A029-8914401B0C32}"/>
                    </a:ext>
                  </a:extLst>
                </p:cNvPr>
                <p:cNvSpPr txBox="1"/>
                <p:nvPr/>
              </p:nvSpPr>
              <p:spPr>
                <a:xfrm>
                  <a:off x="39757" y="5453804"/>
                  <a:ext cx="1224136" cy="338554"/>
                </a:xfrm>
                <a:prstGeom prst="rect">
                  <a:avLst/>
                </a:prstGeom>
                <a:noFill/>
              </p:spPr>
              <p:txBody>
                <a:bodyPr wrap="square" rtlCol="0">
                  <a:spAutoFit/>
                </a:bodyPr>
                <a:lstStyle/>
                <a:p>
                  <a:pPr algn="ctr">
                    <a:defRPr/>
                  </a:pPr>
                  <a:r>
                    <a:rPr lang="en-US" sz="1600" b="1" dirty="0">
                      <a:solidFill>
                        <a:srgbClr val="CDC884"/>
                      </a:solidFill>
                      <a:cs typeface="Arial" panose="020B0604020202020204" pitchFamily="34" charset="0"/>
                    </a:rPr>
                    <a:t>More than</a:t>
                  </a:r>
                  <a:endParaRPr lang="en-GB" sz="1600" b="1" dirty="0">
                    <a:solidFill>
                      <a:srgbClr val="CDC884"/>
                    </a:solidFill>
                    <a:cs typeface="Arial" panose="020B0604020202020204" pitchFamily="34" charset="0"/>
                  </a:endParaRPr>
                </a:p>
              </p:txBody>
            </p:sp>
          </p:grpSp>
        </p:grpSp>
        <p:sp>
          <p:nvSpPr>
            <p:cNvPr id="29" name="TextBox 28">
              <a:extLst>
                <a:ext uri="{FF2B5EF4-FFF2-40B4-BE49-F238E27FC236}">
                  <a16:creationId xmlns:a16="http://schemas.microsoft.com/office/drawing/2014/main" id="{E62C2851-CBC7-4C6A-965D-98B4E92FFE2A}"/>
                </a:ext>
              </a:extLst>
            </p:cNvPr>
            <p:cNvSpPr txBox="1"/>
            <p:nvPr/>
          </p:nvSpPr>
          <p:spPr>
            <a:xfrm>
              <a:off x="-30852" y="3924547"/>
              <a:ext cx="1224136" cy="338554"/>
            </a:xfrm>
            <a:prstGeom prst="rect">
              <a:avLst/>
            </a:prstGeom>
            <a:noFill/>
          </p:spPr>
          <p:txBody>
            <a:bodyPr wrap="square" rtlCol="0">
              <a:spAutoFit/>
            </a:bodyPr>
            <a:lstStyle/>
            <a:p>
              <a:pPr algn="ctr">
                <a:defRPr/>
              </a:pPr>
              <a:r>
                <a:rPr lang="en-US" sz="1600" b="1" dirty="0">
                  <a:solidFill>
                    <a:srgbClr val="00A99A"/>
                  </a:solidFill>
                  <a:cs typeface="Arial" panose="020B0604020202020204" pitchFamily="34" charset="0"/>
                </a:rPr>
                <a:t>More than</a:t>
              </a:r>
              <a:endParaRPr lang="en-GB" sz="1600" b="1" dirty="0">
                <a:solidFill>
                  <a:srgbClr val="00A99A"/>
                </a:solidFill>
                <a:cs typeface="Arial" panose="020B0604020202020204" pitchFamily="34" charset="0"/>
              </a:endParaRPr>
            </a:p>
          </p:txBody>
        </p:sp>
      </p:grpSp>
    </p:spTree>
    <p:extLst>
      <p:ext uri="{BB962C8B-B14F-4D97-AF65-F5344CB8AC3E}">
        <p14:creationId xmlns:p14="http://schemas.microsoft.com/office/powerpoint/2010/main" val="629462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12776"/>
            <a:ext cx="8402672" cy="504000"/>
          </a:xfrm>
        </p:spPr>
        <p:txBody>
          <a:bodyPr/>
          <a:lstStyle/>
          <a:p>
            <a:r>
              <a:rPr lang="en-US" dirty="0"/>
              <a:t>Over a third of high TB burden countries are in Asia and the Pacific</a:t>
            </a:r>
            <a:endParaRPr lang="en-GB" dirty="0"/>
          </a:p>
        </p:txBody>
      </p:sp>
      <p:graphicFrame>
        <p:nvGraphicFramePr>
          <p:cNvPr id="5" name="Table 4"/>
          <p:cNvGraphicFramePr>
            <a:graphicFrameLocks noGrp="1"/>
          </p:cNvGraphicFramePr>
          <p:nvPr/>
        </p:nvGraphicFramePr>
        <p:xfrm>
          <a:off x="611560" y="2492896"/>
          <a:ext cx="7848600" cy="3810000"/>
        </p:xfrm>
        <a:graphic>
          <a:graphicData uri="http://schemas.openxmlformats.org/drawingml/2006/table">
            <a:tbl>
              <a:tblPr/>
              <a:tblGrid>
                <a:gridCol w="1569720">
                  <a:extLst>
                    <a:ext uri="{9D8B030D-6E8A-4147-A177-3AD203B41FA5}">
                      <a16:colId xmlns:a16="http://schemas.microsoft.com/office/drawing/2014/main" val="20000"/>
                    </a:ext>
                  </a:extLst>
                </a:gridCol>
                <a:gridCol w="1569720">
                  <a:extLst>
                    <a:ext uri="{9D8B030D-6E8A-4147-A177-3AD203B41FA5}">
                      <a16:colId xmlns:a16="http://schemas.microsoft.com/office/drawing/2014/main" val="20001"/>
                    </a:ext>
                  </a:extLst>
                </a:gridCol>
                <a:gridCol w="1569720">
                  <a:extLst>
                    <a:ext uri="{9D8B030D-6E8A-4147-A177-3AD203B41FA5}">
                      <a16:colId xmlns:a16="http://schemas.microsoft.com/office/drawing/2014/main" val="20002"/>
                    </a:ext>
                  </a:extLst>
                </a:gridCol>
                <a:gridCol w="1569720">
                  <a:extLst>
                    <a:ext uri="{9D8B030D-6E8A-4147-A177-3AD203B41FA5}">
                      <a16:colId xmlns:a16="http://schemas.microsoft.com/office/drawing/2014/main" val="20003"/>
                    </a:ext>
                  </a:extLst>
                </a:gridCol>
                <a:gridCol w="1569720">
                  <a:extLst>
                    <a:ext uri="{9D8B030D-6E8A-4147-A177-3AD203B41FA5}">
                      <a16:colId xmlns:a16="http://schemas.microsoft.com/office/drawing/2014/main" val="20004"/>
                    </a:ext>
                  </a:extLst>
                </a:gridCol>
              </a:tblGrid>
              <a:tr h="635000">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Angola</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noFill/>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Bangladesh</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solidFill>
                      <a:srgbClr val="DD92F2"/>
                    </a:solidFill>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Brazil</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Cambodia</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solidFill>
                      <a:srgbClr val="DD92F2"/>
                    </a:solidFill>
                  </a:tcPr>
                </a:tc>
                <a:tc>
                  <a:txBody>
                    <a:bodyPr/>
                    <a:lstStyle/>
                    <a:p>
                      <a:pPr marL="0" algn="ctr" defTabSz="914400" rtl="0" eaLnBrk="1" fontAlgn="ctr" latinLnBrk="0" hangingPunct="1">
                        <a:lnSpc>
                          <a:spcPct val="115000"/>
                        </a:lnSpc>
                        <a:spcAft>
                          <a:spcPts val="0"/>
                        </a:spcAft>
                      </a:pPr>
                      <a:r>
                        <a:rPr lang="en-US" sz="1300" b="1" kern="1200" dirty="0">
                          <a:solidFill>
                            <a:srgbClr val="000000"/>
                          </a:solidFill>
                          <a:effectLst/>
                          <a:latin typeface="Arial"/>
                          <a:ea typeface="Times New Roman"/>
                          <a:cs typeface="Times New Roman"/>
                        </a:rPr>
                        <a:t>Central African Republic</a:t>
                      </a:r>
                      <a:endParaRPr lang="en-GB" sz="1300" b="1" kern="1200" dirty="0">
                        <a:solidFill>
                          <a:srgbClr val="000000"/>
                        </a:solidFill>
                        <a:effectLst/>
                        <a:latin typeface="Arial"/>
                        <a:ea typeface="Times New Roman"/>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noFill/>
                  </a:tcPr>
                </a:tc>
                <a:extLst>
                  <a:ext uri="{0D108BD9-81ED-4DB2-BD59-A6C34878D82A}">
                    <a16:rowId xmlns:a16="http://schemas.microsoft.com/office/drawing/2014/main" val="10000"/>
                  </a:ext>
                </a:extLst>
              </a:tr>
              <a:tr h="635000">
                <a:tc>
                  <a:txBody>
                    <a:bodyPr/>
                    <a:lstStyle/>
                    <a:p>
                      <a:pPr marL="0" algn="ctr" defTabSz="914400" rtl="0" eaLnBrk="1" fontAlgn="ctr" latinLnBrk="0" hangingPunct="1">
                        <a:lnSpc>
                          <a:spcPct val="115000"/>
                        </a:lnSpc>
                        <a:spcAft>
                          <a:spcPts val="0"/>
                        </a:spcAft>
                      </a:pPr>
                      <a:r>
                        <a:rPr lang="en-US" sz="1300" b="1" kern="1200" dirty="0">
                          <a:solidFill>
                            <a:srgbClr val="000000"/>
                          </a:solidFill>
                          <a:effectLst/>
                          <a:latin typeface="Arial"/>
                          <a:ea typeface="Times New Roman"/>
                          <a:cs typeface="Times New Roman"/>
                        </a:rPr>
                        <a:t>China</a:t>
                      </a:r>
                      <a:endParaRPr lang="en-GB" sz="1300" b="1" kern="1200" dirty="0">
                        <a:solidFill>
                          <a:srgbClr val="000000"/>
                        </a:solidFill>
                        <a:effectLst/>
                        <a:latin typeface="Arial"/>
                        <a:ea typeface="Times New Roman"/>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solidFill>
                      <a:srgbClr val="DD92F2"/>
                    </a:solidFill>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Congo</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DPR Korea</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solidFill>
                      <a:srgbClr val="DD92F2"/>
                    </a:solidFill>
                  </a:tcPr>
                </a:tc>
                <a:tc>
                  <a:txBody>
                    <a:bodyPr/>
                    <a:lstStyle/>
                    <a:p>
                      <a:pPr algn="ctr" fontAlgn="ctr">
                        <a:lnSpc>
                          <a:spcPct val="115000"/>
                        </a:lnSpc>
                        <a:spcAft>
                          <a:spcPts val="0"/>
                        </a:spcAft>
                      </a:pPr>
                      <a:r>
                        <a:rPr lang="en-GB" sz="1300" b="1" kern="1200" dirty="0">
                          <a:solidFill>
                            <a:srgbClr val="000000"/>
                          </a:solidFill>
                          <a:effectLst/>
                          <a:latin typeface="+mn-lt"/>
                          <a:ea typeface="Times New Roman"/>
                          <a:cs typeface="Times New Roman"/>
                        </a:rPr>
                        <a:t>DR Congo</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noFill/>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Ethiopia</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tcPr>
                </a:tc>
                <a:extLst>
                  <a:ext uri="{0D108BD9-81ED-4DB2-BD59-A6C34878D82A}">
                    <a16:rowId xmlns:a16="http://schemas.microsoft.com/office/drawing/2014/main" val="10001"/>
                  </a:ext>
                </a:extLst>
              </a:tr>
              <a:tr h="635000">
                <a:tc>
                  <a:txBody>
                    <a:bodyPr/>
                    <a:lstStyle/>
                    <a:p>
                      <a:pPr marL="0" algn="ctr" defTabSz="914400" rtl="0" eaLnBrk="1" fontAlgn="ctr" latinLnBrk="0" hangingPunct="1">
                        <a:lnSpc>
                          <a:spcPct val="115000"/>
                        </a:lnSpc>
                        <a:spcAft>
                          <a:spcPts val="0"/>
                        </a:spcAft>
                      </a:pPr>
                      <a:r>
                        <a:rPr lang="en-US" sz="1300" b="1" kern="1200" dirty="0">
                          <a:solidFill>
                            <a:srgbClr val="000000"/>
                          </a:solidFill>
                          <a:effectLst/>
                          <a:latin typeface="Arial"/>
                          <a:ea typeface="Times New Roman"/>
                          <a:cs typeface="Times New Roman"/>
                        </a:rPr>
                        <a:t>India</a:t>
                      </a:r>
                      <a:endParaRPr lang="en-GB" sz="1300" b="1" kern="1200" dirty="0">
                        <a:solidFill>
                          <a:srgbClr val="000000"/>
                        </a:solidFill>
                        <a:effectLst/>
                        <a:latin typeface="Arial"/>
                        <a:ea typeface="Times New Roman"/>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solidFill>
                      <a:srgbClr val="DD92F2"/>
                    </a:solidFill>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Indonesia</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solidFill>
                      <a:srgbClr val="DD92F2"/>
                    </a:solidFill>
                  </a:tcPr>
                </a:tc>
                <a:tc>
                  <a:txBody>
                    <a:bodyPr/>
                    <a:lstStyle/>
                    <a:p>
                      <a:pPr algn="ctr" fontAlgn="ctr">
                        <a:lnSpc>
                          <a:spcPct val="115000"/>
                        </a:lnSpc>
                        <a:spcAft>
                          <a:spcPts val="0"/>
                        </a:spcAft>
                      </a:pPr>
                      <a:r>
                        <a:rPr lang="en-GB" sz="1300" b="1" kern="1200" dirty="0">
                          <a:solidFill>
                            <a:srgbClr val="000000"/>
                          </a:solidFill>
                          <a:effectLst/>
                          <a:latin typeface="+mn-lt"/>
                          <a:ea typeface="Times New Roman"/>
                          <a:cs typeface="Times New Roman"/>
                        </a:rPr>
                        <a:t>Kenya</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noFill/>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Lesotho</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tcPr>
                </a:tc>
                <a:tc>
                  <a:txBody>
                    <a:bodyPr/>
                    <a:lstStyle/>
                    <a:p>
                      <a:pPr marL="0" algn="ctr" defTabSz="914400" rtl="0" eaLnBrk="1" fontAlgn="ctr" latinLnBrk="0" hangingPunct="1">
                        <a:lnSpc>
                          <a:spcPct val="115000"/>
                        </a:lnSpc>
                        <a:spcAft>
                          <a:spcPts val="0"/>
                        </a:spcAft>
                      </a:pPr>
                      <a:r>
                        <a:rPr lang="en-US" sz="1300" b="1" kern="1200" dirty="0">
                          <a:solidFill>
                            <a:srgbClr val="000000"/>
                          </a:solidFill>
                          <a:effectLst/>
                          <a:latin typeface="Arial"/>
                          <a:ea typeface="Times New Roman"/>
                          <a:cs typeface="Times New Roman"/>
                        </a:rPr>
                        <a:t>Liberia</a:t>
                      </a:r>
                      <a:endParaRPr lang="en-GB" sz="1300" b="1" kern="1200" dirty="0">
                        <a:solidFill>
                          <a:srgbClr val="000000"/>
                        </a:solidFill>
                        <a:effectLst/>
                        <a:latin typeface="Arial"/>
                        <a:ea typeface="Times New Roman"/>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tcPr>
                </a:tc>
                <a:extLst>
                  <a:ext uri="{0D108BD9-81ED-4DB2-BD59-A6C34878D82A}">
                    <a16:rowId xmlns:a16="http://schemas.microsoft.com/office/drawing/2014/main" val="10002"/>
                  </a:ext>
                </a:extLst>
              </a:tr>
              <a:tr h="635000">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Mozambique</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Myanmar</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solidFill>
                      <a:srgbClr val="DD92F2"/>
                    </a:solidFill>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Namibia</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noFill/>
                  </a:tcPr>
                </a:tc>
                <a:tc>
                  <a:txBody>
                    <a:bodyPr/>
                    <a:lstStyle/>
                    <a:p>
                      <a:pPr marL="0" algn="ctr" defTabSz="914400" rtl="0" eaLnBrk="1" fontAlgn="ctr" latinLnBrk="0" hangingPunct="1">
                        <a:lnSpc>
                          <a:spcPct val="115000"/>
                        </a:lnSpc>
                        <a:spcAft>
                          <a:spcPts val="0"/>
                        </a:spcAft>
                      </a:pPr>
                      <a:r>
                        <a:rPr lang="en-US" sz="1300" b="1" kern="1200" dirty="0">
                          <a:solidFill>
                            <a:srgbClr val="000000"/>
                          </a:solidFill>
                          <a:effectLst/>
                          <a:latin typeface="Arial"/>
                          <a:ea typeface="Times New Roman"/>
                          <a:cs typeface="Times New Roman"/>
                        </a:rPr>
                        <a:t>Nigeria</a:t>
                      </a:r>
                      <a:endParaRPr lang="en-GB" sz="1300" b="1" kern="1200" dirty="0">
                        <a:solidFill>
                          <a:srgbClr val="000000"/>
                        </a:solidFill>
                        <a:effectLst/>
                        <a:latin typeface="Arial"/>
                        <a:ea typeface="Times New Roman"/>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Pakistan</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solidFill>
                      <a:srgbClr val="DD92F2"/>
                    </a:solidFill>
                  </a:tcPr>
                </a:tc>
                <a:extLst>
                  <a:ext uri="{0D108BD9-81ED-4DB2-BD59-A6C34878D82A}">
                    <a16:rowId xmlns:a16="http://schemas.microsoft.com/office/drawing/2014/main" val="10003"/>
                  </a:ext>
                </a:extLst>
              </a:tr>
              <a:tr h="635000">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Papua New Guinea</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solidFill>
                      <a:srgbClr val="DD92F2"/>
                    </a:solidFill>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Philippines</a:t>
                      </a:r>
                      <a:r>
                        <a:rPr lang="en-GB" sz="1300" b="1" kern="1200" baseline="0" dirty="0">
                          <a:solidFill>
                            <a:srgbClr val="000000"/>
                          </a:solidFill>
                          <a:effectLst/>
                          <a:latin typeface="Arial"/>
                          <a:ea typeface="Times New Roman"/>
                          <a:cs typeface="Times New Roman"/>
                        </a:rPr>
                        <a:t> </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solidFill>
                      <a:srgbClr val="DD92F2"/>
                    </a:solidFill>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Russian Federation</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noFill/>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Sierra Leone</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South Africa</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tcPr>
                </a:tc>
                <a:extLst>
                  <a:ext uri="{0D108BD9-81ED-4DB2-BD59-A6C34878D82A}">
                    <a16:rowId xmlns:a16="http://schemas.microsoft.com/office/drawing/2014/main" val="10004"/>
                  </a:ext>
                </a:extLst>
              </a:tr>
              <a:tr h="635000">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Thailand</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solidFill>
                      <a:srgbClr val="DD92F2"/>
                    </a:solidFill>
                  </a:tcPr>
                </a:tc>
                <a:tc>
                  <a:txBody>
                    <a:bodyPr/>
                    <a:lstStyle/>
                    <a:p>
                      <a:pPr algn="ctr" fontAlgn="ctr">
                        <a:lnSpc>
                          <a:spcPct val="115000"/>
                        </a:lnSpc>
                        <a:spcAft>
                          <a:spcPts val="0"/>
                        </a:spcAft>
                      </a:pPr>
                      <a:r>
                        <a:rPr lang="en-GB" sz="1300" b="1" kern="1200">
                          <a:solidFill>
                            <a:srgbClr val="000000"/>
                          </a:solidFill>
                          <a:effectLst/>
                          <a:latin typeface="Arial"/>
                          <a:ea typeface="Times New Roman"/>
                          <a:cs typeface="Times New Roman"/>
                        </a:rPr>
                        <a:t>UR Tanzania</a:t>
                      </a:r>
                      <a:endParaRPr lang="en-GB" sz="110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Viet Nam</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solidFill>
                      <a:srgbClr val="DD92F2"/>
                    </a:solidFill>
                  </a:tcPr>
                </a:tc>
                <a:tc>
                  <a:txBody>
                    <a:bodyPr/>
                    <a:lstStyle/>
                    <a:p>
                      <a:pPr marL="0" algn="ctr" defTabSz="914400" rtl="0" eaLnBrk="1" fontAlgn="ctr" latinLnBrk="0" hangingPunct="1">
                        <a:lnSpc>
                          <a:spcPct val="115000"/>
                        </a:lnSpc>
                        <a:spcAft>
                          <a:spcPts val="0"/>
                        </a:spcAft>
                      </a:pPr>
                      <a:r>
                        <a:rPr lang="en-US" sz="1300" b="1" kern="1200" dirty="0">
                          <a:solidFill>
                            <a:srgbClr val="000000"/>
                          </a:solidFill>
                          <a:effectLst/>
                          <a:latin typeface="Arial"/>
                          <a:ea typeface="Times New Roman"/>
                          <a:cs typeface="Times New Roman"/>
                        </a:rPr>
                        <a:t>Zambia</a:t>
                      </a:r>
                      <a:endParaRPr lang="en-GB" sz="1300" b="1" kern="1200" dirty="0">
                        <a:solidFill>
                          <a:srgbClr val="000000"/>
                        </a:solidFill>
                        <a:effectLst/>
                        <a:latin typeface="Arial"/>
                        <a:ea typeface="Times New Roman"/>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tcPr>
                </a:tc>
                <a:tc>
                  <a:txBody>
                    <a:bodyPr/>
                    <a:lstStyle/>
                    <a:p>
                      <a:pPr algn="ctr" fontAlgn="ctr">
                        <a:lnSpc>
                          <a:spcPct val="115000"/>
                        </a:lnSpc>
                        <a:spcAft>
                          <a:spcPts val="0"/>
                        </a:spcAft>
                      </a:pPr>
                      <a:r>
                        <a:rPr lang="en-GB" sz="1300" b="1" kern="1200" dirty="0">
                          <a:solidFill>
                            <a:srgbClr val="000000"/>
                          </a:solidFill>
                          <a:effectLst/>
                          <a:latin typeface="+mn-lt"/>
                          <a:ea typeface="Times New Roman"/>
                          <a:cs typeface="Times New Roman"/>
                        </a:rPr>
                        <a:t>Zimbabwe</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7" name="TextBox 6"/>
          <p:cNvSpPr txBox="1"/>
          <p:nvPr/>
        </p:nvSpPr>
        <p:spPr>
          <a:xfrm>
            <a:off x="1475656" y="2204864"/>
            <a:ext cx="6280026" cy="307777"/>
          </a:xfrm>
          <a:prstGeom prst="rect">
            <a:avLst/>
          </a:prstGeom>
          <a:noFill/>
        </p:spPr>
        <p:txBody>
          <a:bodyPr wrap="square" rtlCol="0">
            <a:spAutoFit/>
          </a:bodyPr>
          <a:lstStyle/>
          <a:p>
            <a:pPr algn="ctr">
              <a:defRPr/>
            </a:pPr>
            <a:r>
              <a:rPr lang="en-US" sz="1400" b="1" dirty="0">
                <a:solidFill>
                  <a:prstClr val="black"/>
                </a:solidFill>
                <a:cs typeface="Arial" panose="020B0604020202020204" pitchFamily="34" charset="0"/>
              </a:rPr>
              <a:t>30 high-burden countries (Tuberculosis) </a:t>
            </a:r>
            <a:endParaRPr lang="en-GB" sz="1400" b="1" dirty="0">
              <a:solidFill>
                <a:prstClr val="black"/>
              </a:solidFill>
              <a:cs typeface="Arial" panose="020B0604020202020204" pitchFamily="34" charset="0"/>
            </a:endParaRPr>
          </a:p>
        </p:txBody>
      </p:sp>
      <p:grpSp>
        <p:nvGrpSpPr>
          <p:cNvPr id="8" name="Group 7"/>
          <p:cNvGrpSpPr/>
          <p:nvPr/>
        </p:nvGrpSpPr>
        <p:grpSpPr>
          <a:xfrm>
            <a:off x="6300192" y="6516899"/>
            <a:ext cx="2367780" cy="307777"/>
            <a:chOff x="7192546" y="4326165"/>
            <a:chExt cx="1522144" cy="365907"/>
          </a:xfrm>
        </p:grpSpPr>
        <p:sp>
          <p:nvSpPr>
            <p:cNvPr id="9" name="TextBox 8"/>
            <p:cNvSpPr txBox="1"/>
            <p:nvPr/>
          </p:nvSpPr>
          <p:spPr>
            <a:xfrm>
              <a:off x="7192546" y="4326165"/>
              <a:ext cx="226003" cy="365906"/>
            </a:xfrm>
            <a:prstGeom prst="rect">
              <a:avLst/>
            </a:prstGeom>
            <a:solidFill>
              <a:srgbClr val="DD92F2"/>
            </a:solidFill>
          </p:spPr>
          <p:txBody>
            <a:bodyPr wrap="square" rtlCol="0">
              <a:spAutoFit/>
            </a:bodyPr>
            <a:lstStyle/>
            <a:p>
              <a:pPr algn="ctr">
                <a:defRPr/>
              </a:pPr>
              <a:endParaRPr lang="en-GB" sz="1400" b="1" kern="0" dirty="0">
                <a:solidFill>
                  <a:prstClr val="black"/>
                </a:solidFill>
              </a:endParaRPr>
            </a:p>
          </p:txBody>
        </p:sp>
        <p:sp>
          <p:nvSpPr>
            <p:cNvPr id="10" name="TextBox 9"/>
            <p:cNvSpPr txBox="1"/>
            <p:nvPr/>
          </p:nvSpPr>
          <p:spPr>
            <a:xfrm>
              <a:off x="7418548" y="4326165"/>
              <a:ext cx="1296142" cy="365907"/>
            </a:xfrm>
            <a:prstGeom prst="rect">
              <a:avLst/>
            </a:prstGeom>
            <a:noFill/>
          </p:spPr>
          <p:txBody>
            <a:bodyPr wrap="square" rtlCol="0">
              <a:spAutoFit/>
            </a:bodyPr>
            <a:lstStyle/>
            <a:p>
              <a:pPr algn="ctr">
                <a:defRPr/>
              </a:pPr>
              <a:r>
                <a:rPr lang="en-US" sz="1400" b="1" kern="0" dirty="0">
                  <a:solidFill>
                    <a:prstClr val="black"/>
                  </a:solidFill>
                  <a:cs typeface="Arial" panose="020B0604020202020204" pitchFamily="34" charset="0"/>
                </a:rPr>
                <a:t>Asia and the Pacific </a:t>
              </a:r>
              <a:endParaRPr lang="en-GB" sz="1400" b="1" kern="0" dirty="0">
                <a:solidFill>
                  <a:prstClr val="black"/>
                </a:solidFill>
                <a:cs typeface="Arial" panose="020B0604020202020204" pitchFamily="34" charset="0"/>
              </a:endParaRPr>
            </a:p>
          </p:txBody>
        </p:sp>
      </p:grpSp>
      <p:sp>
        <p:nvSpPr>
          <p:cNvPr id="11"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900" kern="0" dirty="0">
                <a:solidFill>
                  <a:srgbClr val="000000"/>
                </a:solidFill>
                <a:ea typeface="SimSun" pitchFamily="2" charset="-122"/>
                <a:cs typeface="Arial" pitchFamily="34" charset="0"/>
              </a:rPr>
              <a:t>Source: Prepared by </a:t>
            </a:r>
            <a:r>
              <a:rPr lang="en-US" sz="900" kern="0" dirty="0">
                <a:solidFill>
                  <a:srgbClr val="000000"/>
                </a:solidFill>
                <a:ea typeface="SimSun" pitchFamily="2" charset="-122"/>
                <a:cs typeface="Arial" pitchFamily="34" charset="0"/>
                <a:hlinkClick r:id="rId2"/>
              </a:rPr>
              <a:t>www.aidsdatahub.org</a:t>
            </a:r>
            <a:r>
              <a:rPr lang="en-US" sz="900" kern="0" dirty="0">
                <a:solidFill>
                  <a:srgbClr val="000000"/>
                </a:solidFill>
                <a:ea typeface="SimSun" pitchFamily="2" charset="-122"/>
                <a:cs typeface="Arial" pitchFamily="34" charset="0"/>
              </a:rPr>
              <a:t> based on </a:t>
            </a:r>
            <a:r>
              <a:rPr lang="en-US" sz="900" kern="0" dirty="0">
                <a:solidFill>
                  <a:prstClr val="black"/>
                </a:solidFill>
              </a:rPr>
              <a:t>WHO. (2018). Global TB Report 2018</a:t>
            </a:r>
          </a:p>
        </p:txBody>
      </p:sp>
    </p:spTree>
    <p:extLst>
      <p:ext uri="{BB962C8B-B14F-4D97-AF65-F5344CB8AC3E}">
        <p14:creationId xmlns:p14="http://schemas.microsoft.com/office/powerpoint/2010/main" val="346262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CFD8F-8C4B-4B21-AC01-0204C7BE51B7}"/>
              </a:ext>
            </a:extLst>
          </p:cNvPr>
          <p:cNvSpPr>
            <a:spLocks noGrp="1"/>
          </p:cNvSpPr>
          <p:nvPr>
            <p:ph type="title"/>
          </p:nvPr>
        </p:nvSpPr>
        <p:spPr>
          <a:xfrm>
            <a:off x="169855" y="1336721"/>
            <a:ext cx="8747641" cy="504000"/>
          </a:xfrm>
        </p:spPr>
        <p:txBody>
          <a:bodyPr/>
          <a:lstStyle/>
          <a:p>
            <a:r>
              <a:rPr lang="en-US" dirty="0"/>
              <a:t>Estimated burden of HIV and TB in select countries, 2017</a:t>
            </a:r>
          </a:p>
        </p:txBody>
      </p:sp>
      <p:sp>
        <p:nvSpPr>
          <p:cNvPr id="3" name="Slide Number Placeholder 2">
            <a:extLst>
              <a:ext uri="{FF2B5EF4-FFF2-40B4-BE49-F238E27FC236}">
                <a16:creationId xmlns:a16="http://schemas.microsoft.com/office/drawing/2014/main" id="{42420772-0EFF-47D6-9947-7F28A99694FB}"/>
              </a:ext>
            </a:extLst>
          </p:cNvPr>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32</a:t>
            </a:fld>
            <a:endParaRPr lang="th-TH" dirty="0">
              <a:solidFill>
                <a:prstClr val="black">
                  <a:tint val="75000"/>
                </a:prstClr>
              </a:solidFill>
            </a:endParaRPr>
          </a:p>
        </p:txBody>
      </p:sp>
      <p:sp>
        <p:nvSpPr>
          <p:cNvPr id="7" name="Text Box 10">
            <a:extLst>
              <a:ext uri="{FF2B5EF4-FFF2-40B4-BE49-F238E27FC236}">
                <a16:creationId xmlns:a16="http://schemas.microsoft.com/office/drawing/2014/main" id="{A7183CEB-3960-444D-A1C3-6A3C88E16420}"/>
              </a:ext>
            </a:extLst>
          </p:cNvPr>
          <p:cNvSpPr txBox="1">
            <a:spLocks noChangeArrowheads="1"/>
          </p:cNvSpPr>
          <p:nvPr/>
        </p:nvSpPr>
        <p:spPr bwMode="auto">
          <a:xfrm>
            <a:off x="27657" y="6034772"/>
            <a:ext cx="182041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900" kern="0" dirty="0">
                <a:solidFill>
                  <a:srgbClr val="000000"/>
                </a:solidFill>
                <a:ea typeface="SimSun" pitchFamily="2" charset="-122"/>
                <a:cs typeface="Arial" pitchFamily="34" charset="0"/>
              </a:rPr>
              <a:t>Source: Prepared by </a:t>
            </a:r>
            <a:r>
              <a:rPr lang="en-US" sz="900" kern="0" dirty="0">
                <a:solidFill>
                  <a:srgbClr val="000000"/>
                </a:solidFill>
                <a:ea typeface="SimSun" pitchFamily="2" charset="-122"/>
                <a:cs typeface="Arial" pitchFamily="34" charset="0"/>
                <a:hlinkClick r:id="rId3"/>
              </a:rPr>
              <a:t>www.aidsdatahub.org</a:t>
            </a:r>
            <a:r>
              <a:rPr lang="en-US" sz="900" kern="0" dirty="0">
                <a:solidFill>
                  <a:srgbClr val="000000"/>
                </a:solidFill>
                <a:ea typeface="SimSun" pitchFamily="2" charset="-122"/>
                <a:cs typeface="Arial" pitchFamily="34" charset="0"/>
              </a:rPr>
              <a:t> based on </a:t>
            </a:r>
            <a:r>
              <a:rPr lang="en-US" sz="900" kern="0" dirty="0">
                <a:solidFill>
                  <a:prstClr val="black"/>
                </a:solidFill>
              </a:rPr>
              <a:t>WHO. (2018). Global TB Report 2018 and UNAIDS Estimates 2018</a:t>
            </a:r>
          </a:p>
        </p:txBody>
      </p:sp>
      <p:graphicFrame>
        <p:nvGraphicFramePr>
          <p:cNvPr id="8" name="Object 7">
            <a:extLst>
              <a:ext uri="{FF2B5EF4-FFF2-40B4-BE49-F238E27FC236}">
                <a16:creationId xmlns:a16="http://schemas.microsoft.com/office/drawing/2014/main" id="{B965254B-C4EA-48D1-A8F8-97814AFFBD62}"/>
              </a:ext>
            </a:extLst>
          </p:cNvPr>
          <p:cNvGraphicFramePr>
            <a:graphicFrameLocks noChangeAspect="1"/>
          </p:cNvGraphicFramePr>
          <p:nvPr>
            <p:extLst>
              <p:ext uri="{D42A27DB-BD31-4B8C-83A1-F6EECF244321}">
                <p14:modId xmlns:p14="http://schemas.microsoft.com/office/powerpoint/2010/main" val="3461945575"/>
              </p:ext>
            </p:extLst>
          </p:nvPr>
        </p:nvGraphicFramePr>
        <p:xfrm>
          <a:off x="2267744" y="1844824"/>
          <a:ext cx="5514975" cy="4867275"/>
        </p:xfrm>
        <a:graphic>
          <a:graphicData uri="http://schemas.openxmlformats.org/presentationml/2006/ole">
            <mc:AlternateContent xmlns:mc="http://schemas.openxmlformats.org/markup-compatibility/2006">
              <mc:Choice xmlns:v="urn:schemas-microsoft-com:vml" Requires="v">
                <p:oleObj spid="_x0000_s1048" name="Worksheet" r:id="rId4" imgW="5514975" imgH="4867275" progId="Excel.Sheet.12">
                  <p:embed/>
                </p:oleObj>
              </mc:Choice>
              <mc:Fallback>
                <p:oleObj name="Worksheet" r:id="rId4" imgW="5514975" imgH="4867275" progId="Excel.Sheet.12">
                  <p:embed/>
                  <p:pic>
                    <p:nvPicPr>
                      <p:cNvPr id="0" name=""/>
                      <p:cNvPicPr/>
                      <p:nvPr/>
                    </p:nvPicPr>
                    <p:blipFill>
                      <a:blip r:embed="rId5"/>
                      <a:stretch>
                        <a:fillRect/>
                      </a:stretch>
                    </p:blipFill>
                    <p:spPr>
                      <a:xfrm>
                        <a:off x="2267744" y="1844824"/>
                        <a:ext cx="5514975" cy="4867275"/>
                      </a:xfrm>
                      <a:prstGeom prst="rect">
                        <a:avLst/>
                      </a:prstGeom>
                    </p:spPr>
                  </p:pic>
                </p:oleObj>
              </mc:Fallback>
            </mc:AlternateContent>
          </a:graphicData>
        </a:graphic>
      </p:graphicFrame>
    </p:spTree>
    <p:extLst>
      <p:ext uri="{BB962C8B-B14F-4D97-AF65-F5344CB8AC3E}">
        <p14:creationId xmlns:p14="http://schemas.microsoft.com/office/powerpoint/2010/main" val="188368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Estimated HIV prevalence in incident TB cases, 2017</a:t>
            </a:r>
            <a:endParaRPr lang="en-GB" dirty="0"/>
          </a:p>
        </p:txBody>
      </p:sp>
      <p:sp>
        <p:nvSpPr>
          <p:cNvPr id="7"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900" kern="0" dirty="0">
                <a:solidFill>
                  <a:srgbClr val="000000"/>
                </a:solidFill>
                <a:ea typeface="SimSun" pitchFamily="2" charset="-122"/>
                <a:cs typeface="Arial" pitchFamily="34" charset="0"/>
              </a:rPr>
              <a:t>Source: Prepared by </a:t>
            </a:r>
            <a:r>
              <a:rPr lang="en-US" sz="900" kern="0" dirty="0">
                <a:solidFill>
                  <a:srgbClr val="000000"/>
                </a:solidFill>
                <a:ea typeface="SimSun" pitchFamily="2" charset="-122"/>
                <a:cs typeface="Arial" pitchFamily="34" charset="0"/>
                <a:hlinkClick r:id="rId2"/>
              </a:rPr>
              <a:t>www.aidsdatahub.org</a:t>
            </a:r>
            <a:r>
              <a:rPr lang="en-US" sz="900" kern="0" dirty="0">
                <a:solidFill>
                  <a:srgbClr val="000000"/>
                </a:solidFill>
                <a:ea typeface="SimSun" pitchFamily="2" charset="-122"/>
                <a:cs typeface="Arial" pitchFamily="34" charset="0"/>
              </a:rPr>
              <a:t> based on </a:t>
            </a:r>
            <a:r>
              <a:rPr lang="en-US" sz="900" kern="0" dirty="0">
                <a:solidFill>
                  <a:prstClr val="black"/>
                </a:solidFill>
              </a:rPr>
              <a:t>WHO. (2018). Global TB Report 2018</a:t>
            </a:r>
          </a:p>
        </p:txBody>
      </p:sp>
      <p:graphicFrame>
        <p:nvGraphicFramePr>
          <p:cNvPr id="5" name="Chart 4">
            <a:extLst>
              <a:ext uri="{FF2B5EF4-FFF2-40B4-BE49-F238E27FC236}">
                <a16:creationId xmlns:a16="http://schemas.microsoft.com/office/drawing/2014/main" id="{91F252CB-22EB-4659-9355-5250CD2F7D7F}"/>
              </a:ext>
            </a:extLst>
          </p:cNvPr>
          <p:cNvGraphicFramePr>
            <a:graphicFrameLocks/>
          </p:cNvGraphicFramePr>
          <p:nvPr>
            <p:extLst>
              <p:ext uri="{D42A27DB-BD31-4B8C-83A1-F6EECF244321}">
                <p14:modId xmlns:p14="http://schemas.microsoft.com/office/powerpoint/2010/main" val="75408795"/>
              </p:ext>
            </p:extLst>
          </p:nvPr>
        </p:nvGraphicFramePr>
        <p:xfrm>
          <a:off x="234892" y="2256639"/>
          <a:ext cx="8604308" cy="42867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34078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263" y="1399954"/>
            <a:ext cx="8402672" cy="504000"/>
          </a:xfrm>
        </p:spPr>
        <p:txBody>
          <a:bodyPr>
            <a:noAutofit/>
          </a:bodyPr>
          <a:lstStyle/>
          <a:p>
            <a:r>
              <a:rPr lang="en-US" dirty="0">
                <a:cs typeface="Cordia New" pitchFamily="34" charset="-34"/>
              </a:rPr>
              <a:t>Need to scale-up HIV testing among TB patients in Asia</a:t>
            </a:r>
            <a:endParaRPr lang="en-GB" dirty="0">
              <a:cs typeface="Cordia New" pitchFamily="34" charset="-34"/>
            </a:endParaRPr>
          </a:p>
        </p:txBody>
      </p:sp>
      <p:sp>
        <p:nvSpPr>
          <p:cNvPr id="3" name="Slide Number Placeholder 2"/>
          <p:cNvSpPr>
            <a:spLocks noGrp="1"/>
          </p:cNvSpPr>
          <p:nvPr>
            <p:ph type="sldNum" sz="quarter" idx="10"/>
          </p:nvPr>
        </p:nvSpPr>
        <p:spPr/>
        <p:txBody>
          <a:bodyPr/>
          <a:lstStyle/>
          <a:p>
            <a:pPr defTabSz="914400">
              <a:defRPr/>
            </a:pPr>
            <a:fld id="{7C5EE3DE-282A-4C42-824B-21F751D72708}" type="slidenum">
              <a:rPr lang="th-TH" smtClean="0">
                <a:solidFill>
                  <a:prstClr val="black">
                    <a:tint val="75000"/>
                  </a:prstClr>
                </a:solidFill>
              </a:rPr>
              <a:pPr defTabSz="914400">
                <a:defRPr/>
              </a:pPr>
              <a:t>34</a:t>
            </a:fld>
            <a:endParaRPr lang="th-TH" dirty="0">
              <a:solidFill>
                <a:prstClr val="black">
                  <a:tint val="75000"/>
                </a:prstClr>
              </a:solidFill>
            </a:endParaRPr>
          </a:p>
        </p:txBody>
      </p:sp>
      <p:sp>
        <p:nvSpPr>
          <p:cNvPr id="8" name="TextBox 5"/>
          <p:cNvSpPr txBox="1"/>
          <p:nvPr/>
        </p:nvSpPr>
        <p:spPr>
          <a:xfrm>
            <a:off x="1403640" y="2054401"/>
            <a:ext cx="6336719" cy="30779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1400" b="1" dirty="0">
                <a:solidFill>
                  <a:prstClr val="black"/>
                </a:solidFill>
                <a:cs typeface="Arial" panose="020B0604020202020204" pitchFamily="34" charset="0"/>
              </a:rPr>
              <a:t>Proportion of TB patients with known HIV status, 2017</a:t>
            </a:r>
            <a:endParaRPr lang="en-GB" sz="1400" b="1" dirty="0">
              <a:solidFill>
                <a:prstClr val="black"/>
              </a:solidFill>
              <a:cs typeface="Arial" panose="020B0604020202020204" pitchFamily="34" charset="0"/>
            </a:endParaRPr>
          </a:p>
        </p:txBody>
      </p:sp>
      <p:sp>
        <p:nvSpPr>
          <p:cNvPr id="9"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900" kern="0" dirty="0">
                <a:solidFill>
                  <a:srgbClr val="000000"/>
                </a:solidFill>
                <a:ea typeface="SimSun" pitchFamily="2" charset="-122"/>
                <a:cs typeface="Arial" pitchFamily="34" charset="0"/>
              </a:rPr>
              <a:t>Source: Prepared by </a:t>
            </a:r>
            <a:r>
              <a:rPr lang="en-US" sz="900" kern="0" dirty="0">
                <a:solidFill>
                  <a:srgbClr val="000000"/>
                </a:solidFill>
                <a:ea typeface="SimSun" pitchFamily="2" charset="-122"/>
                <a:cs typeface="Arial" pitchFamily="34" charset="0"/>
                <a:hlinkClick r:id="rId2"/>
              </a:rPr>
              <a:t>www.aidsdatahub.org</a:t>
            </a:r>
            <a:r>
              <a:rPr lang="en-US" sz="900" kern="0" dirty="0">
                <a:solidFill>
                  <a:srgbClr val="000000"/>
                </a:solidFill>
                <a:ea typeface="SimSun" pitchFamily="2" charset="-122"/>
                <a:cs typeface="Arial" pitchFamily="34" charset="0"/>
              </a:rPr>
              <a:t> based on </a:t>
            </a:r>
            <a:r>
              <a:rPr lang="en-US" sz="900" kern="0" dirty="0">
                <a:solidFill>
                  <a:prstClr val="black"/>
                </a:solidFill>
              </a:rPr>
              <a:t>WHO. (2018). Global TB Report 2018</a:t>
            </a:r>
          </a:p>
        </p:txBody>
      </p:sp>
      <p:graphicFrame>
        <p:nvGraphicFramePr>
          <p:cNvPr id="7" name="Chart 6">
            <a:extLst>
              <a:ext uri="{FF2B5EF4-FFF2-40B4-BE49-F238E27FC236}">
                <a16:creationId xmlns:a16="http://schemas.microsoft.com/office/drawing/2014/main" id="{AC064A49-BDBA-4FCC-8D1C-1223C390A3EF}"/>
              </a:ext>
            </a:extLst>
          </p:cNvPr>
          <p:cNvGraphicFramePr>
            <a:graphicFrameLocks/>
          </p:cNvGraphicFramePr>
          <p:nvPr>
            <p:extLst>
              <p:ext uri="{D42A27DB-BD31-4B8C-83A1-F6EECF244321}">
                <p14:modId xmlns:p14="http://schemas.microsoft.com/office/powerpoint/2010/main" val="3136432984"/>
              </p:ext>
            </p:extLst>
          </p:nvPr>
        </p:nvGraphicFramePr>
        <p:xfrm>
          <a:off x="-75352" y="2383872"/>
          <a:ext cx="8980030" cy="39412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6343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484840"/>
            <a:ext cx="9466306" cy="504000"/>
          </a:xfrm>
        </p:spPr>
        <p:txBody>
          <a:bodyPr>
            <a:noAutofit/>
          </a:bodyPr>
          <a:lstStyle/>
          <a:p>
            <a:r>
              <a:rPr lang="en-US" dirty="0">
                <a:cs typeface="Cordia New" pitchFamily="34" charset="-34"/>
              </a:rPr>
              <a:t>Need to scale-up HIV testing among TB patients in the Pacific</a:t>
            </a:r>
            <a:endParaRPr lang="en-GB" dirty="0">
              <a:cs typeface="Cordia New" pitchFamily="34" charset="-34"/>
            </a:endParaRPr>
          </a:p>
        </p:txBody>
      </p:sp>
      <p:sp>
        <p:nvSpPr>
          <p:cNvPr id="3" name="Slide Number Placeholder 2"/>
          <p:cNvSpPr>
            <a:spLocks noGrp="1"/>
          </p:cNvSpPr>
          <p:nvPr>
            <p:ph type="sldNum" sz="quarter" idx="10"/>
          </p:nvPr>
        </p:nvSpPr>
        <p:spPr/>
        <p:txBody>
          <a:bodyPr/>
          <a:lstStyle/>
          <a:p>
            <a:pPr defTabSz="914400">
              <a:defRPr/>
            </a:pPr>
            <a:fld id="{7C5EE3DE-282A-4C42-824B-21F751D72708}" type="slidenum">
              <a:rPr lang="th-TH" smtClean="0">
                <a:solidFill>
                  <a:prstClr val="black">
                    <a:tint val="75000"/>
                  </a:prstClr>
                </a:solidFill>
              </a:rPr>
              <a:pPr defTabSz="914400">
                <a:defRPr/>
              </a:pPr>
              <a:t>35</a:t>
            </a:fld>
            <a:endParaRPr lang="th-TH" dirty="0">
              <a:solidFill>
                <a:prstClr val="black">
                  <a:tint val="75000"/>
                </a:prstClr>
              </a:solidFill>
            </a:endParaRPr>
          </a:p>
        </p:txBody>
      </p:sp>
      <p:sp>
        <p:nvSpPr>
          <p:cNvPr id="8" name="TextBox 5"/>
          <p:cNvSpPr txBox="1"/>
          <p:nvPr/>
        </p:nvSpPr>
        <p:spPr>
          <a:xfrm>
            <a:off x="1403640" y="2227146"/>
            <a:ext cx="6336719" cy="30779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1400" b="1" dirty="0">
                <a:solidFill>
                  <a:prstClr val="black"/>
                </a:solidFill>
                <a:cs typeface="Arial" panose="020B0604020202020204" pitchFamily="34" charset="0"/>
              </a:rPr>
              <a:t>Proportion of TB patients with known HIV status, 2017</a:t>
            </a:r>
            <a:endParaRPr lang="en-GB" sz="1400" b="1" dirty="0">
              <a:solidFill>
                <a:prstClr val="black"/>
              </a:solidFill>
              <a:cs typeface="Arial" panose="020B0604020202020204" pitchFamily="34" charset="0"/>
            </a:endParaRPr>
          </a:p>
        </p:txBody>
      </p:sp>
      <p:sp>
        <p:nvSpPr>
          <p:cNvPr id="9"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900" kern="0" dirty="0">
                <a:solidFill>
                  <a:srgbClr val="000000"/>
                </a:solidFill>
                <a:ea typeface="SimSun" pitchFamily="2" charset="-122"/>
                <a:cs typeface="Arial" pitchFamily="34" charset="0"/>
              </a:rPr>
              <a:t>Source: Prepared by </a:t>
            </a:r>
            <a:r>
              <a:rPr lang="en-US" sz="900" kern="0" dirty="0">
                <a:solidFill>
                  <a:srgbClr val="000000"/>
                </a:solidFill>
                <a:ea typeface="SimSun" pitchFamily="2" charset="-122"/>
                <a:cs typeface="Arial" pitchFamily="34" charset="0"/>
                <a:hlinkClick r:id="rId2"/>
              </a:rPr>
              <a:t>www.aidsdatahub.org</a:t>
            </a:r>
            <a:r>
              <a:rPr lang="en-US" sz="900" kern="0" dirty="0">
                <a:solidFill>
                  <a:srgbClr val="000000"/>
                </a:solidFill>
                <a:ea typeface="SimSun" pitchFamily="2" charset="-122"/>
                <a:cs typeface="Arial" pitchFamily="34" charset="0"/>
              </a:rPr>
              <a:t> based on </a:t>
            </a:r>
            <a:r>
              <a:rPr lang="en-US" sz="900" kern="0" dirty="0">
                <a:solidFill>
                  <a:prstClr val="black"/>
                </a:solidFill>
              </a:rPr>
              <a:t>WHO. (2018). Global TB Report 2018</a:t>
            </a:r>
          </a:p>
        </p:txBody>
      </p:sp>
      <p:graphicFrame>
        <p:nvGraphicFramePr>
          <p:cNvPr id="10" name="Chart 9">
            <a:extLst>
              <a:ext uri="{FF2B5EF4-FFF2-40B4-BE49-F238E27FC236}">
                <a16:creationId xmlns:a16="http://schemas.microsoft.com/office/drawing/2014/main" id="{FFC52F19-A971-42BB-AA4F-78D32857CDFE}"/>
              </a:ext>
            </a:extLst>
          </p:cNvPr>
          <p:cNvGraphicFramePr>
            <a:graphicFrameLocks/>
          </p:cNvGraphicFramePr>
          <p:nvPr>
            <p:extLst>
              <p:ext uri="{D42A27DB-BD31-4B8C-83A1-F6EECF244321}">
                <p14:modId xmlns:p14="http://schemas.microsoft.com/office/powerpoint/2010/main" val="3787334750"/>
              </p:ext>
            </p:extLst>
          </p:nvPr>
        </p:nvGraphicFramePr>
        <p:xfrm>
          <a:off x="457200" y="2534939"/>
          <a:ext cx="8020924" cy="40055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0815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BC6F2-FCE7-4B3F-861C-6C7FBF35BF83}"/>
              </a:ext>
            </a:extLst>
          </p:cNvPr>
          <p:cNvSpPr>
            <a:spLocks noGrp="1"/>
          </p:cNvSpPr>
          <p:nvPr>
            <p:ph type="title"/>
          </p:nvPr>
        </p:nvSpPr>
        <p:spPr>
          <a:xfrm>
            <a:off x="218264" y="1479334"/>
            <a:ext cx="8533212" cy="504000"/>
          </a:xfrm>
        </p:spPr>
        <p:txBody>
          <a:bodyPr/>
          <a:lstStyle/>
          <a:p>
            <a:r>
              <a:rPr lang="en-US" dirty="0"/>
              <a:t>Considerable proportion of TB patients do not know their HIV status – TB case finding gaps and HIV testing gap</a:t>
            </a:r>
          </a:p>
        </p:txBody>
      </p:sp>
      <p:graphicFrame>
        <p:nvGraphicFramePr>
          <p:cNvPr id="4" name="Chart 3">
            <a:extLst>
              <a:ext uri="{FF2B5EF4-FFF2-40B4-BE49-F238E27FC236}">
                <a16:creationId xmlns:a16="http://schemas.microsoft.com/office/drawing/2014/main" id="{711F81A1-1CC8-4781-A233-6B9CC15CCBAD}"/>
              </a:ext>
            </a:extLst>
          </p:cNvPr>
          <p:cNvGraphicFramePr>
            <a:graphicFrameLocks/>
          </p:cNvGraphicFramePr>
          <p:nvPr>
            <p:extLst>
              <p:ext uri="{D42A27DB-BD31-4B8C-83A1-F6EECF244321}">
                <p14:modId xmlns:p14="http://schemas.microsoft.com/office/powerpoint/2010/main" val="1285139623"/>
              </p:ext>
            </p:extLst>
          </p:nvPr>
        </p:nvGraphicFramePr>
        <p:xfrm>
          <a:off x="121280" y="2804922"/>
          <a:ext cx="8630196" cy="374057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10">
            <a:extLst>
              <a:ext uri="{FF2B5EF4-FFF2-40B4-BE49-F238E27FC236}">
                <a16:creationId xmlns:a16="http://schemas.microsoft.com/office/drawing/2014/main" id="{E66D17D5-1C90-4006-9D17-368445B768D5}"/>
              </a:ext>
            </a:extLst>
          </p:cNvPr>
          <p:cNvSpPr txBox="1">
            <a:spLocks noChangeArrowheads="1"/>
          </p:cNvSpPr>
          <p:nvPr/>
        </p:nvSpPr>
        <p:spPr bwMode="auto">
          <a:xfrm>
            <a:off x="-68870" y="6409610"/>
            <a:ext cx="23069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800" kern="0" dirty="0">
                <a:solidFill>
                  <a:srgbClr val="000000"/>
                </a:solidFill>
                <a:ea typeface="SimSun" pitchFamily="2" charset="-122"/>
                <a:cs typeface="Arial" pitchFamily="34" charset="0"/>
              </a:rPr>
              <a:t>Source: Prepared by </a:t>
            </a:r>
            <a:r>
              <a:rPr lang="en-US" sz="800" kern="0" dirty="0">
                <a:solidFill>
                  <a:srgbClr val="000000"/>
                </a:solidFill>
                <a:ea typeface="SimSun" pitchFamily="2" charset="-122"/>
                <a:cs typeface="Arial" pitchFamily="34" charset="0"/>
                <a:hlinkClick r:id="rId3"/>
              </a:rPr>
              <a:t>www.aidsdatahub.org</a:t>
            </a:r>
            <a:r>
              <a:rPr lang="en-US" sz="800" kern="0" dirty="0">
                <a:solidFill>
                  <a:srgbClr val="000000"/>
                </a:solidFill>
                <a:ea typeface="SimSun" pitchFamily="2" charset="-122"/>
                <a:cs typeface="Arial" pitchFamily="34" charset="0"/>
              </a:rPr>
              <a:t> based on </a:t>
            </a:r>
            <a:r>
              <a:rPr lang="en-US" sz="800" kern="0" dirty="0">
                <a:solidFill>
                  <a:prstClr val="black"/>
                </a:solidFill>
              </a:rPr>
              <a:t>WHO. (2018). Global TB Report 2018</a:t>
            </a:r>
          </a:p>
        </p:txBody>
      </p:sp>
      <p:sp>
        <p:nvSpPr>
          <p:cNvPr id="6" name="TextBox 5">
            <a:extLst>
              <a:ext uri="{FF2B5EF4-FFF2-40B4-BE49-F238E27FC236}">
                <a16:creationId xmlns:a16="http://schemas.microsoft.com/office/drawing/2014/main" id="{FECBE23C-8036-44C8-A057-E2E5A5E82EDF}"/>
              </a:ext>
            </a:extLst>
          </p:cNvPr>
          <p:cNvSpPr txBox="1"/>
          <p:nvPr/>
        </p:nvSpPr>
        <p:spPr>
          <a:xfrm>
            <a:off x="218264" y="2494530"/>
            <a:ext cx="8533212"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1400" b="1" dirty="0">
                <a:solidFill>
                  <a:srgbClr val="00B0F0"/>
                </a:solidFill>
                <a:cs typeface="Arial" panose="020B0604020202020204" pitchFamily="34" charset="0"/>
              </a:rPr>
              <a:t>Proportion of TB patients with known HIV status by TB notification status in TB </a:t>
            </a:r>
            <a:r>
              <a:rPr lang="en-US" sz="1400" b="1" dirty="0" err="1">
                <a:solidFill>
                  <a:srgbClr val="00B0F0"/>
                </a:solidFill>
                <a:cs typeface="Arial" panose="020B0604020202020204" pitchFamily="34" charset="0"/>
              </a:rPr>
              <a:t>programmes</a:t>
            </a:r>
            <a:r>
              <a:rPr lang="en-US" sz="1400" b="1" dirty="0">
                <a:solidFill>
                  <a:srgbClr val="00B0F0"/>
                </a:solidFill>
                <a:cs typeface="Arial" panose="020B0604020202020204" pitchFamily="34" charset="0"/>
              </a:rPr>
              <a:t> , 2017</a:t>
            </a:r>
            <a:endParaRPr lang="en-GB" sz="1400" b="1" dirty="0">
              <a:solidFill>
                <a:srgbClr val="00B0F0"/>
              </a:solidFill>
              <a:cs typeface="Arial" panose="020B0604020202020204" pitchFamily="34" charset="0"/>
            </a:endParaRPr>
          </a:p>
        </p:txBody>
      </p:sp>
      <p:grpSp>
        <p:nvGrpSpPr>
          <p:cNvPr id="14" name="Group 13">
            <a:extLst>
              <a:ext uri="{FF2B5EF4-FFF2-40B4-BE49-F238E27FC236}">
                <a16:creationId xmlns:a16="http://schemas.microsoft.com/office/drawing/2014/main" id="{0B522EE4-6F11-4CA3-8A6F-056683F05FAE}"/>
              </a:ext>
            </a:extLst>
          </p:cNvPr>
          <p:cNvGrpSpPr/>
          <p:nvPr/>
        </p:nvGrpSpPr>
        <p:grpSpPr>
          <a:xfrm>
            <a:off x="2710416" y="6086445"/>
            <a:ext cx="6379808" cy="646331"/>
            <a:chOff x="428608" y="6203891"/>
            <a:chExt cx="6379808" cy="646331"/>
          </a:xfrm>
        </p:grpSpPr>
        <p:sp>
          <p:nvSpPr>
            <p:cNvPr id="8" name="TextBox 7">
              <a:extLst>
                <a:ext uri="{FF2B5EF4-FFF2-40B4-BE49-F238E27FC236}">
                  <a16:creationId xmlns:a16="http://schemas.microsoft.com/office/drawing/2014/main" id="{7A46ED9D-5A00-40CF-B856-599009D1D56A}"/>
                </a:ext>
              </a:extLst>
            </p:cNvPr>
            <p:cNvSpPr txBox="1"/>
            <p:nvPr/>
          </p:nvSpPr>
          <p:spPr>
            <a:xfrm>
              <a:off x="428608" y="6254225"/>
              <a:ext cx="180000" cy="180000"/>
            </a:xfrm>
            <a:prstGeom prst="rect">
              <a:avLst/>
            </a:prstGeom>
            <a:solidFill>
              <a:srgbClr val="009999"/>
            </a:solidFill>
            <a:ln>
              <a:noFill/>
            </a:ln>
          </p:spPr>
          <p:txBody>
            <a:bodyPr wrap="square" rtlCol="0">
              <a:spAutoFit/>
            </a:bodyPr>
            <a:lstStyle/>
            <a:p>
              <a:pPr defTabSz="457200"/>
              <a:endParaRPr lang="en-US" dirty="0">
                <a:solidFill>
                  <a:prstClr val="black"/>
                </a:solidFill>
              </a:endParaRPr>
            </a:p>
          </p:txBody>
        </p:sp>
        <p:sp>
          <p:nvSpPr>
            <p:cNvPr id="9" name="TextBox 8">
              <a:extLst>
                <a:ext uri="{FF2B5EF4-FFF2-40B4-BE49-F238E27FC236}">
                  <a16:creationId xmlns:a16="http://schemas.microsoft.com/office/drawing/2014/main" id="{583F63C6-ACB1-4F8A-B1DD-CF627275C631}"/>
                </a:ext>
              </a:extLst>
            </p:cNvPr>
            <p:cNvSpPr txBox="1"/>
            <p:nvPr/>
          </p:nvSpPr>
          <p:spPr>
            <a:xfrm>
              <a:off x="2826174" y="6254225"/>
              <a:ext cx="180000" cy="180000"/>
            </a:xfrm>
            <a:prstGeom prst="rect">
              <a:avLst/>
            </a:prstGeom>
            <a:solidFill>
              <a:srgbClr val="FF7C80"/>
            </a:solidFill>
            <a:ln>
              <a:noFill/>
            </a:ln>
          </p:spPr>
          <p:txBody>
            <a:bodyPr wrap="square" rtlCol="0">
              <a:spAutoFit/>
            </a:bodyPr>
            <a:lstStyle/>
            <a:p>
              <a:pPr defTabSz="457200"/>
              <a:endParaRPr lang="en-US" dirty="0">
                <a:solidFill>
                  <a:prstClr val="black"/>
                </a:solidFill>
              </a:endParaRPr>
            </a:p>
          </p:txBody>
        </p:sp>
        <p:sp>
          <p:nvSpPr>
            <p:cNvPr id="10" name="TextBox 9">
              <a:extLst>
                <a:ext uri="{FF2B5EF4-FFF2-40B4-BE49-F238E27FC236}">
                  <a16:creationId xmlns:a16="http://schemas.microsoft.com/office/drawing/2014/main" id="{3B9AC4F2-6CB1-413B-98B8-FFC28A0CE6DF}"/>
                </a:ext>
              </a:extLst>
            </p:cNvPr>
            <p:cNvSpPr txBox="1"/>
            <p:nvPr/>
          </p:nvSpPr>
          <p:spPr>
            <a:xfrm>
              <a:off x="5055116" y="6203891"/>
              <a:ext cx="1753300" cy="461665"/>
            </a:xfrm>
            <a:prstGeom prst="rect">
              <a:avLst/>
            </a:prstGeom>
            <a:noFill/>
          </p:spPr>
          <p:txBody>
            <a:bodyPr wrap="square" rtlCol="0">
              <a:spAutoFit/>
            </a:bodyPr>
            <a:lstStyle/>
            <a:p>
              <a:pPr defTabSz="457200"/>
              <a:r>
                <a:rPr lang="en-US" sz="1200" dirty="0">
                  <a:solidFill>
                    <a:prstClr val="black">
                      <a:lumMod val="65000"/>
                      <a:lumOff val="35000"/>
                    </a:prstClr>
                  </a:solidFill>
                  <a:cs typeface="Arial" panose="020B0604020202020204" pitchFamily="34" charset="0"/>
                </a:rPr>
                <a:t>Undiagnosed TB cases </a:t>
              </a:r>
            </a:p>
            <a:p>
              <a:pPr defTabSz="457200"/>
              <a:r>
                <a:rPr lang="en-US" sz="1200" dirty="0">
                  <a:solidFill>
                    <a:prstClr val="black">
                      <a:lumMod val="65000"/>
                      <a:lumOff val="35000"/>
                    </a:prstClr>
                  </a:solidFill>
                  <a:cs typeface="Arial" panose="020B0604020202020204" pitchFamily="34" charset="0"/>
                </a:rPr>
                <a:t>(TB case finding gap)</a:t>
              </a:r>
            </a:p>
          </p:txBody>
        </p:sp>
        <p:sp>
          <p:nvSpPr>
            <p:cNvPr id="11" name="TextBox 10">
              <a:extLst>
                <a:ext uri="{FF2B5EF4-FFF2-40B4-BE49-F238E27FC236}">
                  <a16:creationId xmlns:a16="http://schemas.microsoft.com/office/drawing/2014/main" id="{382EF2CC-F10A-4828-9FC6-1B3066D9776D}"/>
                </a:ext>
              </a:extLst>
            </p:cNvPr>
            <p:cNvSpPr txBox="1"/>
            <p:nvPr/>
          </p:nvSpPr>
          <p:spPr>
            <a:xfrm>
              <a:off x="2980061" y="6203891"/>
              <a:ext cx="1982748" cy="646331"/>
            </a:xfrm>
            <a:prstGeom prst="rect">
              <a:avLst/>
            </a:prstGeom>
            <a:noFill/>
          </p:spPr>
          <p:txBody>
            <a:bodyPr wrap="square" rtlCol="0">
              <a:spAutoFit/>
            </a:bodyPr>
            <a:lstStyle/>
            <a:p>
              <a:pPr defTabSz="457200"/>
              <a:r>
                <a:rPr lang="en-US" sz="1200" dirty="0">
                  <a:solidFill>
                    <a:prstClr val="black">
                      <a:lumMod val="65000"/>
                      <a:lumOff val="35000"/>
                    </a:prstClr>
                  </a:solidFill>
                  <a:cs typeface="Arial" panose="020B0604020202020204" pitchFamily="34" charset="0"/>
                </a:rPr>
                <a:t>TB cases notified but not tested for HIV </a:t>
              </a:r>
            </a:p>
            <a:p>
              <a:pPr defTabSz="457200"/>
              <a:r>
                <a:rPr lang="en-US" sz="1200" dirty="0">
                  <a:solidFill>
                    <a:prstClr val="black">
                      <a:lumMod val="65000"/>
                      <a:lumOff val="35000"/>
                    </a:prstClr>
                  </a:solidFill>
                  <a:cs typeface="Arial" panose="020B0604020202020204" pitchFamily="34" charset="0"/>
                </a:rPr>
                <a:t>(HIV testing gap)</a:t>
              </a:r>
            </a:p>
          </p:txBody>
        </p:sp>
        <p:sp>
          <p:nvSpPr>
            <p:cNvPr id="12" name="TextBox 8">
              <a:extLst>
                <a:ext uri="{FF2B5EF4-FFF2-40B4-BE49-F238E27FC236}">
                  <a16:creationId xmlns:a16="http://schemas.microsoft.com/office/drawing/2014/main" id="{1C7AF0BA-756C-4FE2-88FB-3FA15C784FAB}"/>
                </a:ext>
              </a:extLst>
            </p:cNvPr>
            <p:cNvSpPr txBox="1"/>
            <p:nvPr/>
          </p:nvSpPr>
          <p:spPr>
            <a:xfrm>
              <a:off x="4908863" y="6254225"/>
              <a:ext cx="180000" cy="180000"/>
            </a:xfrm>
            <a:prstGeom prst="rect">
              <a:avLst/>
            </a:prstGeom>
            <a:solidFill>
              <a:srgbClr val="A6A6A6"/>
            </a:solid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dirty="0">
                <a:solidFill>
                  <a:prstClr val="black"/>
                </a:solidFill>
              </a:endParaRPr>
            </a:p>
          </p:txBody>
        </p:sp>
        <p:sp>
          <p:nvSpPr>
            <p:cNvPr id="13" name="Rectangle 12">
              <a:extLst>
                <a:ext uri="{FF2B5EF4-FFF2-40B4-BE49-F238E27FC236}">
                  <a16:creationId xmlns:a16="http://schemas.microsoft.com/office/drawing/2014/main" id="{D1AD6D18-FFB1-4F55-9293-4E5349C0545E}"/>
                </a:ext>
              </a:extLst>
            </p:cNvPr>
            <p:cNvSpPr/>
            <p:nvPr/>
          </p:nvSpPr>
          <p:spPr>
            <a:xfrm>
              <a:off x="558083" y="6203891"/>
              <a:ext cx="2457724" cy="461665"/>
            </a:xfrm>
            <a:prstGeom prst="rect">
              <a:avLst/>
            </a:prstGeom>
            <a:noFill/>
          </p:spPr>
          <p:txBody>
            <a:bodyPr wrap="square" rtlCol="0">
              <a:spAutoFit/>
            </a:bodyPr>
            <a:lstStyle/>
            <a:p>
              <a:pPr defTabSz="457200"/>
              <a:r>
                <a:rPr lang="en-US" sz="1200" dirty="0">
                  <a:solidFill>
                    <a:prstClr val="black">
                      <a:lumMod val="65000"/>
                      <a:lumOff val="35000"/>
                    </a:prstClr>
                  </a:solidFill>
                  <a:cs typeface="Arial" panose="020B0604020202020204" pitchFamily="34" charset="0"/>
                </a:rPr>
                <a:t>Notified TB patients know their HIV status</a:t>
              </a:r>
            </a:p>
          </p:txBody>
        </p:sp>
      </p:grpSp>
    </p:spTree>
    <p:extLst>
      <p:ext uri="{BB962C8B-B14F-4D97-AF65-F5344CB8AC3E}">
        <p14:creationId xmlns:p14="http://schemas.microsoft.com/office/powerpoint/2010/main" val="3923695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E1B85-85CA-44CF-9F30-01B0245E85B6}"/>
              </a:ext>
            </a:extLst>
          </p:cNvPr>
          <p:cNvSpPr>
            <a:spLocks noGrp="1"/>
          </p:cNvSpPr>
          <p:nvPr>
            <p:ph type="title"/>
          </p:nvPr>
        </p:nvSpPr>
        <p:spPr>
          <a:xfrm>
            <a:off x="169856" y="1590001"/>
            <a:ext cx="8402672" cy="504000"/>
          </a:xfrm>
        </p:spPr>
        <p:txBody>
          <a:bodyPr/>
          <a:lstStyle/>
          <a:p>
            <a:r>
              <a:rPr lang="en-US" dirty="0"/>
              <a:t>Lost opportunities to save lives by putting more people on TB and HIV treatment, Asia and the Pacific, 2017</a:t>
            </a:r>
          </a:p>
        </p:txBody>
      </p:sp>
      <p:sp>
        <p:nvSpPr>
          <p:cNvPr id="3" name="Slide Number Placeholder 2">
            <a:extLst>
              <a:ext uri="{FF2B5EF4-FFF2-40B4-BE49-F238E27FC236}">
                <a16:creationId xmlns:a16="http://schemas.microsoft.com/office/drawing/2014/main" id="{B8B931BD-54DA-4496-A7E1-F43B0B1FF9FB}"/>
              </a:ext>
            </a:extLst>
          </p:cNvPr>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37</a:t>
            </a:fld>
            <a:endParaRPr lang="th-TH" dirty="0">
              <a:solidFill>
                <a:prstClr val="black">
                  <a:tint val="75000"/>
                </a:prstClr>
              </a:solidFill>
            </a:endParaRPr>
          </a:p>
        </p:txBody>
      </p:sp>
      <p:grpSp>
        <p:nvGrpSpPr>
          <p:cNvPr id="19" name="Group 18">
            <a:extLst>
              <a:ext uri="{FF2B5EF4-FFF2-40B4-BE49-F238E27FC236}">
                <a16:creationId xmlns:a16="http://schemas.microsoft.com/office/drawing/2014/main" id="{ECBCFAAE-F6A7-4960-BA21-6EAB761F1DDD}"/>
              </a:ext>
            </a:extLst>
          </p:cNvPr>
          <p:cNvGrpSpPr/>
          <p:nvPr/>
        </p:nvGrpSpPr>
        <p:grpSpPr>
          <a:xfrm>
            <a:off x="347689" y="2743200"/>
            <a:ext cx="8224839" cy="4015414"/>
            <a:chOff x="0" y="0"/>
            <a:chExt cx="8224839" cy="4129089"/>
          </a:xfrm>
        </p:grpSpPr>
        <p:grpSp>
          <p:nvGrpSpPr>
            <p:cNvPr id="20" name="Group 19">
              <a:extLst>
                <a:ext uri="{FF2B5EF4-FFF2-40B4-BE49-F238E27FC236}">
                  <a16:creationId xmlns:a16="http://schemas.microsoft.com/office/drawing/2014/main" id="{CB78B589-4EE3-43AB-9606-14D93731DE07}"/>
                </a:ext>
              </a:extLst>
            </p:cNvPr>
            <p:cNvGrpSpPr/>
            <p:nvPr/>
          </p:nvGrpSpPr>
          <p:grpSpPr>
            <a:xfrm>
              <a:off x="0" y="0"/>
              <a:ext cx="8224839" cy="4129089"/>
              <a:chOff x="0" y="0"/>
              <a:chExt cx="7748589" cy="3929064"/>
            </a:xfrm>
          </p:grpSpPr>
          <p:graphicFrame>
            <p:nvGraphicFramePr>
              <p:cNvPr id="23" name="Chart 22">
                <a:extLst>
                  <a:ext uri="{FF2B5EF4-FFF2-40B4-BE49-F238E27FC236}">
                    <a16:creationId xmlns:a16="http://schemas.microsoft.com/office/drawing/2014/main" id="{DF66E14F-1742-4240-B5C3-B4F4BDB5BF16}"/>
                  </a:ext>
                </a:extLst>
              </p:cNvPr>
              <p:cNvGraphicFramePr/>
              <p:nvPr>
                <p:extLst>
                  <p:ext uri="{D42A27DB-BD31-4B8C-83A1-F6EECF244321}">
                    <p14:modId xmlns:p14="http://schemas.microsoft.com/office/powerpoint/2010/main" val="2431001503"/>
                  </p:ext>
                </p:extLst>
              </p:nvPr>
            </p:nvGraphicFramePr>
            <p:xfrm>
              <a:off x="0" y="0"/>
              <a:ext cx="7748589" cy="3929064"/>
            </p:xfrm>
            <a:graphic>
              <a:graphicData uri="http://schemas.openxmlformats.org/drawingml/2006/chart">
                <c:chart xmlns:c="http://schemas.openxmlformats.org/drawingml/2006/chart" xmlns:r="http://schemas.openxmlformats.org/officeDocument/2006/relationships" r:id="rId2"/>
              </a:graphicData>
            </a:graphic>
          </p:graphicFrame>
          <p:cxnSp>
            <p:nvCxnSpPr>
              <p:cNvPr id="24" name="Straight Connector 23">
                <a:extLst>
                  <a:ext uri="{FF2B5EF4-FFF2-40B4-BE49-F238E27FC236}">
                    <a16:creationId xmlns:a16="http://schemas.microsoft.com/office/drawing/2014/main" id="{A147E2E3-0E7A-46E6-8298-897F42DBCBAB}"/>
                  </a:ext>
                </a:extLst>
              </p:cNvPr>
              <p:cNvCxnSpPr/>
              <p:nvPr/>
            </p:nvCxnSpPr>
            <p:spPr>
              <a:xfrm>
                <a:off x="2072354" y="1546960"/>
                <a:ext cx="1153126" cy="0"/>
              </a:xfrm>
              <a:prstGeom prst="line">
                <a:avLst/>
              </a:prstGeom>
              <a:noFill/>
              <a:ln w="19050" cap="flat" cmpd="sng" algn="ctr">
                <a:solidFill>
                  <a:srgbClr val="FFC000"/>
                </a:solidFill>
                <a:prstDash val="sysDash"/>
                <a:miter lim="800000"/>
              </a:ln>
              <a:effectLst/>
            </p:spPr>
          </p:cxnSp>
          <p:cxnSp>
            <p:nvCxnSpPr>
              <p:cNvPr id="25" name="Straight Connector 24">
                <a:extLst>
                  <a:ext uri="{FF2B5EF4-FFF2-40B4-BE49-F238E27FC236}">
                    <a16:creationId xmlns:a16="http://schemas.microsoft.com/office/drawing/2014/main" id="{820C80A0-A0D5-4253-8C81-4BF5EFBDA875}"/>
                  </a:ext>
                </a:extLst>
              </p:cNvPr>
              <p:cNvCxnSpPr/>
              <p:nvPr/>
            </p:nvCxnSpPr>
            <p:spPr>
              <a:xfrm>
                <a:off x="1200757" y="833901"/>
                <a:ext cx="1187041" cy="0"/>
              </a:xfrm>
              <a:prstGeom prst="line">
                <a:avLst/>
              </a:prstGeom>
              <a:noFill/>
              <a:ln w="19050" cap="flat" cmpd="sng" algn="ctr">
                <a:solidFill>
                  <a:srgbClr val="FFC000"/>
                </a:solidFill>
                <a:prstDash val="sysDash"/>
                <a:miter lim="800000"/>
              </a:ln>
              <a:effectLst/>
            </p:spPr>
          </p:cxnSp>
          <p:cxnSp>
            <p:nvCxnSpPr>
              <p:cNvPr id="26" name="Straight Connector 25">
                <a:extLst>
                  <a:ext uri="{FF2B5EF4-FFF2-40B4-BE49-F238E27FC236}">
                    <a16:creationId xmlns:a16="http://schemas.microsoft.com/office/drawing/2014/main" id="{09241ED6-9D0F-46E8-8681-BB86FB50C456}"/>
                  </a:ext>
                </a:extLst>
              </p:cNvPr>
              <p:cNvCxnSpPr/>
              <p:nvPr/>
            </p:nvCxnSpPr>
            <p:spPr>
              <a:xfrm>
                <a:off x="4602094" y="1062039"/>
                <a:ext cx="1220957" cy="0"/>
              </a:xfrm>
              <a:prstGeom prst="line">
                <a:avLst/>
              </a:prstGeom>
              <a:noFill/>
              <a:ln w="19050" cap="flat" cmpd="sng" algn="ctr">
                <a:solidFill>
                  <a:srgbClr val="FF5050"/>
                </a:solidFill>
                <a:prstDash val="sysDash"/>
                <a:miter lim="800000"/>
              </a:ln>
              <a:effectLst/>
            </p:spPr>
          </p:cxnSp>
          <p:cxnSp>
            <p:nvCxnSpPr>
              <p:cNvPr id="27" name="Straight Connector 26">
                <a:extLst>
                  <a:ext uri="{FF2B5EF4-FFF2-40B4-BE49-F238E27FC236}">
                    <a16:creationId xmlns:a16="http://schemas.microsoft.com/office/drawing/2014/main" id="{680072C3-5909-43F1-85A7-C876326AA214}"/>
                  </a:ext>
                </a:extLst>
              </p:cNvPr>
              <p:cNvCxnSpPr/>
              <p:nvPr/>
            </p:nvCxnSpPr>
            <p:spPr>
              <a:xfrm>
                <a:off x="5471901" y="2233614"/>
                <a:ext cx="1187041" cy="0"/>
              </a:xfrm>
              <a:prstGeom prst="line">
                <a:avLst/>
              </a:prstGeom>
              <a:noFill/>
              <a:ln w="19050" cap="flat" cmpd="sng" algn="ctr">
                <a:solidFill>
                  <a:srgbClr val="FF5050"/>
                </a:solidFill>
                <a:prstDash val="sysDash"/>
                <a:miter lim="800000"/>
              </a:ln>
              <a:effectLst/>
            </p:spPr>
          </p:cxnSp>
          <p:sp>
            <p:nvSpPr>
              <p:cNvPr id="28" name="TextBox 9">
                <a:extLst>
                  <a:ext uri="{FF2B5EF4-FFF2-40B4-BE49-F238E27FC236}">
                    <a16:creationId xmlns:a16="http://schemas.microsoft.com/office/drawing/2014/main" id="{AD1040B3-F844-4457-8849-436E7EDC6C22}"/>
                  </a:ext>
                </a:extLst>
              </p:cNvPr>
              <p:cNvSpPr txBox="1"/>
              <p:nvPr/>
            </p:nvSpPr>
            <p:spPr>
              <a:xfrm>
                <a:off x="1161446" y="881063"/>
                <a:ext cx="561975" cy="35242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000" b="1" kern="0">
                    <a:solidFill>
                      <a:sysClr val="window" lastClr="FFFFFF"/>
                    </a:solidFill>
                    <a:cs typeface="Arial" panose="020B0604020202020204" pitchFamily="34" charset="0"/>
                  </a:rPr>
                  <a:t>6.8 M</a:t>
                </a:r>
              </a:p>
            </p:txBody>
          </p:sp>
          <p:sp>
            <p:nvSpPr>
              <p:cNvPr id="29" name="TextBox 10">
                <a:extLst>
                  <a:ext uri="{FF2B5EF4-FFF2-40B4-BE49-F238E27FC236}">
                    <a16:creationId xmlns:a16="http://schemas.microsoft.com/office/drawing/2014/main" id="{943AFA70-2C13-4009-9DEA-557982A6ED49}"/>
                  </a:ext>
                </a:extLst>
              </p:cNvPr>
              <p:cNvSpPr txBox="1"/>
              <p:nvPr/>
            </p:nvSpPr>
            <p:spPr>
              <a:xfrm>
                <a:off x="2013585" y="1547813"/>
                <a:ext cx="561975" cy="35242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000" b="1" kern="0">
                    <a:solidFill>
                      <a:sysClr val="window" lastClr="FFFFFF"/>
                    </a:solidFill>
                    <a:cs typeface="Arial" panose="020B0604020202020204" pitchFamily="34" charset="0"/>
                  </a:rPr>
                  <a:t>4.5 M</a:t>
                </a:r>
              </a:p>
            </p:txBody>
          </p:sp>
          <p:sp>
            <p:nvSpPr>
              <p:cNvPr id="30" name="TextBox 11">
                <a:extLst>
                  <a:ext uri="{FF2B5EF4-FFF2-40B4-BE49-F238E27FC236}">
                    <a16:creationId xmlns:a16="http://schemas.microsoft.com/office/drawing/2014/main" id="{419A3C73-3F6E-4420-B115-F83E3E792976}"/>
                  </a:ext>
                </a:extLst>
              </p:cNvPr>
              <p:cNvSpPr txBox="1"/>
              <p:nvPr/>
            </p:nvSpPr>
            <p:spPr>
              <a:xfrm>
                <a:off x="2860359" y="2258228"/>
                <a:ext cx="561975" cy="35242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000" b="1" kern="0" dirty="0">
                    <a:solidFill>
                      <a:sysClr val="window" lastClr="FFFFFF"/>
                    </a:solidFill>
                    <a:cs typeface="Arial" panose="020B0604020202020204" pitchFamily="34" charset="0"/>
                  </a:rPr>
                  <a:t>2.2 M</a:t>
                </a:r>
              </a:p>
            </p:txBody>
          </p:sp>
          <p:sp>
            <p:nvSpPr>
              <p:cNvPr id="31" name="TextBox 13">
                <a:extLst>
                  <a:ext uri="{FF2B5EF4-FFF2-40B4-BE49-F238E27FC236}">
                    <a16:creationId xmlns:a16="http://schemas.microsoft.com/office/drawing/2014/main" id="{50DB42F8-3DFC-457F-AF54-20C8568E2B91}"/>
                  </a:ext>
                </a:extLst>
              </p:cNvPr>
              <p:cNvSpPr txBox="1"/>
              <p:nvPr/>
            </p:nvSpPr>
            <p:spPr>
              <a:xfrm>
                <a:off x="4540870" y="1062039"/>
                <a:ext cx="561975" cy="35242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000" b="1" kern="0">
                    <a:solidFill>
                      <a:sysClr val="window" lastClr="FFFFFF"/>
                    </a:solidFill>
                    <a:cs typeface="Arial" panose="020B0604020202020204" pitchFamily="34" charset="0"/>
                  </a:rPr>
                  <a:t>191 K</a:t>
                </a:r>
              </a:p>
            </p:txBody>
          </p:sp>
          <p:sp>
            <p:nvSpPr>
              <p:cNvPr id="32" name="TextBox 14">
                <a:extLst>
                  <a:ext uri="{FF2B5EF4-FFF2-40B4-BE49-F238E27FC236}">
                    <a16:creationId xmlns:a16="http://schemas.microsoft.com/office/drawing/2014/main" id="{C55C5DA5-3AF8-4374-8901-3CDA87035AD4}"/>
                  </a:ext>
                </a:extLst>
              </p:cNvPr>
              <p:cNvSpPr txBox="1"/>
              <p:nvPr/>
            </p:nvSpPr>
            <p:spPr>
              <a:xfrm>
                <a:off x="5439528" y="2233614"/>
                <a:ext cx="561975" cy="35242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000" b="1" kern="0">
                    <a:solidFill>
                      <a:sysClr val="window" lastClr="FFFFFF"/>
                    </a:solidFill>
                    <a:cs typeface="Arial" panose="020B0604020202020204" pitchFamily="34" charset="0"/>
                  </a:rPr>
                  <a:t>74 K</a:t>
                </a:r>
              </a:p>
            </p:txBody>
          </p:sp>
          <p:sp>
            <p:nvSpPr>
              <p:cNvPr id="33" name="TextBox 15">
                <a:extLst>
                  <a:ext uri="{FF2B5EF4-FFF2-40B4-BE49-F238E27FC236}">
                    <a16:creationId xmlns:a16="http://schemas.microsoft.com/office/drawing/2014/main" id="{F914CC21-12D6-4780-9D7A-A69ADCD706B4}"/>
                  </a:ext>
                </a:extLst>
              </p:cNvPr>
              <p:cNvSpPr txBox="1"/>
              <p:nvPr/>
            </p:nvSpPr>
            <p:spPr>
              <a:xfrm>
                <a:off x="6282693" y="2471739"/>
                <a:ext cx="561975" cy="35242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000" b="1" kern="0">
                    <a:solidFill>
                      <a:sysClr val="window" lastClr="FFFFFF"/>
                    </a:solidFill>
                    <a:cs typeface="Arial" panose="020B0604020202020204" pitchFamily="34" charset="0"/>
                  </a:rPr>
                  <a:t>49 K</a:t>
                </a:r>
              </a:p>
            </p:txBody>
          </p:sp>
        </p:grpSp>
        <p:sp>
          <p:nvSpPr>
            <p:cNvPr id="21" name="TextBox 17">
              <a:extLst>
                <a:ext uri="{FF2B5EF4-FFF2-40B4-BE49-F238E27FC236}">
                  <a16:creationId xmlns:a16="http://schemas.microsoft.com/office/drawing/2014/main" id="{A7780669-EE82-4AC7-9559-71DFC3922FCC}"/>
                </a:ext>
              </a:extLst>
            </p:cNvPr>
            <p:cNvSpPr txBox="1"/>
            <p:nvPr/>
          </p:nvSpPr>
          <p:spPr>
            <a:xfrm>
              <a:off x="995364" y="195264"/>
              <a:ext cx="3105150" cy="29527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1200" b="1" kern="0" dirty="0">
                  <a:solidFill>
                    <a:srgbClr val="996633"/>
                  </a:solidFill>
                  <a:cs typeface="Arial" panose="020B0604020202020204" pitchFamily="34" charset="0"/>
                </a:rPr>
                <a:t>TB case detection and HIV screening</a:t>
              </a:r>
            </a:p>
          </p:txBody>
        </p:sp>
        <p:sp>
          <p:nvSpPr>
            <p:cNvPr id="22" name="TextBox 20">
              <a:extLst>
                <a:ext uri="{FF2B5EF4-FFF2-40B4-BE49-F238E27FC236}">
                  <a16:creationId xmlns:a16="http://schemas.microsoft.com/office/drawing/2014/main" id="{80B2C7DD-037D-4762-8718-0715FFD4C3E8}"/>
                </a:ext>
              </a:extLst>
            </p:cNvPr>
            <p:cNvSpPr txBox="1"/>
            <p:nvPr/>
          </p:nvSpPr>
          <p:spPr>
            <a:xfrm>
              <a:off x="4452939" y="195264"/>
              <a:ext cx="3105150" cy="29527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1200" b="1" kern="0">
                  <a:solidFill>
                    <a:srgbClr val="FF5050"/>
                  </a:solidFill>
                  <a:cs typeface="Arial" panose="020B0604020202020204" pitchFamily="34" charset="0"/>
                </a:rPr>
                <a:t>HIV diagnosis and treatment </a:t>
              </a:r>
            </a:p>
          </p:txBody>
        </p:sp>
      </p:grpSp>
      <p:sp>
        <p:nvSpPr>
          <p:cNvPr id="34" name="Text Box 10">
            <a:extLst>
              <a:ext uri="{FF2B5EF4-FFF2-40B4-BE49-F238E27FC236}">
                <a16:creationId xmlns:a16="http://schemas.microsoft.com/office/drawing/2014/main" id="{2FE716EC-E04D-432D-B9A9-1B60B0D30717}"/>
              </a:ext>
            </a:extLst>
          </p:cNvPr>
          <p:cNvSpPr txBox="1">
            <a:spLocks noChangeArrowheads="1"/>
          </p:cNvSpPr>
          <p:nvPr/>
        </p:nvSpPr>
        <p:spPr bwMode="auto">
          <a:xfrm>
            <a:off x="-43556" y="6669348"/>
            <a:ext cx="67213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800" kern="0" dirty="0">
                <a:solidFill>
                  <a:srgbClr val="000000"/>
                </a:solidFill>
                <a:ea typeface="SimSun" pitchFamily="2" charset="-122"/>
                <a:cs typeface="Arial" pitchFamily="34" charset="0"/>
              </a:rPr>
              <a:t>Source: Prepared by </a:t>
            </a:r>
            <a:r>
              <a:rPr lang="en-US" sz="800" kern="0" dirty="0">
                <a:solidFill>
                  <a:srgbClr val="000000"/>
                </a:solidFill>
                <a:ea typeface="SimSun" pitchFamily="2" charset="-122"/>
                <a:cs typeface="Arial" pitchFamily="34" charset="0"/>
                <a:hlinkClick r:id="rId3"/>
              </a:rPr>
              <a:t>www.aidsdatahub.org</a:t>
            </a:r>
            <a:r>
              <a:rPr lang="en-US" sz="800" kern="0" dirty="0">
                <a:solidFill>
                  <a:srgbClr val="000000"/>
                </a:solidFill>
                <a:ea typeface="SimSun" pitchFamily="2" charset="-122"/>
                <a:cs typeface="Arial" pitchFamily="34" charset="0"/>
              </a:rPr>
              <a:t> based on </a:t>
            </a:r>
            <a:r>
              <a:rPr lang="en-US" sz="800" kern="0" dirty="0">
                <a:solidFill>
                  <a:prstClr val="black"/>
                </a:solidFill>
              </a:rPr>
              <a:t>WHO. (2018). Global TB Report 2018</a:t>
            </a:r>
          </a:p>
        </p:txBody>
      </p:sp>
      <p:sp>
        <p:nvSpPr>
          <p:cNvPr id="35" name="TextBox 34">
            <a:extLst>
              <a:ext uri="{FF2B5EF4-FFF2-40B4-BE49-F238E27FC236}">
                <a16:creationId xmlns:a16="http://schemas.microsoft.com/office/drawing/2014/main" id="{49B08BB0-3C69-474B-BCAB-A4D0CC99515F}"/>
              </a:ext>
            </a:extLst>
          </p:cNvPr>
          <p:cNvSpPr txBox="1"/>
          <p:nvPr/>
        </p:nvSpPr>
        <p:spPr>
          <a:xfrm>
            <a:off x="136515" y="2574677"/>
            <a:ext cx="8318932"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1400" b="1" dirty="0">
                <a:solidFill>
                  <a:srgbClr val="00B0F0"/>
                </a:solidFill>
                <a:cs typeface="Arial" panose="020B0604020202020204" pitchFamily="34" charset="0"/>
              </a:rPr>
              <a:t>TB detection, HIV diagnosis and care cascade in Asia and the Pacific, 2017</a:t>
            </a:r>
            <a:endParaRPr lang="en-GB" sz="1400" b="1" dirty="0">
              <a:solidFill>
                <a:srgbClr val="00B0F0"/>
              </a:solidFill>
              <a:cs typeface="Arial" panose="020B0604020202020204" pitchFamily="34" charset="0"/>
            </a:endParaRPr>
          </a:p>
        </p:txBody>
      </p:sp>
    </p:spTree>
    <p:extLst>
      <p:ext uri="{BB962C8B-B14F-4D97-AF65-F5344CB8AC3E}">
        <p14:creationId xmlns:p14="http://schemas.microsoft.com/office/powerpoint/2010/main" val="899910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059" y="1374306"/>
            <a:ext cx="8784976" cy="504000"/>
          </a:xfrm>
        </p:spPr>
        <p:txBody>
          <a:bodyPr/>
          <a:lstStyle/>
          <a:p>
            <a:r>
              <a:rPr lang="en-US" sz="2000" dirty="0"/>
              <a:t>Integrated approaches need to strengthen in diagnosis, treatment, and care of TB-HIV co-infections in Asia and the Pacific </a:t>
            </a:r>
            <a:endParaRPr lang="en-GB" sz="2000" dirty="0"/>
          </a:p>
        </p:txBody>
      </p:sp>
      <p:sp>
        <p:nvSpPr>
          <p:cNvPr id="3" name="Slide Number Placeholder 2"/>
          <p:cNvSpPr>
            <a:spLocks noGrp="1"/>
          </p:cNvSpPr>
          <p:nvPr>
            <p:ph type="sldNum" sz="quarter" idx="10"/>
          </p:nvPr>
        </p:nvSpPr>
        <p:spPr/>
        <p:txBody>
          <a:bodyPr/>
          <a:lstStyle/>
          <a:p>
            <a:pPr defTabSz="914400">
              <a:defRPr/>
            </a:pPr>
            <a:fld id="{9D28C68A-2064-4B7C-AFCD-A80A23DCD611}" type="slidenum">
              <a:rPr lang="th-TH" smtClean="0">
                <a:solidFill>
                  <a:prstClr val="black">
                    <a:tint val="75000"/>
                  </a:prstClr>
                </a:solidFill>
              </a:rPr>
              <a:pPr defTabSz="914400">
                <a:defRPr/>
              </a:pPr>
              <a:t>38</a:t>
            </a:fld>
            <a:endParaRPr lang="th-TH" dirty="0">
              <a:solidFill>
                <a:prstClr val="black">
                  <a:tint val="75000"/>
                </a:prstClr>
              </a:solidFill>
            </a:endParaRPr>
          </a:p>
        </p:txBody>
      </p:sp>
      <p:sp>
        <p:nvSpPr>
          <p:cNvPr id="12" name="TextBox 11"/>
          <p:cNvSpPr txBox="1"/>
          <p:nvPr/>
        </p:nvSpPr>
        <p:spPr>
          <a:xfrm>
            <a:off x="-149977" y="2100795"/>
            <a:ext cx="9433048" cy="646331"/>
          </a:xfrm>
          <a:prstGeom prst="rect">
            <a:avLst/>
          </a:prstGeom>
          <a:noFill/>
        </p:spPr>
        <p:txBody>
          <a:bodyPr wrap="square" rtlCol="0">
            <a:spAutoFit/>
          </a:bodyPr>
          <a:lstStyle/>
          <a:p>
            <a:pPr algn="ctr">
              <a:defRPr/>
            </a:pPr>
            <a:r>
              <a:rPr lang="en-US" b="1" dirty="0">
                <a:solidFill>
                  <a:srgbClr val="00AEEF"/>
                </a:solidFill>
                <a:cs typeface="Arial" panose="020B0604020202020204" pitchFamily="34" charset="0"/>
              </a:rPr>
              <a:t>   Continuum of HIV testing, diagnosis, and access to ART among patients </a:t>
            </a:r>
          </a:p>
          <a:p>
            <a:pPr algn="ctr">
              <a:defRPr/>
            </a:pPr>
            <a:r>
              <a:rPr lang="en-US" b="1" dirty="0">
                <a:solidFill>
                  <a:srgbClr val="00AEEF"/>
                </a:solidFill>
                <a:cs typeface="Arial" panose="020B0604020202020204" pitchFamily="34" charset="0"/>
              </a:rPr>
              <a:t>enrolled in TB </a:t>
            </a:r>
            <a:r>
              <a:rPr lang="en-US" b="1" dirty="0" err="1">
                <a:solidFill>
                  <a:srgbClr val="00AEEF"/>
                </a:solidFill>
                <a:cs typeface="Arial" panose="020B0604020202020204" pitchFamily="34" charset="0"/>
              </a:rPr>
              <a:t>programmes</a:t>
            </a:r>
            <a:r>
              <a:rPr lang="en-US" b="1" dirty="0">
                <a:solidFill>
                  <a:srgbClr val="00AEEF"/>
                </a:solidFill>
                <a:cs typeface="Arial" panose="020B0604020202020204" pitchFamily="34" charset="0"/>
              </a:rPr>
              <a:t> , 2017 </a:t>
            </a:r>
            <a:endParaRPr lang="en-GB" b="1" dirty="0">
              <a:solidFill>
                <a:srgbClr val="00AEEF"/>
              </a:solidFill>
              <a:cs typeface="Arial" panose="020B0604020202020204" pitchFamily="34" charset="0"/>
            </a:endParaRPr>
          </a:p>
        </p:txBody>
      </p:sp>
      <p:sp>
        <p:nvSpPr>
          <p:cNvPr id="13"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900" kern="0" dirty="0">
                <a:solidFill>
                  <a:srgbClr val="000000"/>
                </a:solidFill>
                <a:ea typeface="SimSun" pitchFamily="2" charset="-122"/>
                <a:cs typeface="Arial" pitchFamily="34" charset="0"/>
              </a:rPr>
              <a:t>Source: Prepared by </a:t>
            </a:r>
            <a:r>
              <a:rPr lang="en-US" sz="900" kern="0" dirty="0">
                <a:solidFill>
                  <a:srgbClr val="000000"/>
                </a:solidFill>
                <a:ea typeface="SimSun" pitchFamily="2" charset="-122"/>
                <a:cs typeface="Arial" pitchFamily="34" charset="0"/>
                <a:hlinkClick r:id="rId2"/>
              </a:rPr>
              <a:t>www.aidsdatahub.org</a:t>
            </a:r>
            <a:r>
              <a:rPr lang="en-US" sz="900" kern="0" dirty="0">
                <a:solidFill>
                  <a:srgbClr val="000000"/>
                </a:solidFill>
                <a:ea typeface="SimSun" pitchFamily="2" charset="-122"/>
                <a:cs typeface="Arial" pitchFamily="34" charset="0"/>
              </a:rPr>
              <a:t> based on </a:t>
            </a:r>
            <a:r>
              <a:rPr lang="en-US" sz="900" kern="0" dirty="0">
                <a:solidFill>
                  <a:prstClr val="black"/>
                </a:solidFill>
              </a:rPr>
              <a:t>WHO. (2018). Global TB Report 2018</a:t>
            </a:r>
          </a:p>
        </p:txBody>
      </p:sp>
      <p:grpSp>
        <p:nvGrpSpPr>
          <p:cNvPr id="16" name="Group 15">
            <a:extLst>
              <a:ext uri="{FF2B5EF4-FFF2-40B4-BE49-F238E27FC236}">
                <a16:creationId xmlns:a16="http://schemas.microsoft.com/office/drawing/2014/main" id="{999A6ED1-DBB0-4507-9053-FE925CF5DAE3}"/>
              </a:ext>
            </a:extLst>
          </p:cNvPr>
          <p:cNvGrpSpPr/>
          <p:nvPr/>
        </p:nvGrpSpPr>
        <p:grpSpPr>
          <a:xfrm>
            <a:off x="208859" y="2721116"/>
            <a:ext cx="8827638" cy="4479191"/>
            <a:chOff x="208859" y="2721116"/>
            <a:chExt cx="8827638" cy="4479191"/>
          </a:xfrm>
        </p:grpSpPr>
        <p:grpSp>
          <p:nvGrpSpPr>
            <p:cNvPr id="15" name="Group 14">
              <a:extLst>
                <a:ext uri="{FF2B5EF4-FFF2-40B4-BE49-F238E27FC236}">
                  <a16:creationId xmlns:a16="http://schemas.microsoft.com/office/drawing/2014/main" id="{A5BB04FE-A1B2-4B93-AB6D-7E4094B25619}"/>
                </a:ext>
              </a:extLst>
            </p:cNvPr>
            <p:cNvGrpSpPr/>
            <p:nvPr/>
          </p:nvGrpSpPr>
          <p:grpSpPr>
            <a:xfrm>
              <a:off x="2820183" y="2721116"/>
              <a:ext cx="6216314" cy="1878618"/>
              <a:chOff x="2820183" y="2721116"/>
              <a:chExt cx="6216314" cy="1878618"/>
            </a:xfrm>
          </p:grpSpPr>
          <p:graphicFrame>
            <p:nvGraphicFramePr>
              <p:cNvPr id="5" name="Chart 4"/>
              <p:cNvGraphicFramePr>
                <a:graphicFrameLocks/>
              </p:cNvGraphicFramePr>
              <p:nvPr>
                <p:extLst>
                  <p:ext uri="{D42A27DB-BD31-4B8C-83A1-F6EECF244321}">
                    <p14:modId xmlns:p14="http://schemas.microsoft.com/office/powerpoint/2010/main" val="2322305781"/>
                  </p:ext>
                </p:extLst>
              </p:nvPr>
            </p:nvGraphicFramePr>
            <p:xfrm>
              <a:off x="3168378" y="2763993"/>
              <a:ext cx="1317729" cy="11125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390316029"/>
                  </p:ext>
                </p:extLst>
              </p:nvPr>
            </p:nvGraphicFramePr>
            <p:xfrm>
              <a:off x="5132881" y="2721116"/>
              <a:ext cx="1291041" cy="11983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3679148533"/>
                  </p:ext>
                </p:extLst>
              </p:nvPr>
            </p:nvGraphicFramePr>
            <p:xfrm>
              <a:off x="7070697" y="2763992"/>
              <a:ext cx="1317729" cy="111257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2820183" y="3799515"/>
                <a:ext cx="2126411" cy="800219"/>
              </a:xfrm>
              <a:prstGeom prst="rect">
                <a:avLst/>
              </a:prstGeom>
              <a:noFill/>
            </p:spPr>
            <p:txBody>
              <a:bodyPr wrap="square" rtlCol="0">
                <a:spAutoFit/>
              </a:bodyPr>
              <a:lstStyle/>
              <a:p>
                <a:pPr algn="ctr">
                  <a:defRPr/>
                </a:pPr>
                <a:r>
                  <a:rPr lang="en-US" b="1" dirty="0">
                    <a:solidFill>
                      <a:srgbClr val="009999"/>
                    </a:solidFill>
                  </a:rPr>
                  <a:t>49</a:t>
                </a:r>
                <a:r>
                  <a:rPr lang="en-US" sz="1200" b="1" dirty="0">
                    <a:solidFill>
                      <a:srgbClr val="009999"/>
                    </a:solidFill>
                  </a:rPr>
                  <a:t>%</a:t>
                </a:r>
                <a:r>
                  <a:rPr lang="en-US" b="1" dirty="0">
                    <a:solidFill>
                      <a:srgbClr val="009999"/>
                    </a:solidFill>
                  </a:rPr>
                  <a:t> </a:t>
                </a:r>
              </a:p>
              <a:p>
                <a:pPr algn="ctr">
                  <a:defRPr/>
                </a:pPr>
                <a:r>
                  <a:rPr lang="en-US" sz="1400" b="1" dirty="0">
                    <a:solidFill>
                      <a:prstClr val="white">
                        <a:lumMod val="50000"/>
                      </a:prstClr>
                    </a:solidFill>
                  </a:rPr>
                  <a:t>of diagnosed TB patients tested for HIV</a:t>
                </a:r>
                <a:endParaRPr lang="en-GB" sz="1400" b="1" dirty="0">
                  <a:solidFill>
                    <a:prstClr val="white">
                      <a:lumMod val="50000"/>
                    </a:prstClr>
                  </a:solidFill>
                </a:endParaRPr>
              </a:p>
            </p:txBody>
          </p:sp>
          <p:sp>
            <p:nvSpPr>
              <p:cNvPr id="9" name="TextBox 8"/>
              <p:cNvSpPr txBox="1"/>
              <p:nvPr/>
            </p:nvSpPr>
            <p:spPr>
              <a:xfrm>
                <a:off x="4983353" y="3799515"/>
                <a:ext cx="1617363" cy="800219"/>
              </a:xfrm>
              <a:prstGeom prst="rect">
                <a:avLst/>
              </a:prstGeom>
              <a:noFill/>
            </p:spPr>
            <p:txBody>
              <a:bodyPr wrap="square" rtlCol="0">
                <a:spAutoFit/>
              </a:bodyPr>
              <a:lstStyle/>
              <a:p>
                <a:pPr algn="ctr">
                  <a:defRPr/>
                </a:pPr>
                <a:r>
                  <a:rPr lang="en-US" b="1" dirty="0">
                    <a:solidFill>
                      <a:srgbClr val="009999"/>
                    </a:solidFill>
                  </a:rPr>
                  <a:t>3</a:t>
                </a:r>
                <a:r>
                  <a:rPr lang="en-US" sz="1200" b="1" dirty="0">
                    <a:solidFill>
                      <a:srgbClr val="009999"/>
                    </a:solidFill>
                  </a:rPr>
                  <a:t>%</a:t>
                </a:r>
                <a:r>
                  <a:rPr lang="en-US" b="1" dirty="0">
                    <a:solidFill>
                      <a:srgbClr val="009999"/>
                    </a:solidFill>
                  </a:rPr>
                  <a:t> </a:t>
                </a:r>
              </a:p>
              <a:p>
                <a:pPr algn="ctr">
                  <a:defRPr/>
                </a:pPr>
                <a:r>
                  <a:rPr lang="en-US" sz="1400" b="1" dirty="0">
                    <a:solidFill>
                      <a:prstClr val="white">
                        <a:lumMod val="50000"/>
                      </a:prstClr>
                    </a:solidFill>
                  </a:rPr>
                  <a:t>HIV positivity rate</a:t>
                </a:r>
                <a:endParaRPr lang="en-GB" sz="1400" b="1" dirty="0">
                  <a:solidFill>
                    <a:prstClr val="white">
                      <a:lumMod val="50000"/>
                    </a:prstClr>
                  </a:solidFill>
                </a:endParaRPr>
              </a:p>
            </p:txBody>
          </p:sp>
          <p:sp>
            <p:nvSpPr>
              <p:cNvPr id="10" name="TextBox 9"/>
              <p:cNvSpPr txBox="1"/>
              <p:nvPr/>
            </p:nvSpPr>
            <p:spPr>
              <a:xfrm>
                <a:off x="6637475" y="3799515"/>
                <a:ext cx="2399022" cy="800219"/>
              </a:xfrm>
              <a:prstGeom prst="rect">
                <a:avLst/>
              </a:prstGeom>
              <a:noFill/>
            </p:spPr>
            <p:txBody>
              <a:bodyPr wrap="square" rtlCol="0">
                <a:spAutoFit/>
              </a:bodyPr>
              <a:lstStyle/>
              <a:p>
                <a:pPr algn="ctr">
                  <a:defRPr/>
                </a:pPr>
                <a:r>
                  <a:rPr lang="en-US" b="1" dirty="0">
                    <a:solidFill>
                      <a:srgbClr val="009999"/>
                    </a:solidFill>
                  </a:rPr>
                  <a:t>66</a:t>
                </a:r>
                <a:r>
                  <a:rPr lang="en-US" sz="1200" b="1" dirty="0">
                    <a:solidFill>
                      <a:srgbClr val="009999"/>
                    </a:solidFill>
                  </a:rPr>
                  <a:t>%</a:t>
                </a:r>
                <a:r>
                  <a:rPr lang="en-US" b="1" dirty="0">
                    <a:solidFill>
                      <a:srgbClr val="009999"/>
                    </a:solidFill>
                  </a:rPr>
                  <a:t> </a:t>
                </a:r>
              </a:p>
              <a:p>
                <a:pPr algn="ctr">
                  <a:defRPr/>
                </a:pPr>
                <a:r>
                  <a:rPr lang="en-US" sz="1400" b="1" dirty="0">
                    <a:solidFill>
                      <a:prstClr val="white">
                        <a:lumMod val="50000"/>
                      </a:prstClr>
                    </a:solidFill>
                  </a:rPr>
                  <a:t>of diagnosed PLHIV</a:t>
                </a:r>
              </a:p>
              <a:p>
                <a:pPr algn="ctr">
                  <a:defRPr/>
                </a:pPr>
                <a:r>
                  <a:rPr lang="en-US" sz="1400" b="1" dirty="0">
                    <a:solidFill>
                      <a:prstClr val="white">
                        <a:lumMod val="50000"/>
                      </a:prstClr>
                    </a:solidFill>
                  </a:rPr>
                  <a:t>on  ART</a:t>
                </a:r>
                <a:endParaRPr lang="en-GB" sz="1400" b="1" dirty="0">
                  <a:solidFill>
                    <a:prstClr val="white">
                      <a:lumMod val="50000"/>
                    </a:prstClr>
                  </a:solidFill>
                </a:endParaRPr>
              </a:p>
            </p:txBody>
          </p:sp>
        </p:grpSp>
        <p:graphicFrame>
          <p:nvGraphicFramePr>
            <p:cNvPr id="14" name="Chart 13">
              <a:extLst>
                <a:ext uri="{FF2B5EF4-FFF2-40B4-BE49-F238E27FC236}">
                  <a16:creationId xmlns:a16="http://schemas.microsoft.com/office/drawing/2014/main" id="{36562ECE-1524-45E9-A6E4-9EA0845A355E}"/>
                </a:ext>
              </a:extLst>
            </p:cNvPr>
            <p:cNvGraphicFramePr>
              <a:graphicFrameLocks/>
            </p:cNvGraphicFramePr>
            <p:nvPr>
              <p:extLst>
                <p:ext uri="{D42A27DB-BD31-4B8C-83A1-F6EECF244321}">
                  <p14:modId xmlns:p14="http://schemas.microsoft.com/office/powerpoint/2010/main" val="2718626981"/>
                </p:ext>
              </p:extLst>
            </p:nvPr>
          </p:nvGraphicFramePr>
          <p:xfrm>
            <a:off x="208859" y="3367447"/>
            <a:ext cx="8715375" cy="3832860"/>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630686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9856" y="1412776"/>
            <a:ext cx="9154672" cy="504000"/>
          </a:xfrm>
        </p:spPr>
        <p:txBody>
          <a:bodyPr/>
          <a:lstStyle/>
          <a:p>
            <a:r>
              <a:rPr lang="en-US" dirty="0"/>
              <a:t>Diagnosis and treatment continuum among HIV-positive TB patients in Asia and the Pacific, 2017</a:t>
            </a:r>
            <a:endParaRPr lang="en-GB" dirty="0"/>
          </a:p>
        </p:txBody>
      </p:sp>
      <p:sp>
        <p:nvSpPr>
          <p:cNvPr id="3" name="Slide Number Placeholder 2"/>
          <p:cNvSpPr>
            <a:spLocks noGrp="1"/>
          </p:cNvSpPr>
          <p:nvPr>
            <p:ph type="sldNum" sz="quarter" idx="10"/>
          </p:nvPr>
        </p:nvSpPr>
        <p:spPr/>
        <p:txBody>
          <a:bodyPr/>
          <a:lstStyle/>
          <a:p>
            <a:pPr defTabSz="914400">
              <a:defRPr/>
            </a:pPr>
            <a:fld id="{7C5EE3DE-282A-4C42-824B-21F751D72708}" type="slidenum">
              <a:rPr lang="th-TH" smtClean="0">
                <a:solidFill>
                  <a:prstClr val="black">
                    <a:tint val="75000"/>
                  </a:prstClr>
                </a:solidFill>
              </a:rPr>
              <a:pPr defTabSz="914400">
                <a:defRPr/>
              </a:pPr>
              <a:t>39</a:t>
            </a:fld>
            <a:endParaRPr lang="th-TH" dirty="0">
              <a:solidFill>
                <a:prstClr val="black">
                  <a:tint val="75000"/>
                </a:prstClr>
              </a:solidFill>
            </a:endParaRPr>
          </a:p>
        </p:txBody>
      </p:sp>
      <p:sp>
        <p:nvSpPr>
          <p:cNvPr id="8"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900" kern="0" dirty="0">
                <a:solidFill>
                  <a:srgbClr val="000000"/>
                </a:solidFill>
                <a:ea typeface="SimSun" pitchFamily="2" charset="-122"/>
                <a:cs typeface="Arial" pitchFamily="34" charset="0"/>
              </a:rPr>
              <a:t>Source: Prepared by </a:t>
            </a:r>
            <a:r>
              <a:rPr lang="en-US" sz="900" kern="0" dirty="0">
                <a:solidFill>
                  <a:srgbClr val="000000"/>
                </a:solidFill>
                <a:ea typeface="SimSun" pitchFamily="2" charset="-122"/>
                <a:cs typeface="Arial" pitchFamily="34" charset="0"/>
                <a:hlinkClick r:id="rId2"/>
              </a:rPr>
              <a:t>www.aidsdatahub.org</a:t>
            </a:r>
            <a:r>
              <a:rPr lang="en-US" sz="900" kern="0" dirty="0">
                <a:solidFill>
                  <a:srgbClr val="000000"/>
                </a:solidFill>
                <a:ea typeface="SimSun" pitchFamily="2" charset="-122"/>
                <a:cs typeface="Arial" pitchFamily="34" charset="0"/>
              </a:rPr>
              <a:t> based on </a:t>
            </a:r>
            <a:r>
              <a:rPr lang="en-US" sz="900" kern="0" dirty="0">
                <a:solidFill>
                  <a:prstClr val="black"/>
                </a:solidFill>
              </a:rPr>
              <a:t>WHO. (2018). Global TB Report 2018</a:t>
            </a:r>
          </a:p>
        </p:txBody>
      </p:sp>
      <p:sp>
        <p:nvSpPr>
          <p:cNvPr id="16" name="Bent Arrow 15"/>
          <p:cNvSpPr/>
          <p:nvPr/>
        </p:nvSpPr>
        <p:spPr>
          <a:xfrm rot="5400000">
            <a:off x="5626678" y="4577307"/>
            <a:ext cx="299809" cy="1080120"/>
          </a:xfrm>
          <a:prstGeom prst="ben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black"/>
              </a:solidFill>
            </a:endParaRPr>
          </a:p>
        </p:txBody>
      </p:sp>
      <p:grpSp>
        <p:nvGrpSpPr>
          <p:cNvPr id="10" name="Group 9">
            <a:extLst>
              <a:ext uri="{FF2B5EF4-FFF2-40B4-BE49-F238E27FC236}">
                <a16:creationId xmlns:a16="http://schemas.microsoft.com/office/drawing/2014/main" id="{28EFF0C5-7429-4F34-BE1C-F216334B735D}"/>
              </a:ext>
            </a:extLst>
          </p:cNvPr>
          <p:cNvGrpSpPr/>
          <p:nvPr/>
        </p:nvGrpSpPr>
        <p:grpSpPr>
          <a:xfrm>
            <a:off x="846033" y="2527143"/>
            <a:ext cx="8155573" cy="4086815"/>
            <a:chOff x="846033" y="2527143"/>
            <a:chExt cx="8155573" cy="4086815"/>
          </a:xfrm>
        </p:grpSpPr>
        <p:graphicFrame>
          <p:nvGraphicFramePr>
            <p:cNvPr id="21" name="Chart 20">
              <a:extLst>
                <a:ext uri="{FF2B5EF4-FFF2-40B4-BE49-F238E27FC236}">
                  <a16:creationId xmlns:a16="http://schemas.microsoft.com/office/drawing/2014/main" id="{3A44A730-CC5C-466C-8987-2895413DC829}"/>
                </a:ext>
              </a:extLst>
            </p:cNvPr>
            <p:cNvGraphicFramePr>
              <a:graphicFrameLocks/>
            </p:cNvGraphicFramePr>
            <p:nvPr>
              <p:extLst>
                <p:ext uri="{D42A27DB-BD31-4B8C-83A1-F6EECF244321}">
                  <p14:modId xmlns:p14="http://schemas.microsoft.com/office/powerpoint/2010/main" val="3938189267"/>
                </p:ext>
              </p:extLst>
            </p:nvPr>
          </p:nvGraphicFramePr>
          <p:xfrm>
            <a:off x="846033" y="3420914"/>
            <a:ext cx="7024643" cy="3193044"/>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F047052C-C82D-483C-BC5B-CB5F307B81F2}"/>
                </a:ext>
              </a:extLst>
            </p:cNvPr>
            <p:cNvGrpSpPr/>
            <p:nvPr/>
          </p:nvGrpSpPr>
          <p:grpSpPr>
            <a:xfrm>
              <a:off x="2159917" y="2527143"/>
              <a:ext cx="6841689" cy="3015313"/>
              <a:chOff x="2159917" y="2527143"/>
              <a:chExt cx="6841689" cy="3015313"/>
            </a:xfrm>
          </p:grpSpPr>
          <p:sp>
            <p:nvSpPr>
              <p:cNvPr id="6" name="TextBox 5"/>
              <p:cNvSpPr txBox="1"/>
              <p:nvPr/>
            </p:nvSpPr>
            <p:spPr>
              <a:xfrm>
                <a:off x="3608874" y="2527143"/>
                <a:ext cx="2276636" cy="1046440"/>
              </a:xfrm>
              <a:prstGeom prst="rect">
                <a:avLst/>
              </a:prstGeom>
              <a:noFill/>
            </p:spPr>
            <p:txBody>
              <a:bodyPr wrap="square" rtlCol="0">
                <a:spAutoFit/>
              </a:bodyPr>
              <a:lstStyle/>
              <a:p>
                <a:pPr algn="ctr">
                  <a:defRPr/>
                </a:pPr>
                <a:r>
                  <a:rPr lang="en-US" sz="2000" b="1" dirty="0">
                    <a:solidFill>
                      <a:srgbClr val="00A99A"/>
                    </a:solidFill>
                    <a:cs typeface="Arial" panose="020B0604020202020204" pitchFamily="34" charset="0"/>
                  </a:rPr>
                  <a:t>61</a:t>
                </a:r>
                <a:r>
                  <a:rPr lang="en-US" sz="1200" b="1" dirty="0">
                    <a:solidFill>
                      <a:srgbClr val="00A99A"/>
                    </a:solidFill>
                    <a:cs typeface="Arial" panose="020B0604020202020204" pitchFamily="34" charset="0"/>
                  </a:rPr>
                  <a:t>%</a:t>
                </a:r>
                <a:r>
                  <a:rPr lang="en-US" b="1" dirty="0">
                    <a:solidFill>
                      <a:srgbClr val="00A99A"/>
                    </a:solidFill>
                    <a:cs typeface="Arial" panose="020B0604020202020204" pitchFamily="34" charset="0"/>
                  </a:rPr>
                  <a:t> </a:t>
                </a:r>
                <a:r>
                  <a:rPr lang="en-US" sz="1400" b="1" dirty="0">
                    <a:solidFill>
                      <a:prstClr val="black"/>
                    </a:solidFill>
                    <a:cs typeface="Arial" panose="020B0604020202020204" pitchFamily="34" charset="0"/>
                  </a:rPr>
                  <a:t>of estimated new TB cases who are co-infected with HIV </a:t>
                </a:r>
                <a:r>
                  <a:rPr lang="en-US" sz="1400" b="1" u="sng" dirty="0">
                    <a:solidFill>
                      <a:prstClr val="black"/>
                    </a:solidFill>
                    <a:cs typeface="Arial" panose="020B0604020202020204" pitchFamily="34" charset="0"/>
                  </a:rPr>
                  <a:t>did not know </a:t>
                </a:r>
                <a:r>
                  <a:rPr lang="en-US" sz="1400" b="1" dirty="0">
                    <a:solidFill>
                      <a:prstClr val="black"/>
                    </a:solidFill>
                    <a:cs typeface="Arial" panose="020B0604020202020204" pitchFamily="34" charset="0"/>
                  </a:rPr>
                  <a:t>their HIV status</a:t>
                </a:r>
                <a:endParaRPr lang="en-GB" sz="1400" b="1" dirty="0">
                  <a:solidFill>
                    <a:prstClr val="black"/>
                  </a:solidFill>
                  <a:cs typeface="Arial" panose="020B0604020202020204" pitchFamily="34" charset="0"/>
                </a:endParaRPr>
              </a:p>
            </p:txBody>
          </p:sp>
          <p:sp>
            <p:nvSpPr>
              <p:cNvPr id="18" name="TextBox 17"/>
              <p:cNvSpPr txBox="1"/>
              <p:nvPr/>
            </p:nvSpPr>
            <p:spPr>
              <a:xfrm>
                <a:off x="5532060" y="4132001"/>
                <a:ext cx="2910556" cy="830997"/>
              </a:xfrm>
              <a:prstGeom prst="rect">
                <a:avLst/>
              </a:prstGeom>
              <a:noFill/>
            </p:spPr>
            <p:txBody>
              <a:bodyPr wrap="square" rtlCol="0">
                <a:spAutoFit/>
              </a:bodyPr>
              <a:lstStyle/>
              <a:p>
                <a:pPr algn="ctr">
                  <a:defRPr/>
                </a:pPr>
                <a:r>
                  <a:rPr lang="en-US" sz="2000" b="1" dirty="0">
                    <a:solidFill>
                      <a:srgbClr val="F15B40"/>
                    </a:solidFill>
                    <a:cs typeface="Arial" panose="020B0604020202020204" pitchFamily="34" charset="0"/>
                  </a:rPr>
                  <a:t>34</a:t>
                </a:r>
                <a:r>
                  <a:rPr lang="en-US" sz="1200" b="1" dirty="0">
                    <a:solidFill>
                      <a:srgbClr val="F15B40"/>
                    </a:solidFill>
                    <a:cs typeface="Arial" panose="020B0604020202020204" pitchFamily="34" charset="0"/>
                  </a:rPr>
                  <a:t>%</a:t>
                </a:r>
                <a:r>
                  <a:rPr lang="en-US" b="1" dirty="0">
                    <a:solidFill>
                      <a:srgbClr val="F15B40"/>
                    </a:solidFill>
                    <a:cs typeface="Arial" panose="020B0604020202020204" pitchFamily="34" charset="0"/>
                  </a:rPr>
                  <a:t> </a:t>
                </a:r>
                <a:r>
                  <a:rPr lang="en-US" sz="1400" b="1" dirty="0">
                    <a:solidFill>
                      <a:prstClr val="black"/>
                    </a:solidFill>
                    <a:cs typeface="Arial" panose="020B0604020202020204" pitchFamily="34" charset="0"/>
                  </a:rPr>
                  <a:t>of</a:t>
                </a:r>
                <a:r>
                  <a:rPr lang="en-US" b="1" dirty="0">
                    <a:solidFill>
                      <a:srgbClr val="F15B40"/>
                    </a:solidFill>
                    <a:cs typeface="Arial" panose="020B0604020202020204" pitchFamily="34" charset="0"/>
                  </a:rPr>
                  <a:t> </a:t>
                </a:r>
                <a:r>
                  <a:rPr lang="en-US" sz="1400" b="1" dirty="0">
                    <a:solidFill>
                      <a:prstClr val="black"/>
                    </a:solidFill>
                    <a:cs typeface="Arial" panose="020B0604020202020204" pitchFamily="34" charset="0"/>
                  </a:rPr>
                  <a:t>identified </a:t>
                </a:r>
              </a:p>
              <a:p>
                <a:pPr algn="ctr">
                  <a:defRPr/>
                </a:pPr>
                <a:r>
                  <a:rPr lang="en-US" sz="1400" b="1" dirty="0">
                    <a:solidFill>
                      <a:prstClr val="black"/>
                    </a:solidFill>
                    <a:cs typeface="Arial" panose="020B0604020202020204" pitchFamily="34" charset="0"/>
                  </a:rPr>
                  <a:t>HIV-positive TB patients were </a:t>
                </a:r>
              </a:p>
              <a:p>
                <a:pPr algn="ctr">
                  <a:defRPr/>
                </a:pPr>
                <a:r>
                  <a:rPr lang="en-US" sz="1400" b="1" u="sng" dirty="0">
                    <a:solidFill>
                      <a:prstClr val="black"/>
                    </a:solidFill>
                    <a:cs typeface="Arial" panose="020B0604020202020204" pitchFamily="34" charset="0"/>
                  </a:rPr>
                  <a:t>NOT</a:t>
                </a:r>
                <a:r>
                  <a:rPr lang="en-US" sz="1400" b="1" dirty="0">
                    <a:solidFill>
                      <a:prstClr val="black"/>
                    </a:solidFill>
                    <a:cs typeface="Arial" panose="020B0604020202020204" pitchFamily="34" charset="0"/>
                  </a:rPr>
                  <a:t> on ART </a:t>
                </a:r>
                <a:endParaRPr lang="en-GB" sz="1400" b="1" dirty="0">
                  <a:solidFill>
                    <a:prstClr val="black"/>
                  </a:solidFill>
                  <a:cs typeface="Arial" panose="020B0604020202020204" pitchFamily="34" charset="0"/>
                </a:endParaRPr>
              </a:p>
            </p:txBody>
          </p:sp>
          <p:grpSp>
            <p:nvGrpSpPr>
              <p:cNvPr id="7" name="Group 6">
                <a:extLst>
                  <a:ext uri="{FF2B5EF4-FFF2-40B4-BE49-F238E27FC236}">
                    <a16:creationId xmlns:a16="http://schemas.microsoft.com/office/drawing/2014/main" id="{45500E2D-7B20-4DF4-911A-654B7568D948}"/>
                  </a:ext>
                </a:extLst>
              </p:cNvPr>
              <p:cNvGrpSpPr/>
              <p:nvPr/>
            </p:nvGrpSpPr>
            <p:grpSpPr>
              <a:xfrm>
                <a:off x="6426229" y="3147725"/>
                <a:ext cx="2575377" cy="276999"/>
                <a:chOff x="5965073" y="3134127"/>
                <a:chExt cx="2575377" cy="276999"/>
              </a:xfrm>
            </p:grpSpPr>
            <p:sp>
              <p:nvSpPr>
                <p:cNvPr id="19" name="Rounded Rectangle 18"/>
                <p:cNvSpPr/>
                <p:nvPr/>
              </p:nvSpPr>
              <p:spPr>
                <a:xfrm>
                  <a:off x="5965073" y="3168158"/>
                  <a:ext cx="270284" cy="215615"/>
                </a:xfrm>
                <a:prstGeom prst="roundRect">
                  <a:avLst>
                    <a:gd name="adj" fmla="val 16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22" name="TextBox 21"/>
                <p:cNvSpPr txBox="1"/>
                <p:nvPr/>
              </p:nvSpPr>
              <p:spPr>
                <a:xfrm>
                  <a:off x="6263814" y="3134127"/>
                  <a:ext cx="2276636" cy="276999"/>
                </a:xfrm>
                <a:prstGeom prst="rect">
                  <a:avLst/>
                </a:prstGeom>
                <a:noFill/>
              </p:spPr>
              <p:txBody>
                <a:bodyPr wrap="square" rtlCol="0">
                  <a:spAutoFit/>
                </a:bodyPr>
                <a:lstStyle/>
                <a:p>
                  <a:pPr>
                    <a:defRPr/>
                  </a:pPr>
                  <a:r>
                    <a:rPr lang="en-US" sz="1200" b="1" dirty="0">
                      <a:solidFill>
                        <a:prstClr val="black"/>
                      </a:solidFill>
                      <a:cs typeface="Arial" panose="020B0604020202020204" pitchFamily="34" charset="0"/>
                    </a:rPr>
                    <a:t>Programmatic gap</a:t>
                  </a:r>
                  <a:endParaRPr lang="en-GB" sz="1200" b="1" dirty="0">
                    <a:solidFill>
                      <a:prstClr val="black"/>
                    </a:solidFill>
                    <a:cs typeface="Arial" panose="020B0604020202020204" pitchFamily="34" charset="0"/>
                  </a:endParaRPr>
                </a:p>
              </p:txBody>
            </p:sp>
          </p:grpSp>
          <p:sp>
            <p:nvSpPr>
              <p:cNvPr id="15" name="Bent Arrow 14"/>
              <p:cNvSpPr/>
              <p:nvPr/>
            </p:nvSpPr>
            <p:spPr>
              <a:xfrm rot="5400000">
                <a:off x="2852194" y="3808032"/>
                <a:ext cx="1543050" cy="1166992"/>
              </a:xfrm>
              <a:prstGeom prst="ben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black"/>
                  </a:solidFill>
                </a:endParaRPr>
              </a:p>
            </p:txBody>
          </p:sp>
          <p:sp>
            <p:nvSpPr>
              <p:cNvPr id="26" name="TextBox 25">
                <a:extLst>
                  <a:ext uri="{FF2B5EF4-FFF2-40B4-BE49-F238E27FC236}">
                    <a16:creationId xmlns:a16="http://schemas.microsoft.com/office/drawing/2014/main" id="{63D6C3C3-D837-41E3-A100-0B1F9E08E84A}"/>
                  </a:ext>
                </a:extLst>
              </p:cNvPr>
              <p:cNvSpPr txBox="1"/>
              <p:nvPr/>
            </p:nvSpPr>
            <p:spPr>
              <a:xfrm>
                <a:off x="2159917" y="3629526"/>
                <a:ext cx="792088" cy="338554"/>
              </a:xfrm>
              <a:prstGeom prst="rect">
                <a:avLst/>
              </a:prstGeom>
              <a:noFill/>
            </p:spPr>
            <p:txBody>
              <a:bodyPr wrap="square" rtlCol="0">
                <a:spAutoFit/>
              </a:bodyPr>
              <a:lstStyle/>
              <a:p>
                <a:pPr algn="ctr">
                  <a:defRPr/>
                </a:pPr>
                <a:r>
                  <a:rPr lang="en-US" sz="1600" b="1" dirty="0">
                    <a:solidFill>
                      <a:prstClr val="white"/>
                    </a:solidFill>
                    <a:cs typeface="Arial" panose="020B0604020202020204" pitchFamily="34" charset="0"/>
                  </a:rPr>
                  <a:t>100%</a:t>
                </a:r>
                <a:endParaRPr lang="en-GB" sz="1600" b="1" dirty="0">
                  <a:solidFill>
                    <a:prstClr val="white"/>
                  </a:solidFill>
                  <a:cs typeface="Arial" panose="020B0604020202020204" pitchFamily="34" charset="0"/>
                </a:endParaRPr>
              </a:p>
            </p:txBody>
          </p:sp>
          <p:sp>
            <p:nvSpPr>
              <p:cNvPr id="24" name="TextBox 12"/>
              <p:cNvSpPr txBox="1"/>
              <p:nvPr/>
            </p:nvSpPr>
            <p:spPr>
              <a:xfrm>
                <a:off x="4316801" y="4962998"/>
                <a:ext cx="810135"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2000" b="1" dirty="0">
                    <a:solidFill>
                      <a:prstClr val="white"/>
                    </a:solidFill>
                    <a:cs typeface="Arial" panose="020B0604020202020204" pitchFamily="34" charset="0"/>
                  </a:rPr>
                  <a:t>39</a:t>
                </a:r>
                <a:r>
                  <a:rPr lang="en-US" sz="1400" b="1" dirty="0">
                    <a:solidFill>
                      <a:prstClr val="white"/>
                    </a:solidFill>
                    <a:cs typeface="Arial" panose="020B0604020202020204" pitchFamily="34" charset="0"/>
                  </a:rPr>
                  <a:t>%</a:t>
                </a:r>
                <a:endParaRPr lang="en-GB" sz="1600" b="1" dirty="0">
                  <a:solidFill>
                    <a:prstClr val="white"/>
                  </a:solidFill>
                  <a:cs typeface="Arial" panose="020B0604020202020204" pitchFamily="34" charset="0"/>
                </a:endParaRPr>
              </a:p>
            </p:txBody>
          </p:sp>
          <p:sp>
            <p:nvSpPr>
              <p:cNvPr id="13" name="TextBox 12"/>
              <p:cNvSpPr txBox="1"/>
              <p:nvPr/>
            </p:nvSpPr>
            <p:spPr>
              <a:xfrm>
                <a:off x="6426229" y="5203902"/>
                <a:ext cx="792088" cy="338554"/>
              </a:xfrm>
              <a:prstGeom prst="rect">
                <a:avLst/>
              </a:prstGeom>
              <a:noFill/>
            </p:spPr>
            <p:txBody>
              <a:bodyPr wrap="square" rtlCol="0">
                <a:spAutoFit/>
              </a:bodyPr>
              <a:lstStyle/>
              <a:p>
                <a:pPr algn="ctr">
                  <a:defRPr/>
                </a:pPr>
                <a:r>
                  <a:rPr lang="en-US" sz="1600" b="1" dirty="0">
                    <a:solidFill>
                      <a:prstClr val="white"/>
                    </a:solidFill>
                    <a:cs typeface="Arial" panose="020B0604020202020204" pitchFamily="34" charset="0"/>
                  </a:rPr>
                  <a:t>66%</a:t>
                </a:r>
                <a:endParaRPr lang="en-GB" sz="1600" b="1" dirty="0">
                  <a:solidFill>
                    <a:prstClr val="white"/>
                  </a:solidFill>
                  <a:cs typeface="Arial" panose="020B0604020202020204" pitchFamily="34" charset="0"/>
                </a:endParaRPr>
              </a:p>
            </p:txBody>
          </p:sp>
        </p:grpSp>
      </p:grpSp>
    </p:spTree>
    <p:extLst>
      <p:ext uri="{BB962C8B-B14F-4D97-AF65-F5344CB8AC3E}">
        <p14:creationId xmlns:p14="http://schemas.microsoft.com/office/powerpoint/2010/main" val="774332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7" y="6648159"/>
            <a:ext cx="6588731" cy="230832"/>
          </a:xfrm>
          <a:prstGeom prst="rect">
            <a:avLst/>
          </a:prstGeom>
          <a:noFill/>
        </p:spPr>
        <p:txBody>
          <a:bodyPr wrap="square" rtlCol="0">
            <a:spAutoFit/>
          </a:bodyPr>
          <a:lstStyle/>
          <a:p>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Global AIDS Monitoring (GAM) Reporting 2017 and 2018</a:t>
            </a:r>
            <a:endParaRPr lang="en-GB" sz="900" dirty="0">
              <a:solidFill>
                <a:prstClr val="black"/>
              </a:solidFill>
              <a:cs typeface="Arial" pitchFamily="34" charset="0"/>
            </a:endParaRPr>
          </a:p>
        </p:txBody>
      </p:sp>
      <p:sp>
        <p:nvSpPr>
          <p:cNvPr id="4" name="Rectangle 37"/>
          <p:cNvSpPr>
            <a:spLocks noChangeArrowheads="1"/>
          </p:cNvSpPr>
          <p:nvPr/>
        </p:nvSpPr>
        <p:spPr bwMode="auto">
          <a:xfrm>
            <a:off x="96871" y="1268760"/>
            <a:ext cx="9144000" cy="792088"/>
          </a:xfrm>
          <a:prstGeom prst="rect">
            <a:avLst/>
          </a:prstGeom>
        </p:spPr>
        <p:txBody>
          <a:bodyPr>
            <a:noAutofit/>
          </a:bodyPr>
          <a:lstStyle/>
          <a:p>
            <a:pPr eaLnBrk="0" fontAlgn="base" hangingPunct="0">
              <a:spcBef>
                <a:spcPct val="0"/>
              </a:spcBef>
              <a:spcAft>
                <a:spcPct val="0"/>
              </a:spcAft>
            </a:pPr>
            <a:r>
              <a:rPr lang="en-US" altLang="en-US" sz="2400" b="1" dirty="0">
                <a:solidFill>
                  <a:srgbClr val="C00000"/>
                </a:solidFill>
                <a:latin typeface="+mj-lt"/>
                <a:ea typeface="+mj-ea"/>
                <a:cs typeface="+mj-cs"/>
              </a:rPr>
              <a:t>HIV testing is the entry point for prevention and treatment but about half of key populations do not know their HIV status</a:t>
            </a:r>
          </a:p>
        </p:txBody>
      </p:sp>
      <p:sp>
        <p:nvSpPr>
          <p:cNvPr id="5" name="TextBox 4"/>
          <p:cNvSpPr txBox="1"/>
          <p:nvPr/>
        </p:nvSpPr>
        <p:spPr>
          <a:xfrm>
            <a:off x="1691680" y="2247396"/>
            <a:ext cx="6264696" cy="338554"/>
          </a:xfrm>
          <a:prstGeom prst="rect">
            <a:avLst/>
          </a:prstGeom>
          <a:noFill/>
        </p:spPr>
        <p:txBody>
          <a:bodyPr wrap="square" rtlCol="0">
            <a:spAutoFit/>
          </a:bodyPr>
          <a:lstStyle/>
          <a:p>
            <a:pPr algn="ctr"/>
            <a:r>
              <a:rPr lang="en-US" sz="1600" b="1" dirty="0">
                <a:solidFill>
                  <a:prstClr val="black"/>
                </a:solidFill>
                <a:latin typeface="Arial" pitchFamily="34" charset="0"/>
                <a:cs typeface="Arial" pitchFamily="34" charset="0"/>
              </a:rPr>
              <a:t>HIV testing coverage among key populations, 2014 - 2017</a:t>
            </a:r>
            <a:endParaRPr lang="en-GB" sz="1600" b="1" dirty="0">
              <a:solidFill>
                <a:prstClr val="black"/>
              </a:solidFill>
              <a:latin typeface="Arial" pitchFamily="34" charset="0"/>
              <a:cs typeface="Arial" pitchFamily="34" charset="0"/>
            </a:endParaRPr>
          </a:p>
        </p:txBody>
      </p:sp>
      <p:graphicFrame>
        <p:nvGraphicFramePr>
          <p:cNvPr id="6" name="Chart 5">
            <a:extLst>
              <a:ext uri="{FF2B5EF4-FFF2-40B4-BE49-F238E27FC236}">
                <a16:creationId xmlns:a16="http://schemas.microsoft.com/office/drawing/2014/main" id="{B4604483-7177-428A-903B-3273C9143D4B}"/>
              </a:ext>
            </a:extLst>
          </p:cNvPr>
          <p:cNvGraphicFramePr>
            <a:graphicFrameLocks/>
          </p:cNvGraphicFramePr>
          <p:nvPr>
            <p:extLst>
              <p:ext uri="{D42A27DB-BD31-4B8C-83A1-F6EECF244321}">
                <p14:modId xmlns:p14="http://schemas.microsoft.com/office/powerpoint/2010/main" val="2408574204"/>
              </p:ext>
            </p:extLst>
          </p:nvPr>
        </p:nvGraphicFramePr>
        <p:xfrm>
          <a:off x="-506" y="2348879"/>
          <a:ext cx="9037002" cy="45091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264416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94" y="1408504"/>
            <a:ext cx="8925738" cy="504000"/>
          </a:xfrm>
        </p:spPr>
        <p:txBody>
          <a:bodyPr/>
          <a:lstStyle/>
          <a:p>
            <a:r>
              <a:rPr lang="en-US" dirty="0"/>
              <a:t>About 74% of people with TB-HIV co-infection </a:t>
            </a:r>
            <a:r>
              <a:rPr lang="en-US" u="sng" dirty="0"/>
              <a:t>did not have access </a:t>
            </a:r>
            <a:r>
              <a:rPr lang="en-US" dirty="0"/>
              <a:t>to antiretroviral therapy in Asia and the Pacific, 2017</a:t>
            </a:r>
            <a:endParaRPr lang="en-GB" dirty="0"/>
          </a:p>
        </p:txBody>
      </p:sp>
      <p:sp>
        <p:nvSpPr>
          <p:cNvPr id="3" name="Slide Number Placeholder 2"/>
          <p:cNvSpPr>
            <a:spLocks noGrp="1"/>
          </p:cNvSpPr>
          <p:nvPr>
            <p:ph type="sldNum" sz="quarter" idx="10"/>
          </p:nvPr>
        </p:nvSpPr>
        <p:spPr/>
        <p:txBody>
          <a:bodyPr/>
          <a:lstStyle/>
          <a:p>
            <a:pPr defTabSz="914400">
              <a:defRPr/>
            </a:pPr>
            <a:fld id="{9D28C68A-2064-4B7C-AFCD-A80A23DCD611}" type="slidenum">
              <a:rPr lang="th-TH" smtClean="0">
                <a:solidFill>
                  <a:prstClr val="black">
                    <a:tint val="75000"/>
                  </a:prstClr>
                </a:solidFill>
              </a:rPr>
              <a:pPr defTabSz="914400">
                <a:defRPr/>
              </a:pPr>
              <a:t>40</a:t>
            </a:fld>
            <a:endParaRPr lang="th-TH" dirty="0">
              <a:solidFill>
                <a:prstClr val="black">
                  <a:tint val="75000"/>
                </a:prstClr>
              </a:solidFill>
            </a:endParaRPr>
          </a:p>
        </p:txBody>
      </p:sp>
      <p:sp>
        <p:nvSpPr>
          <p:cNvPr id="8"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900" kern="0" dirty="0">
                <a:solidFill>
                  <a:srgbClr val="000000"/>
                </a:solidFill>
                <a:ea typeface="SimSun" pitchFamily="2" charset="-122"/>
                <a:cs typeface="Arial" pitchFamily="34" charset="0"/>
              </a:rPr>
              <a:t>Source: Prepared by </a:t>
            </a:r>
            <a:r>
              <a:rPr lang="en-US" sz="900" kern="0" dirty="0">
                <a:solidFill>
                  <a:srgbClr val="000000"/>
                </a:solidFill>
                <a:ea typeface="SimSun" pitchFamily="2" charset="-122"/>
                <a:cs typeface="Arial" pitchFamily="34" charset="0"/>
                <a:hlinkClick r:id="rId2"/>
              </a:rPr>
              <a:t>www.aidsdatahub.org</a:t>
            </a:r>
            <a:r>
              <a:rPr lang="en-US" sz="900" kern="0" dirty="0">
                <a:solidFill>
                  <a:srgbClr val="000000"/>
                </a:solidFill>
                <a:ea typeface="SimSun" pitchFamily="2" charset="-122"/>
                <a:cs typeface="Arial" pitchFamily="34" charset="0"/>
              </a:rPr>
              <a:t> based on </a:t>
            </a:r>
            <a:r>
              <a:rPr lang="en-US" sz="900" kern="0" dirty="0">
                <a:solidFill>
                  <a:prstClr val="black"/>
                </a:solidFill>
              </a:rPr>
              <a:t>WHO. (2018). Global TB Report 2018</a:t>
            </a:r>
          </a:p>
        </p:txBody>
      </p:sp>
      <p:sp>
        <p:nvSpPr>
          <p:cNvPr id="9" name="TextBox 8"/>
          <p:cNvSpPr txBox="1"/>
          <p:nvPr/>
        </p:nvSpPr>
        <p:spPr>
          <a:xfrm>
            <a:off x="503675" y="2545159"/>
            <a:ext cx="7831849" cy="307777"/>
          </a:xfrm>
          <a:prstGeom prst="rect">
            <a:avLst/>
          </a:prstGeom>
          <a:noFill/>
        </p:spPr>
        <p:txBody>
          <a:bodyPr wrap="square" rtlCol="0">
            <a:spAutoFit/>
          </a:bodyPr>
          <a:lstStyle/>
          <a:p>
            <a:pPr algn="ctr">
              <a:defRPr/>
            </a:pPr>
            <a:r>
              <a:rPr lang="en-US" sz="1400" b="1" dirty="0">
                <a:solidFill>
                  <a:srgbClr val="00AEEF"/>
                </a:solidFill>
                <a:cs typeface="Arial" panose="020B0604020202020204" pitchFamily="34" charset="0"/>
              </a:rPr>
              <a:t>   Access to antiretroviral therapy among PLHIV vs. people with TB-HIV co-infection, 2017</a:t>
            </a:r>
            <a:endParaRPr lang="en-GB" sz="1400" b="1" dirty="0">
              <a:solidFill>
                <a:srgbClr val="00AEEF"/>
              </a:solidFill>
              <a:cs typeface="Arial" panose="020B0604020202020204" pitchFamily="34" charset="0"/>
            </a:endParaRPr>
          </a:p>
        </p:txBody>
      </p:sp>
      <p:grpSp>
        <p:nvGrpSpPr>
          <p:cNvPr id="13" name="Group 12">
            <a:extLst>
              <a:ext uri="{FF2B5EF4-FFF2-40B4-BE49-F238E27FC236}">
                <a16:creationId xmlns:a16="http://schemas.microsoft.com/office/drawing/2014/main" id="{D4B49F2B-40C7-48C7-A073-DCD0CD1A2725}"/>
              </a:ext>
            </a:extLst>
          </p:cNvPr>
          <p:cNvGrpSpPr/>
          <p:nvPr/>
        </p:nvGrpSpPr>
        <p:grpSpPr>
          <a:xfrm>
            <a:off x="1411473" y="3036457"/>
            <a:ext cx="5811447" cy="3525841"/>
            <a:chOff x="1411473" y="3036457"/>
            <a:chExt cx="5811447" cy="3525841"/>
          </a:xfrm>
        </p:grpSpPr>
        <p:sp>
          <p:nvSpPr>
            <p:cNvPr id="10" name="TextBox 9">
              <a:extLst>
                <a:ext uri="{FF2B5EF4-FFF2-40B4-BE49-F238E27FC236}">
                  <a16:creationId xmlns:a16="http://schemas.microsoft.com/office/drawing/2014/main" id="{EB1CDCAA-DE13-45D9-9777-828B836B72C9}"/>
                </a:ext>
              </a:extLst>
            </p:cNvPr>
            <p:cNvSpPr txBox="1"/>
            <p:nvPr/>
          </p:nvSpPr>
          <p:spPr>
            <a:xfrm>
              <a:off x="1726313" y="5823634"/>
              <a:ext cx="2448272" cy="523220"/>
            </a:xfrm>
            <a:prstGeom prst="rect">
              <a:avLst/>
            </a:prstGeom>
            <a:noFill/>
          </p:spPr>
          <p:txBody>
            <a:bodyPr wrap="square" rtlCol="0">
              <a:spAutoFit/>
            </a:bodyPr>
            <a:lstStyle/>
            <a:p>
              <a:pPr algn="ctr">
                <a:defRPr/>
              </a:pPr>
              <a:r>
                <a:rPr lang="en-US" sz="1400" b="1" dirty="0">
                  <a:solidFill>
                    <a:prstClr val="white">
                      <a:lumMod val="50000"/>
                    </a:prstClr>
                  </a:solidFill>
                  <a:cs typeface="Arial" panose="020B0604020202020204" pitchFamily="34" charset="0"/>
                </a:rPr>
                <a:t>Denominator:</a:t>
              </a:r>
            </a:p>
            <a:p>
              <a:pPr algn="ctr">
                <a:defRPr/>
              </a:pPr>
              <a:r>
                <a:rPr lang="en-US" sz="1400" b="1" dirty="0">
                  <a:solidFill>
                    <a:prstClr val="white">
                      <a:lumMod val="50000"/>
                    </a:prstClr>
                  </a:solidFill>
                  <a:cs typeface="Arial" panose="020B0604020202020204" pitchFamily="34" charset="0"/>
                </a:rPr>
                <a:t>Estimated total PLHIV</a:t>
              </a:r>
              <a:endParaRPr lang="en-GB" sz="1400" b="1" dirty="0">
                <a:solidFill>
                  <a:prstClr val="white">
                    <a:lumMod val="50000"/>
                  </a:prstClr>
                </a:solidFill>
                <a:cs typeface="Arial" panose="020B0604020202020204" pitchFamily="34" charset="0"/>
              </a:endParaRPr>
            </a:p>
          </p:txBody>
        </p:sp>
        <p:sp>
          <p:nvSpPr>
            <p:cNvPr id="11" name="TextBox 10">
              <a:extLst>
                <a:ext uri="{FF2B5EF4-FFF2-40B4-BE49-F238E27FC236}">
                  <a16:creationId xmlns:a16="http://schemas.microsoft.com/office/drawing/2014/main" id="{94C61F5F-A375-4903-BED2-57411478C61F}"/>
                </a:ext>
              </a:extLst>
            </p:cNvPr>
            <p:cNvSpPr txBox="1"/>
            <p:nvPr/>
          </p:nvSpPr>
          <p:spPr>
            <a:xfrm>
              <a:off x="3881292" y="5823634"/>
              <a:ext cx="2448272" cy="738664"/>
            </a:xfrm>
            <a:prstGeom prst="rect">
              <a:avLst/>
            </a:prstGeom>
            <a:noFill/>
          </p:spPr>
          <p:txBody>
            <a:bodyPr wrap="square" rtlCol="0">
              <a:spAutoFit/>
            </a:bodyPr>
            <a:lstStyle/>
            <a:p>
              <a:pPr algn="ctr">
                <a:defRPr/>
              </a:pPr>
              <a:r>
                <a:rPr lang="en-US" sz="1400" b="1" dirty="0">
                  <a:solidFill>
                    <a:prstClr val="white">
                      <a:lumMod val="50000"/>
                    </a:prstClr>
                  </a:solidFill>
                  <a:cs typeface="Arial" panose="020B0604020202020204" pitchFamily="34" charset="0"/>
                </a:rPr>
                <a:t>Denominator:</a:t>
              </a:r>
            </a:p>
            <a:p>
              <a:pPr algn="ctr">
                <a:defRPr/>
              </a:pPr>
              <a:r>
                <a:rPr lang="en-US" sz="1400" b="1" dirty="0">
                  <a:solidFill>
                    <a:prstClr val="white">
                      <a:lumMod val="50000"/>
                    </a:prstClr>
                  </a:solidFill>
                  <a:cs typeface="Arial" panose="020B0604020202020204" pitchFamily="34" charset="0"/>
                </a:rPr>
                <a:t>Estimated new TB cases who are HIV- positive</a:t>
              </a:r>
              <a:endParaRPr lang="en-GB" sz="1400" b="1" dirty="0">
                <a:solidFill>
                  <a:prstClr val="white">
                    <a:lumMod val="50000"/>
                  </a:prstClr>
                </a:solidFill>
                <a:cs typeface="Arial" panose="020B0604020202020204" pitchFamily="34" charset="0"/>
              </a:endParaRPr>
            </a:p>
          </p:txBody>
        </p:sp>
        <p:graphicFrame>
          <p:nvGraphicFramePr>
            <p:cNvPr id="12" name="Chart 11">
              <a:extLst>
                <a:ext uri="{FF2B5EF4-FFF2-40B4-BE49-F238E27FC236}">
                  <a16:creationId xmlns:a16="http://schemas.microsoft.com/office/drawing/2014/main" id="{5E05A963-357B-4271-B068-3D80525F6891}"/>
                </a:ext>
              </a:extLst>
            </p:cNvPr>
            <p:cNvGraphicFramePr>
              <a:graphicFrameLocks/>
            </p:cNvGraphicFramePr>
            <p:nvPr>
              <p:extLst>
                <p:ext uri="{D42A27DB-BD31-4B8C-83A1-F6EECF244321}">
                  <p14:modId xmlns:p14="http://schemas.microsoft.com/office/powerpoint/2010/main" val="3391325307"/>
                </p:ext>
              </p:extLst>
            </p:nvPr>
          </p:nvGraphicFramePr>
          <p:xfrm>
            <a:off x="1411473" y="3036457"/>
            <a:ext cx="5811447" cy="3095895"/>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22054845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56" y="1399282"/>
            <a:ext cx="8402672" cy="733574"/>
          </a:xfrm>
        </p:spPr>
        <p:txBody>
          <a:bodyPr/>
          <a:lstStyle/>
          <a:p>
            <a:r>
              <a:rPr lang="en-US" sz="2000" dirty="0"/>
              <a:t>Low coverage of TB preventive treatment among PLHIV newly enrolled in HIV care in Asia and the Pacific, 2017</a:t>
            </a:r>
            <a:endParaRPr lang="en-GB" sz="2000" dirty="0"/>
          </a:p>
        </p:txBody>
      </p:sp>
      <p:sp>
        <p:nvSpPr>
          <p:cNvPr id="3" name="Slide Number Placeholder 2"/>
          <p:cNvSpPr>
            <a:spLocks noGrp="1"/>
          </p:cNvSpPr>
          <p:nvPr>
            <p:ph type="sldNum" sz="quarter" idx="10"/>
          </p:nvPr>
        </p:nvSpPr>
        <p:spPr/>
        <p:txBody>
          <a:bodyPr/>
          <a:lstStyle/>
          <a:p>
            <a:pPr defTabSz="914400">
              <a:defRPr/>
            </a:pPr>
            <a:fld id="{9D28C68A-2064-4B7C-AFCD-A80A23DCD611}" type="slidenum">
              <a:rPr lang="th-TH" smtClean="0">
                <a:solidFill>
                  <a:prstClr val="black">
                    <a:tint val="75000"/>
                  </a:prstClr>
                </a:solidFill>
              </a:rPr>
              <a:pPr defTabSz="914400">
                <a:defRPr/>
              </a:pPr>
              <a:t>41</a:t>
            </a:fld>
            <a:endParaRPr lang="th-TH" dirty="0">
              <a:solidFill>
                <a:prstClr val="black">
                  <a:tint val="75000"/>
                </a:prstClr>
              </a:solidFill>
            </a:endParaRPr>
          </a:p>
        </p:txBody>
      </p:sp>
      <p:graphicFrame>
        <p:nvGraphicFramePr>
          <p:cNvPr id="4" name="Chart 3"/>
          <p:cNvGraphicFramePr>
            <a:graphicFrameLocks/>
          </p:cNvGraphicFramePr>
          <p:nvPr>
            <p:extLst>
              <p:ext uri="{D42A27DB-BD31-4B8C-83A1-F6EECF244321}">
                <p14:modId xmlns:p14="http://schemas.microsoft.com/office/powerpoint/2010/main" val="3806162431"/>
              </p:ext>
            </p:extLst>
          </p:nvPr>
        </p:nvGraphicFramePr>
        <p:xfrm>
          <a:off x="1105813" y="2789639"/>
          <a:ext cx="6737894" cy="370070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10"/>
          <p:cNvSpPr txBox="1">
            <a:spLocks noChangeArrowheads="1"/>
          </p:cNvSpPr>
          <p:nvPr/>
        </p:nvSpPr>
        <p:spPr bwMode="auto">
          <a:xfrm>
            <a:off x="-74652" y="6622753"/>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900" kern="0" dirty="0">
                <a:solidFill>
                  <a:srgbClr val="000000"/>
                </a:solidFill>
                <a:ea typeface="SimSun" pitchFamily="2" charset="-122"/>
                <a:cs typeface="Arial" pitchFamily="34" charset="0"/>
              </a:rPr>
              <a:t>Source: Prepared by </a:t>
            </a:r>
            <a:r>
              <a:rPr lang="en-US" sz="900" kern="0" dirty="0">
                <a:solidFill>
                  <a:srgbClr val="000000"/>
                </a:solidFill>
                <a:ea typeface="SimSun" pitchFamily="2" charset="-122"/>
                <a:cs typeface="Arial" pitchFamily="34" charset="0"/>
                <a:hlinkClick r:id="rId3"/>
              </a:rPr>
              <a:t>www.aidsdatahub.org</a:t>
            </a:r>
            <a:r>
              <a:rPr lang="en-US" sz="900" kern="0" dirty="0">
                <a:solidFill>
                  <a:srgbClr val="000000"/>
                </a:solidFill>
                <a:ea typeface="SimSun" pitchFamily="2" charset="-122"/>
                <a:cs typeface="Arial" pitchFamily="34" charset="0"/>
              </a:rPr>
              <a:t> based on </a:t>
            </a:r>
            <a:r>
              <a:rPr lang="en-US" sz="900" kern="0" dirty="0">
                <a:solidFill>
                  <a:prstClr val="black"/>
                </a:solidFill>
              </a:rPr>
              <a:t>WHO. (2018). Global TB Report 2018</a:t>
            </a:r>
          </a:p>
        </p:txBody>
      </p:sp>
      <p:sp>
        <p:nvSpPr>
          <p:cNvPr id="7" name="TextBox 6"/>
          <p:cNvSpPr txBox="1"/>
          <p:nvPr/>
        </p:nvSpPr>
        <p:spPr>
          <a:xfrm>
            <a:off x="467544" y="2204864"/>
            <a:ext cx="7831849" cy="584775"/>
          </a:xfrm>
          <a:prstGeom prst="rect">
            <a:avLst/>
          </a:prstGeom>
          <a:noFill/>
        </p:spPr>
        <p:txBody>
          <a:bodyPr wrap="square" rtlCol="0">
            <a:spAutoFit/>
          </a:bodyPr>
          <a:lstStyle/>
          <a:p>
            <a:pPr algn="ctr">
              <a:defRPr/>
            </a:pPr>
            <a:r>
              <a:rPr lang="en-US" sz="1600" b="1" dirty="0">
                <a:solidFill>
                  <a:srgbClr val="00AEEF"/>
                </a:solidFill>
                <a:cs typeface="Arial" panose="020B0604020202020204" pitchFamily="34" charset="0"/>
              </a:rPr>
              <a:t>   Proportion of PLHIV newly enrolled in HIV care who were started on TB preventive treatment in 2017, countries where data is available </a:t>
            </a:r>
            <a:endParaRPr lang="en-GB" sz="1600" b="1" dirty="0">
              <a:solidFill>
                <a:srgbClr val="00AEEF"/>
              </a:solidFill>
              <a:cs typeface="Arial" panose="020B0604020202020204" pitchFamily="34" charset="0"/>
            </a:endParaRPr>
          </a:p>
        </p:txBody>
      </p:sp>
    </p:spTree>
    <p:extLst>
      <p:ext uri="{BB962C8B-B14F-4D97-AF65-F5344CB8AC3E}">
        <p14:creationId xmlns:p14="http://schemas.microsoft.com/office/powerpoint/2010/main" val="1534187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628856"/>
            <a:ext cx="8402672" cy="504000"/>
          </a:xfrm>
        </p:spPr>
        <p:txBody>
          <a:bodyPr/>
          <a:lstStyle/>
          <a:p>
            <a:r>
              <a:rPr lang="en-US" dirty="0"/>
              <a:t>TB co-infection: preventable death among PLHIV</a:t>
            </a:r>
            <a:endParaRPr lang="en-GB" dirty="0"/>
          </a:p>
        </p:txBody>
      </p:sp>
      <p:sp>
        <p:nvSpPr>
          <p:cNvPr id="3" name="Slide Number Placeholder 2"/>
          <p:cNvSpPr>
            <a:spLocks noGrp="1"/>
          </p:cNvSpPr>
          <p:nvPr>
            <p:ph type="sldNum" sz="quarter" idx="10"/>
          </p:nvPr>
        </p:nvSpPr>
        <p:spPr/>
        <p:txBody>
          <a:bodyPr/>
          <a:lstStyle/>
          <a:p>
            <a:pPr defTabSz="914400">
              <a:defRPr/>
            </a:pPr>
            <a:fld id="{9D28C68A-2064-4B7C-AFCD-A80A23DCD611}" type="slidenum">
              <a:rPr lang="th-TH" smtClean="0">
                <a:solidFill>
                  <a:prstClr val="black">
                    <a:tint val="75000"/>
                  </a:prstClr>
                </a:solidFill>
              </a:rPr>
              <a:pPr defTabSz="914400">
                <a:defRPr/>
              </a:pPr>
              <a:t>42</a:t>
            </a:fld>
            <a:endParaRPr lang="th-TH" dirty="0">
              <a:solidFill>
                <a:prstClr val="black">
                  <a:tint val="75000"/>
                </a:prstClr>
              </a:solidFill>
            </a:endParaRPr>
          </a:p>
        </p:txBody>
      </p:sp>
      <p:sp>
        <p:nvSpPr>
          <p:cNvPr id="8" name="TextBox 7"/>
          <p:cNvSpPr txBox="1"/>
          <p:nvPr/>
        </p:nvSpPr>
        <p:spPr>
          <a:xfrm>
            <a:off x="1311449" y="3162188"/>
            <a:ext cx="3094855" cy="338554"/>
          </a:xfrm>
          <a:prstGeom prst="rect">
            <a:avLst/>
          </a:prstGeom>
          <a:noFill/>
        </p:spPr>
        <p:txBody>
          <a:bodyPr wrap="square" rtlCol="0">
            <a:spAutoFit/>
          </a:bodyPr>
          <a:lstStyle/>
          <a:p>
            <a:pPr algn="ctr">
              <a:defRPr/>
            </a:pPr>
            <a:r>
              <a:rPr lang="en-US" sz="1600" b="1" dirty="0">
                <a:solidFill>
                  <a:prstClr val="black"/>
                </a:solidFill>
                <a:cs typeface="Arial" panose="020B0604020202020204" pitchFamily="34" charset="0"/>
              </a:rPr>
              <a:t>AIDS-related deaths</a:t>
            </a:r>
            <a:endParaRPr lang="en-GB" sz="1600" b="1" dirty="0">
              <a:solidFill>
                <a:prstClr val="black"/>
              </a:solidFill>
              <a:cs typeface="Arial" panose="020B0604020202020204" pitchFamily="34" charset="0"/>
            </a:endParaRPr>
          </a:p>
        </p:txBody>
      </p:sp>
      <p:sp>
        <p:nvSpPr>
          <p:cNvPr id="17" name="TextBox 16"/>
          <p:cNvSpPr txBox="1"/>
          <p:nvPr/>
        </p:nvSpPr>
        <p:spPr>
          <a:xfrm>
            <a:off x="3947145" y="3075107"/>
            <a:ext cx="3187080" cy="584775"/>
          </a:xfrm>
          <a:prstGeom prst="rect">
            <a:avLst/>
          </a:prstGeom>
          <a:noFill/>
        </p:spPr>
        <p:txBody>
          <a:bodyPr wrap="square" rtlCol="0">
            <a:spAutoFit/>
          </a:bodyPr>
          <a:lstStyle/>
          <a:p>
            <a:pPr algn="ctr">
              <a:defRPr/>
            </a:pPr>
            <a:r>
              <a:rPr lang="en-US" sz="1600" b="1" dirty="0">
                <a:solidFill>
                  <a:prstClr val="black"/>
                </a:solidFill>
                <a:cs typeface="Arial" panose="020B0604020202020204" pitchFamily="34" charset="0"/>
              </a:rPr>
              <a:t>Proportion of TB deaths </a:t>
            </a:r>
          </a:p>
          <a:p>
            <a:pPr algn="ctr">
              <a:defRPr/>
            </a:pPr>
            <a:r>
              <a:rPr lang="en-US" sz="1600" b="1" dirty="0">
                <a:solidFill>
                  <a:prstClr val="black"/>
                </a:solidFill>
                <a:cs typeface="Arial" panose="020B0604020202020204" pitchFamily="34" charset="0"/>
              </a:rPr>
              <a:t>among PLHIV</a:t>
            </a:r>
            <a:endParaRPr lang="en-GB" sz="1600" b="1" dirty="0">
              <a:solidFill>
                <a:prstClr val="black"/>
              </a:solidFill>
              <a:cs typeface="Arial" panose="020B0604020202020204" pitchFamily="34" charset="0"/>
            </a:endParaRPr>
          </a:p>
        </p:txBody>
      </p:sp>
      <p:sp>
        <p:nvSpPr>
          <p:cNvPr id="6" name="TextBox 5"/>
          <p:cNvSpPr txBox="1"/>
          <p:nvPr/>
        </p:nvSpPr>
        <p:spPr>
          <a:xfrm>
            <a:off x="-35283" y="3851814"/>
            <a:ext cx="3306947" cy="400110"/>
          </a:xfrm>
          <a:prstGeom prst="rect">
            <a:avLst/>
          </a:prstGeom>
          <a:noFill/>
        </p:spPr>
        <p:txBody>
          <a:bodyPr wrap="square" rtlCol="0">
            <a:spAutoFit/>
          </a:bodyPr>
          <a:lstStyle/>
          <a:p>
            <a:pPr>
              <a:defRPr/>
            </a:pPr>
            <a:r>
              <a:rPr lang="en-US" sz="2000" b="1" dirty="0">
                <a:solidFill>
                  <a:srgbClr val="F26B73"/>
                </a:solidFill>
                <a:cs typeface="Arial" panose="020B0604020202020204" pitchFamily="34" charset="0"/>
              </a:rPr>
              <a:t>Asia and the Pacific</a:t>
            </a:r>
            <a:endParaRPr lang="en-GB" sz="2000" b="1" dirty="0">
              <a:solidFill>
                <a:srgbClr val="F26B73"/>
              </a:solidFill>
              <a:cs typeface="Arial" panose="020B0604020202020204" pitchFamily="34" charset="0"/>
            </a:endParaRPr>
          </a:p>
        </p:txBody>
      </p:sp>
      <p:grpSp>
        <p:nvGrpSpPr>
          <p:cNvPr id="36" name="Group 35"/>
          <p:cNvGrpSpPr/>
          <p:nvPr/>
        </p:nvGrpSpPr>
        <p:grpSpPr>
          <a:xfrm>
            <a:off x="2599292" y="3733057"/>
            <a:ext cx="747153" cy="648000"/>
            <a:chOff x="2599292" y="3733057"/>
            <a:chExt cx="747153" cy="648000"/>
          </a:xfrm>
        </p:grpSpPr>
        <p:sp>
          <p:nvSpPr>
            <p:cNvPr id="4" name="Oval 3"/>
            <p:cNvSpPr/>
            <p:nvPr/>
          </p:nvSpPr>
          <p:spPr>
            <a:xfrm>
              <a:off x="2627784" y="3733057"/>
              <a:ext cx="648000" cy="648000"/>
            </a:xfrm>
            <a:prstGeom prst="ellipse">
              <a:avLst/>
            </a:prstGeom>
            <a:solidFill>
              <a:srgbClr val="F26B73"/>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GB" kern="0">
                <a:solidFill>
                  <a:sysClr val="window" lastClr="FFFFFF"/>
                </a:solidFill>
                <a:latin typeface="Calibri"/>
              </a:endParaRPr>
            </a:p>
          </p:txBody>
        </p:sp>
        <p:sp>
          <p:nvSpPr>
            <p:cNvPr id="10" name="TextBox 9"/>
            <p:cNvSpPr txBox="1"/>
            <p:nvPr/>
          </p:nvSpPr>
          <p:spPr>
            <a:xfrm>
              <a:off x="2599292" y="3861048"/>
              <a:ext cx="747153" cy="338554"/>
            </a:xfrm>
            <a:prstGeom prst="rect">
              <a:avLst/>
            </a:prstGeom>
            <a:noFill/>
          </p:spPr>
          <p:txBody>
            <a:bodyPr wrap="square" rtlCol="0">
              <a:spAutoFit/>
            </a:bodyPr>
            <a:lstStyle/>
            <a:p>
              <a:pPr>
                <a:defRPr/>
              </a:pPr>
              <a:r>
                <a:rPr lang="en-US" sz="1600" b="1" dirty="0">
                  <a:solidFill>
                    <a:prstClr val="white">
                      <a:lumMod val="95000"/>
                    </a:prstClr>
                  </a:solidFill>
                  <a:cs typeface="Arial" panose="020B0604020202020204" pitchFamily="34" charset="0"/>
                </a:rPr>
                <a:t>170 K</a:t>
              </a:r>
              <a:endParaRPr lang="en-GB" sz="1600" b="1" dirty="0">
                <a:solidFill>
                  <a:prstClr val="white">
                    <a:lumMod val="95000"/>
                  </a:prstClr>
                </a:solidFill>
                <a:cs typeface="Arial" panose="020B0604020202020204" pitchFamily="34" charset="0"/>
              </a:endParaRPr>
            </a:p>
          </p:txBody>
        </p:sp>
      </p:grpSp>
      <p:grpSp>
        <p:nvGrpSpPr>
          <p:cNvPr id="19" name="Group 18"/>
          <p:cNvGrpSpPr/>
          <p:nvPr/>
        </p:nvGrpSpPr>
        <p:grpSpPr>
          <a:xfrm>
            <a:off x="3812679" y="3877002"/>
            <a:ext cx="1044000" cy="357330"/>
            <a:chOff x="4788024" y="3356993"/>
            <a:chExt cx="720080" cy="357330"/>
          </a:xfrm>
        </p:grpSpPr>
        <p:sp>
          <p:nvSpPr>
            <p:cNvPr id="18" name="Down Arrow 17"/>
            <p:cNvSpPr/>
            <p:nvPr/>
          </p:nvSpPr>
          <p:spPr>
            <a:xfrm rot="16200000">
              <a:off x="5005403" y="3211622"/>
              <a:ext cx="357330" cy="648072"/>
            </a:xfrm>
            <a:prstGeom prst="downArrow">
              <a:avLst/>
            </a:prstGeom>
            <a:pattFill prst="pct60">
              <a:fgClr>
                <a:srgbClr val="F26B7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11" name="Down Arrow 10"/>
            <p:cNvSpPr/>
            <p:nvPr/>
          </p:nvSpPr>
          <p:spPr>
            <a:xfrm rot="16200000">
              <a:off x="4933395" y="3211622"/>
              <a:ext cx="357330" cy="648072"/>
            </a:xfrm>
            <a:prstGeom prst="downArrow">
              <a:avLst/>
            </a:prstGeom>
            <a:pattFill prst="pct60">
              <a:fgClr>
                <a:srgbClr val="F26B7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grpSp>
      <p:graphicFrame>
        <p:nvGraphicFramePr>
          <p:cNvPr id="13" name="Chart 12"/>
          <p:cNvGraphicFramePr>
            <a:graphicFrameLocks/>
          </p:cNvGraphicFramePr>
          <p:nvPr>
            <p:extLst>
              <p:ext uri="{D42A27DB-BD31-4B8C-83A1-F6EECF244321}">
                <p14:modId xmlns:p14="http://schemas.microsoft.com/office/powerpoint/2010/main" val="1823630590"/>
              </p:ext>
            </p:extLst>
          </p:nvPr>
        </p:nvGraphicFramePr>
        <p:xfrm>
          <a:off x="4737348" y="3578374"/>
          <a:ext cx="1656184" cy="1209253"/>
        </p:xfrm>
        <a:graphic>
          <a:graphicData uri="http://schemas.openxmlformats.org/drawingml/2006/chart">
            <c:chart xmlns:c="http://schemas.openxmlformats.org/drawingml/2006/chart" xmlns:r="http://schemas.openxmlformats.org/officeDocument/2006/relationships" r:id="rId2"/>
          </a:graphicData>
        </a:graphic>
      </p:graphicFrame>
      <p:sp>
        <p:nvSpPr>
          <p:cNvPr id="24" name="TextBox 23"/>
          <p:cNvSpPr txBox="1"/>
          <p:nvPr/>
        </p:nvSpPr>
        <p:spPr>
          <a:xfrm>
            <a:off x="5452836" y="3822475"/>
            <a:ext cx="648072" cy="338554"/>
          </a:xfrm>
          <a:prstGeom prst="rect">
            <a:avLst/>
          </a:prstGeom>
          <a:noFill/>
        </p:spPr>
        <p:txBody>
          <a:bodyPr wrap="square" rtlCol="0">
            <a:spAutoFit/>
          </a:bodyPr>
          <a:lstStyle/>
          <a:p>
            <a:pPr>
              <a:defRPr/>
            </a:pPr>
            <a:r>
              <a:rPr lang="en-US" sz="1600" b="1" dirty="0">
                <a:solidFill>
                  <a:prstClr val="white"/>
                </a:solidFill>
                <a:cs typeface="Arial" panose="020B0604020202020204" pitchFamily="34" charset="0"/>
              </a:rPr>
              <a:t>21</a:t>
            </a:r>
            <a:r>
              <a:rPr lang="en-US" sz="1200" b="1" dirty="0">
                <a:solidFill>
                  <a:prstClr val="white"/>
                </a:solidFill>
                <a:cs typeface="Arial" panose="020B0604020202020204" pitchFamily="34" charset="0"/>
              </a:rPr>
              <a:t>%</a:t>
            </a:r>
            <a:endParaRPr lang="en-GB" sz="1400" b="1" dirty="0">
              <a:solidFill>
                <a:prstClr val="white"/>
              </a:solidFill>
              <a:cs typeface="Arial" panose="020B0604020202020204" pitchFamily="34" charset="0"/>
            </a:endParaRPr>
          </a:p>
        </p:txBody>
      </p:sp>
      <p:sp>
        <p:nvSpPr>
          <p:cNvPr id="29" name="TextBox 28"/>
          <p:cNvSpPr txBox="1"/>
          <p:nvPr/>
        </p:nvSpPr>
        <p:spPr>
          <a:xfrm>
            <a:off x="5881832" y="3508577"/>
            <a:ext cx="2957367" cy="1292662"/>
          </a:xfrm>
          <a:prstGeom prst="rect">
            <a:avLst/>
          </a:prstGeom>
          <a:noFill/>
        </p:spPr>
        <p:txBody>
          <a:bodyPr wrap="square" rtlCol="0">
            <a:spAutoFit/>
          </a:bodyPr>
          <a:lstStyle/>
          <a:p>
            <a:pPr algn="ctr">
              <a:defRPr/>
            </a:pPr>
            <a:r>
              <a:rPr lang="en-US" sz="1600" b="1" dirty="0">
                <a:solidFill>
                  <a:prstClr val="black"/>
                </a:solidFill>
                <a:cs typeface="Arial" panose="020B0604020202020204" pitchFamily="34" charset="0"/>
              </a:rPr>
              <a:t>About </a:t>
            </a:r>
            <a:r>
              <a:rPr lang="en-US" sz="2800" b="1" dirty="0">
                <a:solidFill>
                  <a:srgbClr val="F26B73"/>
                </a:solidFill>
                <a:cs typeface="Arial" panose="020B0604020202020204" pitchFamily="34" charset="0"/>
              </a:rPr>
              <a:t>1 in 5 </a:t>
            </a:r>
            <a:endParaRPr lang="en-US" sz="2400" b="1" dirty="0">
              <a:solidFill>
                <a:srgbClr val="F26B73"/>
              </a:solidFill>
              <a:cs typeface="Arial" panose="020B0604020202020204" pitchFamily="34" charset="0"/>
            </a:endParaRPr>
          </a:p>
          <a:p>
            <a:pPr algn="ctr">
              <a:defRPr/>
            </a:pPr>
            <a:r>
              <a:rPr lang="en-US" sz="1600" b="1" dirty="0">
                <a:solidFill>
                  <a:prstClr val="black"/>
                </a:solidFill>
                <a:cs typeface="Arial" panose="020B0604020202020204" pitchFamily="34" charset="0"/>
              </a:rPr>
              <a:t>AIDS deaths are among people with </a:t>
            </a:r>
          </a:p>
          <a:p>
            <a:pPr algn="ctr">
              <a:defRPr/>
            </a:pPr>
            <a:r>
              <a:rPr lang="en-US" sz="1600" b="1" dirty="0">
                <a:solidFill>
                  <a:prstClr val="black"/>
                </a:solidFill>
                <a:cs typeface="Arial" panose="020B0604020202020204" pitchFamily="34" charset="0"/>
              </a:rPr>
              <a:t>TB-HIV co-infection</a:t>
            </a:r>
            <a:endParaRPr lang="en-GB" sz="1600" b="1" dirty="0">
              <a:solidFill>
                <a:prstClr val="black"/>
              </a:solidFill>
              <a:cs typeface="Arial" panose="020B0604020202020204" pitchFamily="34" charset="0"/>
            </a:endParaRPr>
          </a:p>
        </p:txBody>
      </p:sp>
      <p:sp>
        <p:nvSpPr>
          <p:cNvPr id="7" name="TextBox 6"/>
          <p:cNvSpPr txBox="1"/>
          <p:nvPr/>
        </p:nvSpPr>
        <p:spPr>
          <a:xfrm>
            <a:off x="-2604" y="5533185"/>
            <a:ext cx="1944216" cy="400110"/>
          </a:xfrm>
          <a:prstGeom prst="rect">
            <a:avLst/>
          </a:prstGeom>
          <a:noFill/>
        </p:spPr>
        <p:txBody>
          <a:bodyPr wrap="square" rtlCol="0">
            <a:spAutoFit/>
          </a:bodyPr>
          <a:lstStyle/>
          <a:p>
            <a:pPr>
              <a:defRPr/>
            </a:pPr>
            <a:r>
              <a:rPr lang="en-US" sz="2000" b="1" dirty="0">
                <a:solidFill>
                  <a:srgbClr val="63CDF6"/>
                </a:solidFill>
                <a:cs typeface="Arial" panose="020B0604020202020204" pitchFamily="34" charset="0"/>
              </a:rPr>
              <a:t>Global</a:t>
            </a:r>
            <a:endParaRPr lang="en-GB" sz="2000" b="1" dirty="0">
              <a:solidFill>
                <a:srgbClr val="63CDF6"/>
              </a:solidFill>
              <a:cs typeface="Arial" panose="020B0604020202020204" pitchFamily="34" charset="0"/>
            </a:endParaRPr>
          </a:p>
        </p:txBody>
      </p:sp>
      <p:grpSp>
        <p:nvGrpSpPr>
          <p:cNvPr id="15" name="Group 14"/>
          <p:cNvGrpSpPr/>
          <p:nvPr/>
        </p:nvGrpSpPr>
        <p:grpSpPr>
          <a:xfrm>
            <a:off x="2195736" y="4957121"/>
            <a:ext cx="1584000" cy="1584000"/>
            <a:chOff x="6300192" y="2637000"/>
            <a:chExt cx="1584000" cy="1584000"/>
          </a:xfrm>
        </p:grpSpPr>
        <p:sp>
          <p:nvSpPr>
            <p:cNvPr id="5" name="Oval 4"/>
            <p:cNvSpPr/>
            <p:nvPr/>
          </p:nvSpPr>
          <p:spPr>
            <a:xfrm>
              <a:off x="6300192" y="2637000"/>
              <a:ext cx="1584000" cy="1584000"/>
            </a:xfrm>
            <a:prstGeom prst="ellipse">
              <a:avLst/>
            </a:prstGeom>
            <a:solidFill>
              <a:srgbClr val="63CDF6"/>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GB" kern="0">
                <a:solidFill>
                  <a:sysClr val="window" lastClr="FFFFFF"/>
                </a:solidFill>
                <a:latin typeface="Calibri"/>
              </a:endParaRPr>
            </a:p>
          </p:txBody>
        </p:sp>
        <p:sp>
          <p:nvSpPr>
            <p:cNvPr id="9" name="TextBox 8"/>
            <p:cNvSpPr txBox="1"/>
            <p:nvPr/>
          </p:nvSpPr>
          <p:spPr>
            <a:xfrm>
              <a:off x="6727344" y="3281644"/>
              <a:ext cx="747153" cy="338554"/>
            </a:xfrm>
            <a:prstGeom prst="rect">
              <a:avLst/>
            </a:prstGeom>
            <a:noFill/>
          </p:spPr>
          <p:txBody>
            <a:bodyPr wrap="square" rtlCol="0">
              <a:spAutoFit/>
            </a:bodyPr>
            <a:lstStyle/>
            <a:p>
              <a:pPr algn="ctr">
                <a:defRPr/>
              </a:pPr>
              <a:r>
                <a:rPr lang="en-US" sz="1600" b="1" dirty="0">
                  <a:solidFill>
                    <a:prstClr val="white">
                      <a:lumMod val="95000"/>
                    </a:prstClr>
                  </a:solidFill>
                  <a:cs typeface="Arial" panose="020B0604020202020204" pitchFamily="34" charset="0"/>
                </a:rPr>
                <a:t>940 K</a:t>
              </a:r>
              <a:endParaRPr lang="en-GB" sz="1600" b="1" dirty="0">
                <a:solidFill>
                  <a:prstClr val="white">
                    <a:lumMod val="95000"/>
                  </a:prstClr>
                </a:solidFill>
                <a:cs typeface="Arial" panose="020B0604020202020204" pitchFamily="34" charset="0"/>
              </a:endParaRPr>
            </a:p>
          </p:txBody>
        </p:sp>
      </p:grpSp>
      <p:grpSp>
        <p:nvGrpSpPr>
          <p:cNvPr id="20" name="Group 19"/>
          <p:cNvGrpSpPr/>
          <p:nvPr/>
        </p:nvGrpSpPr>
        <p:grpSpPr>
          <a:xfrm>
            <a:off x="3812679" y="5605193"/>
            <a:ext cx="1044000" cy="357330"/>
            <a:chOff x="4788024" y="3356993"/>
            <a:chExt cx="720080" cy="357330"/>
          </a:xfrm>
        </p:grpSpPr>
        <p:sp>
          <p:nvSpPr>
            <p:cNvPr id="21" name="Down Arrow 20"/>
            <p:cNvSpPr/>
            <p:nvPr/>
          </p:nvSpPr>
          <p:spPr>
            <a:xfrm rot="16200000">
              <a:off x="5005403" y="3211622"/>
              <a:ext cx="357330" cy="648072"/>
            </a:xfrm>
            <a:prstGeom prst="downArrow">
              <a:avLst/>
            </a:prstGeom>
            <a:pattFill prst="pct60">
              <a:fgClr>
                <a:srgbClr val="63CDF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22" name="Down Arrow 21"/>
            <p:cNvSpPr/>
            <p:nvPr/>
          </p:nvSpPr>
          <p:spPr>
            <a:xfrm rot="16200000">
              <a:off x="4933395" y="3211622"/>
              <a:ext cx="357330" cy="648072"/>
            </a:xfrm>
            <a:prstGeom prst="downArrow">
              <a:avLst/>
            </a:prstGeom>
            <a:pattFill prst="pct60">
              <a:fgClr>
                <a:srgbClr val="63CDF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grpSp>
      <p:graphicFrame>
        <p:nvGraphicFramePr>
          <p:cNvPr id="27" name="Chart 26"/>
          <p:cNvGraphicFramePr>
            <a:graphicFrameLocks/>
          </p:cNvGraphicFramePr>
          <p:nvPr>
            <p:extLst>
              <p:ext uri="{D42A27DB-BD31-4B8C-83A1-F6EECF244321}">
                <p14:modId xmlns:p14="http://schemas.microsoft.com/office/powerpoint/2010/main" val="841703377"/>
              </p:ext>
            </p:extLst>
          </p:nvPr>
        </p:nvGraphicFramePr>
        <p:xfrm>
          <a:off x="4737348" y="5234558"/>
          <a:ext cx="1656184" cy="1209253"/>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p:cNvSpPr txBox="1"/>
          <p:nvPr/>
        </p:nvSpPr>
        <p:spPr>
          <a:xfrm>
            <a:off x="5452836" y="5507707"/>
            <a:ext cx="648072" cy="307777"/>
          </a:xfrm>
          <a:prstGeom prst="rect">
            <a:avLst/>
          </a:prstGeom>
          <a:noFill/>
        </p:spPr>
        <p:txBody>
          <a:bodyPr wrap="square" rtlCol="0">
            <a:spAutoFit/>
          </a:bodyPr>
          <a:lstStyle/>
          <a:p>
            <a:pPr>
              <a:defRPr/>
            </a:pPr>
            <a:r>
              <a:rPr lang="en-US" sz="1400" b="1" dirty="0">
                <a:solidFill>
                  <a:prstClr val="white"/>
                </a:solidFill>
                <a:cs typeface="Arial" panose="020B0604020202020204" pitchFamily="34" charset="0"/>
              </a:rPr>
              <a:t>32</a:t>
            </a:r>
            <a:r>
              <a:rPr lang="en-US" sz="1200" b="1" dirty="0">
                <a:solidFill>
                  <a:prstClr val="white"/>
                </a:solidFill>
                <a:cs typeface="Arial" panose="020B0604020202020204" pitchFamily="34" charset="0"/>
              </a:rPr>
              <a:t>%</a:t>
            </a:r>
            <a:endParaRPr lang="en-GB" sz="1400" b="1" dirty="0">
              <a:solidFill>
                <a:prstClr val="white"/>
              </a:solidFill>
              <a:cs typeface="Arial" panose="020B0604020202020204" pitchFamily="34" charset="0"/>
            </a:endParaRPr>
          </a:p>
        </p:txBody>
      </p:sp>
      <p:sp>
        <p:nvSpPr>
          <p:cNvPr id="30" name="TextBox 29"/>
          <p:cNvSpPr txBox="1"/>
          <p:nvPr/>
        </p:nvSpPr>
        <p:spPr>
          <a:xfrm>
            <a:off x="6030878" y="5199841"/>
            <a:ext cx="2646834" cy="1261884"/>
          </a:xfrm>
          <a:prstGeom prst="rect">
            <a:avLst/>
          </a:prstGeom>
          <a:noFill/>
        </p:spPr>
        <p:txBody>
          <a:bodyPr wrap="square" rtlCol="0">
            <a:spAutoFit/>
          </a:bodyPr>
          <a:lstStyle/>
          <a:p>
            <a:pPr algn="ctr">
              <a:defRPr/>
            </a:pPr>
            <a:r>
              <a:rPr lang="en-US" sz="1600" b="1" dirty="0">
                <a:solidFill>
                  <a:prstClr val="black"/>
                </a:solidFill>
                <a:cs typeface="Arial" panose="020B0604020202020204" pitchFamily="34" charset="0"/>
              </a:rPr>
              <a:t>About </a:t>
            </a:r>
            <a:r>
              <a:rPr lang="en-US" sz="2800" b="1" dirty="0">
                <a:solidFill>
                  <a:srgbClr val="63CDF6"/>
                </a:solidFill>
                <a:cs typeface="Arial" panose="020B0604020202020204" pitchFamily="34" charset="0"/>
              </a:rPr>
              <a:t>1 in 3</a:t>
            </a:r>
          </a:p>
          <a:p>
            <a:pPr algn="ctr">
              <a:defRPr/>
            </a:pPr>
            <a:r>
              <a:rPr lang="en-US" sz="1600" b="1" dirty="0">
                <a:solidFill>
                  <a:prstClr val="black"/>
                </a:solidFill>
                <a:cs typeface="Arial" panose="020B0604020202020204" pitchFamily="34" charset="0"/>
              </a:rPr>
              <a:t>AIDS deaths are among people with </a:t>
            </a:r>
          </a:p>
          <a:p>
            <a:pPr algn="ctr">
              <a:defRPr/>
            </a:pPr>
            <a:r>
              <a:rPr lang="en-US" sz="1600" b="1" dirty="0">
                <a:solidFill>
                  <a:prstClr val="black"/>
                </a:solidFill>
                <a:cs typeface="Arial" panose="020B0604020202020204" pitchFamily="34" charset="0"/>
              </a:rPr>
              <a:t>TB-HIV co-infection</a:t>
            </a:r>
            <a:endParaRPr lang="en-GB" sz="1600" b="1" dirty="0">
              <a:solidFill>
                <a:prstClr val="black"/>
              </a:solidFill>
              <a:cs typeface="Arial" panose="020B0604020202020204" pitchFamily="34" charset="0"/>
            </a:endParaRPr>
          </a:p>
        </p:txBody>
      </p:sp>
      <p:sp>
        <p:nvSpPr>
          <p:cNvPr id="33"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900" kern="0" dirty="0">
                <a:solidFill>
                  <a:srgbClr val="000000"/>
                </a:solidFill>
                <a:ea typeface="SimSun" pitchFamily="2" charset="-122"/>
                <a:cs typeface="Arial" pitchFamily="34" charset="0"/>
              </a:rPr>
              <a:t>Source: Prepared by </a:t>
            </a:r>
            <a:r>
              <a:rPr lang="en-US" sz="900" kern="0" dirty="0">
                <a:solidFill>
                  <a:srgbClr val="000000"/>
                </a:solidFill>
                <a:ea typeface="SimSun" pitchFamily="2" charset="-122"/>
                <a:cs typeface="Arial" pitchFamily="34" charset="0"/>
                <a:hlinkClick r:id="rId4"/>
              </a:rPr>
              <a:t>www.aidsdatahub.org</a:t>
            </a:r>
            <a:r>
              <a:rPr lang="en-US" sz="900" kern="0" dirty="0">
                <a:solidFill>
                  <a:srgbClr val="000000"/>
                </a:solidFill>
                <a:ea typeface="SimSun" pitchFamily="2" charset="-122"/>
                <a:cs typeface="Arial" pitchFamily="34" charset="0"/>
              </a:rPr>
              <a:t> based on </a:t>
            </a:r>
            <a:r>
              <a:rPr lang="en-US" sz="900" kern="0" dirty="0">
                <a:solidFill>
                  <a:prstClr val="black"/>
                </a:solidFill>
              </a:rPr>
              <a:t>WHO. (2018). Global TB Report 2018</a:t>
            </a:r>
          </a:p>
        </p:txBody>
      </p:sp>
      <p:sp>
        <p:nvSpPr>
          <p:cNvPr id="34" name="TextBox 33"/>
          <p:cNvSpPr txBox="1"/>
          <p:nvPr/>
        </p:nvSpPr>
        <p:spPr>
          <a:xfrm>
            <a:off x="287652" y="2278613"/>
            <a:ext cx="8263896" cy="646331"/>
          </a:xfrm>
          <a:prstGeom prst="rect">
            <a:avLst/>
          </a:prstGeom>
          <a:noFill/>
        </p:spPr>
        <p:txBody>
          <a:bodyPr wrap="square" rtlCol="0">
            <a:spAutoFit/>
          </a:bodyPr>
          <a:lstStyle/>
          <a:p>
            <a:pPr algn="ctr">
              <a:defRPr/>
            </a:pPr>
            <a:r>
              <a:rPr lang="en-US" b="1" dirty="0">
                <a:solidFill>
                  <a:srgbClr val="00AEEF"/>
                </a:solidFill>
                <a:cs typeface="Arial" panose="020B0604020202020204" pitchFamily="34" charset="0"/>
              </a:rPr>
              <a:t>   Estimated number of AIDS-related deaths and TB deaths among PLHIV  in 2017, Asia and the Pacific versus global</a:t>
            </a:r>
            <a:endParaRPr lang="en-GB" b="1" dirty="0">
              <a:solidFill>
                <a:srgbClr val="00AEEF"/>
              </a:solidFill>
              <a:cs typeface="Arial" panose="020B0604020202020204" pitchFamily="34" charset="0"/>
            </a:endParaRPr>
          </a:p>
        </p:txBody>
      </p:sp>
    </p:spTree>
    <p:extLst>
      <p:ext uri="{BB962C8B-B14F-4D97-AF65-F5344CB8AC3E}">
        <p14:creationId xmlns:p14="http://schemas.microsoft.com/office/powerpoint/2010/main" val="21348642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823D93-647B-43E7-A8FF-32920DE5EF18}"/>
              </a:ext>
            </a:extLst>
          </p:cNvPr>
          <p:cNvSpPr>
            <a:spLocks noGrp="1"/>
          </p:cNvSpPr>
          <p:nvPr>
            <p:ph type="sldNum" sz="quarter" idx="10"/>
          </p:nvPr>
        </p:nvSpPr>
        <p:spPr/>
        <p:txBody>
          <a:bodyPr/>
          <a:lstStyle/>
          <a:p>
            <a:pPr defTabSz="914400">
              <a:defRPr/>
            </a:pPr>
            <a:fld id="{9D28C68A-2064-4B7C-AFCD-A80A23DCD611}" type="slidenum">
              <a:rPr lang="th-TH" smtClean="0">
                <a:solidFill>
                  <a:prstClr val="black">
                    <a:tint val="75000"/>
                  </a:prstClr>
                </a:solidFill>
              </a:rPr>
              <a:pPr defTabSz="914400">
                <a:defRPr/>
              </a:pPr>
              <a:t>43</a:t>
            </a:fld>
            <a:endParaRPr lang="th-TH" dirty="0">
              <a:solidFill>
                <a:prstClr val="black">
                  <a:tint val="75000"/>
                </a:prstClr>
              </a:solidFill>
            </a:endParaRPr>
          </a:p>
        </p:txBody>
      </p:sp>
      <p:sp>
        <p:nvSpPr>
          <p:cNvPr id="5" name="Title 1">
            <a:extLst>
              <a:ext uri="{FF2B5EF4-FFF2-40B4-BE49-F238E27FC236}">
                <a16:creationId xmlns:a16="http://schemas.microsoft.com/office/drawing/2014/main" id="{BBF415B3-3DAD-426E-A96F-761DB371A6CA}"/>
              </a:ext>
            </a:extLst>
          </p:cNvPr>
          <p:cNvSpPr>
            <a:spLocks noGrp="1"/>
          </p:cNvSpPr>
          <p:nvPr>
            <p:ph type="title"/>
          </p:nvPr>
        </p:nvSpPr>
        <p:spPr>
          <a:xfrm>
            <a:off x="179512" y="1340768"/>
            <a:ext cx="8402672" cy="504000"/>
          </a:xfrm>
        </p:spPr>
        <p:txBody>
          <a:bodyPr/>
          <a:lstStyle/>
          <a:p>
            <a:r>
              <a:rPr lang="en-US" sz="2300" dirty="0"/>
              <a:t>8 countries account for 94% of all TB-related deaths among PLHIV in Asia and the Pacific, 2017 </a:t>
            </a:r>
          </a:p>
        </p:txBody>
      </p:sp>
      <p:sp>
        <p:nvSpPr>
          <p:cNvPr id="6" name="Text Box 10">
            <a:extLst>
              <a:ext uri="{FF2B5EF4-FFF2-40B4-BE49-F238E27FC236}">
                <a16:creationId xmlns:a16="http://schemas.microsoft.com/office/drawing/2014/main" id="{28D7829E-4125-48E8-8874-A4ABDD6FFEBD}"/>
              </a:ext>
            </a:extLst>
          </p:cNvPr>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900" kern="0" dirty="0">
                <a:solidFill>
                  <a:srgbClr val="000000"/>
                </a:solidFill>
                <a:ea typeface="SimSun" pitchFamily="2" charset="-122"/>
                <a:cs typeface="Arial" pitchFamily="34" charset="0"/>
              </a:rPr>
              <a:t>Source: Prepared by </a:t>
            </a:r>
            <a:r>
              <a:rPr lang="en-US" sz="900" kern="0" dirty="0">
                <a:solidFill>
                  <a:srgbClr val="000000"/>
                </a:solidFill>
                <a:ea typeface="SimSun" pitchFamily="2" charset="-122"/>
                <a:cs typeface="Arial" pitchFamily="34" charset="0"/>
                <a:hlinkClick r:id="rId2"/>
              </a:rPr>
              <a:t>www.aidsdatahub.org</a:t>
            </a:r>
            <a:r>
              <a:rPr lang="en-US" sz="900" kern="0" dirty="0">
                <a:solidFill>
                  <a:srgbClr val="000000"/>
                </a:solidFill>
                <a:ea typeface="SimSun" pitchFamily="2" charset="-122"/>
                <a:cs typeface="Arial" pitchFamily="34" charset="0"/>
              </a:rPr>
              <a:t> based on </a:t>
            </a:r>
            <a:r>
              <a:rPr lang="en-US" sz="900" kern="0" dirty="0">
                <a:solidFill>
                  <a:prstClr val="black"/>
                </a:solidFill>
              </a:rPr>
              <a:t>WHO. (2018). Global TB Report 2018</a:t>
            </a:r>
          </a:p>
        </p:txBody>
      </p:sp>
      <mc:AlternateContent xmlns:mc="http://schemas.openxmlformats.org/markup-compatibility/2006" xmlns:cx1="http://schemas.microsoft.com/office/drawing/2015/9/8/chartex">
        <mc:Choice Requires="cx1">
          <p:graphicFrame>
            <p:nvGraphicFramePr>
              <p:cNvPr id="7" name="Chart 6">
                <a:extLst>
                  <a:ext uri="{FF2B5EF4-FFF2-40B4-BE49-F238E27FC236}">
                    <a16:creationId xmlns:a16="http://schemas.microsoft.com/office/drawing/2014/main" id="{622F6DAC-2ADF-46B1-8D39-58D81CA757B2}"/>
                  </a:ext>
                </a:extLst>
              </p:cNvPr>
              <p:cNvGraphicFramePr/>
              <p:nvPr>
                <p:extLst>
                  <p:ext uri="{D42A27DB-BD31-4B8C-83A1-F6EECF244321}">
                    <p14:modId xmlns:p14="http://schemas.microsoft.com/office/powerpoint/2010/main" val="939698659"/>
                  </p:ext>
                </p:extLst>
              </p:nvPr>
            </p:nvGraphicFramePr>
            <p:xfrm>
              <a:off x="539124" y="2186497"/>
              <a:ext cx="7234238" cy="4468055"/>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7" name="Chart 6">
                <a:extLst>
                  <a:ext uri="{FF2B5EF4-FFF2-40B4-BE49-F238E27FC236}">
                    <a16:creationId xmlns:a16="http://schemas.microsoft.com/office/drawing/2014/main" xmlns="" xmlns:cx1="http://schemas.microsoft.com/office/drawing/2015/9/8/chartex" id="{622F6DAC-2ADF-46B1-8D39-58D81CA757B2}"/>
                  </a:ext>
                </a:extLst>
              </p:cNvPr>
              <p:cNvPicPr>
                <a:picLocks noGrp="1" noRot="1" noChangeAspect="1" noMove="1" noResize="1" noEditPoints="1" noAdjustHandles="1" noChangeArrowheads="1" noChangeShapeType="1"/>
              </p:cNvPicPr>
              <p:nvPr/>
            </p:nvPicPr>
            <p:blipFill>
              <a:blip r:embed="rId4"/>
              <a:stretch>
                <a:fillRect/>
              </a:stretch>
            </p:blipFill>
            <p:spPr>
              <a:xfrm>
                <a:off x="539124" y="2186497"/>
                <a:ext cx="7234238" cy="4468055"/>
              </a:xfrm>
              <a:prstGeom prst="rect">
                <a:avLst/>
              </a:prstGeom>
            </p:spPr>
          </p:pic>
        </mc:Fallback>
      </mc:AlternateContent>
    </p:spTree>
    <p:extLst>
      <p:ext uri="{BB962C8B-B14F-4D97-AF65-F5344CB8AC3E}">
        <p14:creationId xmlns:p14="http://schemas.microsoft.com/office/powerpoint/2010/main" val="22514621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12776"/>
            <a:ext cx="8839200" cy="504000"/>
          </a:xfrm>
        </p:spPr>
        <p:txBody>
          <a:bodyPr/>
          <a:lstStyle/>
          <a:p>
            <a:r>
              <a:rPr lang="en-US" sz="2300" dirty="0"/>
              <a:t>Considerably high proportion of deaths among PLHIV is attributable to TB</a:t>
            </a:r>
            <a:endParaRPr lang="en-GB" sz="2300" dirty="0"/>
          </a:p>
        </p:txBody>
      </p:sp>
      <p:sp>
        <p:nvSpPr>
          <p:cNvPr id="22"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900" kern="0" dirty="0">
                <a:solidFill>
                  <a:srgbClr val="000000"/>
                </a:solidFill>
                <a:ea typeface="SimSun" pitchFamily="2" charset="-122"/>
                <a:cs typeface="Arial" pitchFamily="34" charset="0"/>
              </a:rPr>
              <a:t>Source: Prepared by </a:t>
            </a:r>
            <a:r>
              <a:rPr lang="en-US" sz="900" kern="0" dirty="0">
                <a:solidFill>
                  <a:srgbClr val="000000"/>
                </a:solidFill>
                <a:ea typeface="SimSun" pitchFamily="2" charset="-122"/>
                <a:cs typeface="Arial" pitchFamily="34" charset="0"/>
                <a:hlinkClick r:id="rId2"/>
              </a:rPr>
              <a:t>www.aidsdatahub.org</a:t>
            </a:r>
            <a:r>
              <a:rPr lang="en-US" sz="900" kern="0" dirty="0">
                <a:solidFill>
                  <a:srgbClr val="000000"/>
                </a:solidFill>
                <a:ea typeface="SimSun" pitchFamily="2" charset="-122"/>
                <a:cs typeface="Arial" pitchFamily="34" charset="0"/>
              </a:rPr>
              <a:t> based on </a:t>
            </a:r>
            <a:r>
              <a:rPr lang="en-US" sz="900" kern="0" dirty="0">
                <a:solidFill>
                  <a:prstClr val="black"/>
                </a:solidFill>
              </a:rPr>
              <a:t>WHO. (2018). Global TB Report 2018</a:t>
            </a:r>
          </a:p>
        </p:txBody>
      </p:sp>
      <p:sp>
        <p:nvSpPr>
          <p:cNvPr id="7" name="Rectangle 6">
            <a:extLst>
              <a:ext uri="{FF2B5EF4-FFF2-40B4-BE49-F238E27FC236}">
                <a16:creationId xmlns:a16="http://schemas.microsoft.com/office/drawing/2014/main" id="{E1666C89-87E4-47EC-8C25-75792C201B04}"/>
              </a:ext>
            </a:extLst>
          </p:cNvPr>
          <p:cNvSpPr/>
          <p:nvPr/>
        </p:nvSpPr>
        <p:spPr>
          <a:xfrm>
            <a:off x="698230" y="2358779"/>
            <a:ext cx="7801763" cy="350865"/>
          </a:xfrm>
          <a:prstGeom prst="rect">
            <a:avLst/>
          </a:prstGeom>
        </p:spPr>
        <p:txBody>
          <a:bodyPr wrap="square">
            <a:spAutoFit/>
          </a:bodyPr>
          <a:lstStyle/>
          <a:p>
            <a:pPr algn="ctr" defTabSz="457200">
              <a:defRPr sz="1680" b="1"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en-US" sz="1680" b="1" dirty="0">
                <a:solidFill>
                  <a:srgbClr val="00B0F0"/>
                </a:solidFill>
                <a:cs typeface="Arial" panose="020B0604020202020204" pitchFamily="34" charset="0"/>
              </a:rPr>
              <a:t>TB deaths as proportion of total AIDS-related deaths among PLHIV, 2017 </a:t>
            </a:r>
          </a:p>
        </p:txBody>
      </p:sp>
      <p:graphicFrame>
        <p:nvGraphicFramePr>
          <p:cNvPr id="8" name="Chart 7">
            <a:extLst>
              <a:ext uri="{FF2B5EF4-FFF2-40B4-BE49-F238E27FC236}">
                <a16:creationId xmlns:a16="http://schemas.microsoft.com/office/drawing/2014/main" id="{374D2E73-427A-4D01-A526-9D8759F1111B}"/>
              </a:ext>
            </a:extLst>
          </p:cNvPr>
          <p:cNvGraphicFramePr>
            <a:graphicFrameLocks/>
          </p:cNvGraphicFramePr>
          <p:nvPr>
            <p:extLst>
              <p:ext uri="{D42A27DB-BD31-4B8C-83A1-F6EECF244321}">
                <p14:modId xmlns:p14="http://schemas.microsoft.com/office/powerpoint/2010/main" val="3983024722"/>
              </p:ext>
            </p:extLst>
          </p:nvPr>
        </p:nvGraphicFramePr>
        <p:xfrm>
          <a:off x="179514" y="2709644"/>
          <a:ext cx="8494704" cy="37979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7743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3F69F-AC77-4FD8-B99F-66FA38312982}"/>
              </a:ext>
            </a:extLst>
          </p:cNvPr>
          <p:cNvSpPr>
            <a:spLocks noGrp="1"/>
          </p:cNvSpPr>
          <p:nvPr>
            <p:ph type="title"/>
          </p:nvPr>
        </p:nvSpPr>
        <p:spPr>
          <a:xfrm>
            <a:off x="169855" y="1571612"/>
            <a:ext cx="9133536" cy="504000"/>
          </a:xfrm>
        </p:spPr>
        <p:txBody>
          <a:bodyPr/>
          <a:lstStyle/>
          <a:p>
            <a:r>
              <a:rPr lang="en-US" dirty="0"/>
              <a:t>66% decline in TB deaths among PLHIV between 2010 and 2017</a:t>
            </a:r>
            <a:endParaRPr lang="en-GB" dirty="0"/>
          </a:p>
        </p:txBody>
      </p:sp>
      <p:sp>
        <p:nvSpPr>
          <p:cNvPr id="3" name="Slide Number Placeholder 2">
            <a:extLst>
              <a:ext uri="{FF2B5EF4-FFF2-40B4-BE49-F238E27FC236}">
                <a16:creationId xmlns:a16="http://schemas.microsoft.com/office/drawing/2014/main" id="{D32CB037-B5C1-4895-8F82-6C8F812E79E9}"/>
              </a:ext>
            </a:extLst>
          </p:cNvPr>
          <p:cNvSpPr>
            <a:spLocks noGrp="1"/>
          </p:cNvSpPr>
          <p:nvPr>
            <p:ph type="sldNum" sz="quarter" idx="10"/>
          </p:nvPr>
        </p:nvSpPr>
        <p:spPr/>
        <p:txBody>
          <a:bodyPr/>
          <a:lstStyle/>
          <a:p>
            <a:pPr defTabSz="914400">
              <a:defRPr/>
            </a:pPr>
            <a:fld id="{9D28C68A-2064-4B7C-AFCD-A80A23DCD611}" type="slidenum">
              <a:rPr lang="th-TH" smtClean="0">
                <a:solidFill>
                  <a:prstClr val="black">
                    <a:tint val="75000"/>
                  </a:prstClr>
                </a:solidFill>
              </a:rPr>
              <a:pPr defTabSz="914400">
                <a:defRPr/>
              </a:pPr>
              <a:t>45</a:t>
            </a:fld>
            <a:endParaRPr lang="th-TH" dirty="0">
              <a:solidFill>
                <a:prstClr val="black">
                  <a:tint val="75000"/>
                </a:prstClr>
              </a:solidFill>
            </a:endParaRPr>
          </a:p>
        </p:txBody>
      </p:sp>
      <p:grpSp>
        <p:nvGrpSpPr>
          <p:cNvPr id="6" name="Group 5">
            <a:extLst>
              <a:ext uri="{FF2B5EF4-FFF2-40B4-BE49-F238E27FC236}">
                <a16:creationId xmlns:a16="http://schemas.microsoft.com/office/drawing/2014/main" id="{1F1F6B8C-DA0B-41EB-94EF-21ED33DCE53B}"/>
              </a:ext>
            </a:extLst>
          </p:cNvPr>
          <p:cNvGrpSpPr/>
          <p:nvPr/>
        </p:nvGrpSpPr>
        <p:grpSpPr>
          <a:xfrm>
            <a:off x="7641961" y="4380443"/>
            <a:ext cx="1465286" cy="333375"/>
            <a:chOff x="0" y="0"/>
            <a:chExt cx="1250973" cy="346439"/>
          </a:xfrm>
        </p:grpSpPr>
        <p:sp>
          <p:nvSpPr>
            <p:cNvPr id="7" name="TextBox 1">
              <a:extLst>
                <a:ext uri="{FF2B5EF4-FFF2-40B4-BE49-F238E27FC236}">
                  <a16:creationId xmlns:a16="http://schemas.microsoft.com/office/drawing/2014/main" id="{16C04508-7E02-41DD-8692-CE471BE90A5A}"/>
                </a:ext>
              </a:extLst>
            </p:cNvPr>
            <p:cNvSpPr txBox="1"/>
            <p:nvPr/>
          </p:nvSpPr>
          <p:spPr>
            <a:xfrm>
              <a:off x="395960" y="0"/>
              <a:ext cx="855013" cy="346439"/>
            </a:xfrm>
            <a:prstGeom prst="rect">
              <a:avLst/>
            </a:prstGeom>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400" b="1" kern="0" dirty="0">
                  <a:solidFill>
                    <a:srgbClr val="009999"/>
                  </a:solidFill>
                  <a:cs typeface="Arial" panose="020B0604020202020204" pitchFamily="34" charset="0"/>
                </a:rPr>
                <a:t>decline</a:t>
              </a:r>
              <a:endParaRPr lang="en-GB" sz="1400" b="1" kern="0" dirty="0">
                <a:solidFill>
                  <a:srgbClr val="009999"/>
                </a:solidFill>
                <a:cs typeface="Arial" panose="020B0604020202020204" pitchFamily="34" charset="0"/>
              </a:endParaRPr>
            </a:p>
          </p:txBody>
        </p:sp>
        <p:sp>
          <p:nvSpPr>
            <p:cNvPr id="8" name="TextBox 1">
              <a:extLst>
                <a:ext uri="{FF2B5EF4-FFF2-40B4-BE49-F238E27FC236}">
                  <a16:creationId xmlns:a16="http://schemas.microsoft.com/office/drawing/2014/main" id="{36EBAD93-043A-46CB-86E5-CDDE8FF503E6}"/>
                </a:ext>
              </a:extLst>
            </p:cNvPr>
            <p:cNvSpPr txBox="1"/>
            <p:nvPr/>
          </p:nvSpPr>
          <p:spPr>
            <a:xfrm>
              <a:off x="0" y="0"/>
              <a:ext cx="857349" cy="346439"/>
            </a:xfrm>
            <a:prstGeom prst="rect">
              <a:avLst/>
            </a:prstGeom>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2000" b="1" kern="0" dirty="0">
                  <a:solidFill>
                    <a:srgbClr val="009999"/>
                  </a:solidFill>
                  <a:cs typeface="Arial" panose="020B0604020202020204" pitchFamily="34" charset="0"/>
                </a:rPr>
                <a:t>66</a:t>
              </a:r>
              <a:r>
                <a:rPr lang="en-US" b="1" kern="0" dirty="0">
                  <a:solidFill>
                    <a:srgbClr val="009999"/>
                  </a:solidFill>
                  <a:cs typeface="Arial" panose="020B0604020202020204" pitchFamily="34" charset="0"/>
                </a:rPr>
                <a:t>%</a:t>
              </a:r>
              <a:endParaRPr lang="en-GB" sz="1600" b="1" kern="0" dirty="0">
                <a:solidFill>
                  <a:srgbClr val="009999"/>
                </a:solidFill>
                <a:cs typeface="Arial" panose="020B0604020202020204" pitchFamily="34" charset="0"/>
              </a:endParaRPr>
            </a:p>
          </p:txBody>
        </p:sp>
      </p:grpSp>
      <p:sp>
        <p:nvSpPr>
          <p:cNvPr id="9" name="Text Box 10">
            <a:extLst>
              <a:ext uri="{FF2B5EF4-FFF2-40B4-BE49-F238E27FC236}">
                <a16:creationId xmlns:a16="http://schemas.microsoft.com/office/drawing/2014/main" id="{C868F742-9A29-4FD9-827B-72837EB96E9D}"/>
              </a:ext>
            </a:extLst>
          </p:cNvPr>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900" kern="0" dirty="0">
                <a:solidFill>
                  <a:srgbClr val="000000"/>
                </a:solidFill>
                <a:ea typeface="SimSun" pitchFamily="2" charset="-122"/>
                <a:cs typeface="Arial" pitchFamily="34" charset="0"/>
              </a:rPr>
              <a:t>Source: Prepared by </a:t>
            </a:r>
            <a:r>
              <a:rPr lang="en-US" sz="900" kern="0" dirty="0">
                <a:solidFill>
                  <a:srgbClr val="000000"/>
                </a:solidFill>
                <a:ea typeface="SimSun" pitchFamily="2" charset="-122"/>
                <a:cs typeface="Arial" pitchFamily="34" charset="0"/>
                <a:hlinkClick r:id="rId2"/>
              </a:rPr>
              <a:t>www.aidsdatahub.org</a:t>
            </a:r>
            <a:r>
              <a:rPr lang="en-US" sz="900" kern="0" dirty="0">
                <a:solidFill>
                  <a:srgbClr val="000000"/>
                </a:solidFill>
                <a:ea typeface="SimSun" pitchFamily="2" charset="-122"/>
                <a:cs typeface="Arial" pitchFamily="34" charset="0"/>
              </a:rPr>
              <a:t> based on </a:t>
            </a:r>
            <a:r>
              <a:rPr lang="en-US" sz="900" kern="0" dirty="0">
                <a:solidFill>
                  <a:prstClr val="black"/>
                </a:solidFill>
              </a:rPr>
              <a:t>WHO. (2018). Global TB Report 2018</a:t>
            </a:r>
          </a:p>
        </p:txBody>
      </p:sp>
      <p:grpSp>
        <p:nvGrpSpPr>
          <p:cNvPr id="10" name="Group 9">
            <a:extLst>
              <a:ext uri="{FF2B5EF4-FFF2-40B4-BE49-F238E27FC236}">
                <a16:creationId xmlns:a16="http://schemas.microsoft.com/office/drawing/2014/main" id="{3DDAEE2D-A8DF-498E-8D71-B3AA0911EE8E}"/>
              </a:ext>
            </a:extLst>
          </p:cNvPr>
          <p:cNvGrpSpPr/>
          <p:nvPr/>
        </p:nvGrpSpPr>
        <p:grpSpPr>
          <a:xfrm>
            <a:off x="2629359" y="4119262"/>
            <a:ext cx="1465286" cy="333375"/>
            <a:chOff x="0" y="0"/>
            <a:chExt cx="1250973" cy="346439"/>
          </a:xfrm>
        </p:grpSpPr>
        <p:sp>
          <p:nvSpPr>
            <p:cNvPr id="11" name="TextBox 1">
              <a:extLst>
                <a:ext uri="{FF2B5EF4-FFF2-40B4-BE49-F238E27FC236}">
                  <a16:creationId xmlns:a16="http://schemas.microsoft.com/office/drawing/2014/main" id="{F6B8EA2D-2D4C-46D9-9FC5-84EEC7482202}"/>
                </a:ext>
              </a:extLst>
            </p:cNvPr>
            <p:cNvSpPr txBox="1"/>
            <p:nvPr/>
          </p:nvSpPr>
          <p:spPr>
            <a:xfrm>
              <a:off x="395960" y="0"/>
              <a:ext cx="855013" cy="346439"/>
            </a:xfrm>
            <a:prstGeom prst="rect">
              <a:avLst/>
            </a:prstGeom>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400" b="1" kern="0" dirty="0">
                  <a:solidFill>
                    <a:srgbClr val="FF7C80"/>
                  </a:solidFill>
                  <a:cs typeface="Arial" panose="020B0604020202020204" pitchFamily="34" charset="0"/>
                </a:rPr>
                <a:t>decline</a:t>
              </a:r>
              <a:endParaRPr lang="en-GB" sz="1400" b="1" kern="0" dirty="0">
                <a:solidFill>
                  <a:srgbClr val="FF7C80"/>
                </a:solidFill>
                <a:cs typeface="Arial" panose="020B0604020202020204" pitchFamily="34" charset="0"/>
              </a:endParaRPr>
            </a:p>
          </p:txBody>
        </p:sp>
        <p:sp>
          <p:nvSpPr>
            <p:cNvPr id="12" name="TextBox 1">
              <a:extLst>
                <a:ext uri="{FF2B5EF4-FFF2-40B4-BE49-F238E27FC236}">
                  <a16:creationId xmlns:a16="http://schemas.microsoft.com/office/drawing/2014/main" id="{122A7087-20AF-4B25-9D5B-03D2D407E42E}"/>
                </a:ext>
              </a:extLst>
            </p:cNvPr>
            <p:cNvSpPr txBox="1"/>
            <p:nvPr/>
          </p:nvSpPr>
          <p:spPr>
            <a:xfrm>
              <a:off x="0" y="0"/>
              <a:ext cx="857349" cy="346439"/>
            </a:xfrm>
            <a:prstGeom prst="rect">
              <a:avLst/>
            </a:prstGeom>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2000" b="1" kern="0" dirty="0">
                  <a:solidFill>
                    <a:srgbClr val="FF7C80"/>
                  </a:solidFill>
                  <a:cs typeface="Arial" panose="020B0604020202020204" pitchFamily="34" charset="0"/>
                </a:rPr>
                <a:t>17</a:t>
              </a:r>
              <a:r>
                <a:rPr lang="en-US" b="1" kern="0" dirty="0">
                  <a:solidFill>
                    <a:srgbClr val="FF7C80"/>
                  </a:solidFill>
                  <a:cs typeface="Arial" panose="020B0604020202020204" pitchFamily="34" charset="0"/>
                </a:rPr>
                <a:t>%</a:t>
              </a:r>
              <a:endParaRPr lang="en-GB" sz="1600" b="1" kern="0" dirty="0">
                <a:solidFill>
                  <a:srgbClr val="FF7C80"/>
                </a:solidFill>
                <a:cs typeface="Arial" panose="020B0604020202020204" pitchFamily="34" charset="0"/>
              </a:endParaRPr>
            </a:p>
          </p:txBody>
        </p:sp>
      </p:grpSp>
      <p:cxnSp>
        <p:nvCxnSpPr>
          <p:cNvPr id="13" name="Straight Connector 12">
            <a:extLst>
              <a:ext uri="{FF2B5EF4-FFF2-40B4-BE49-F238E27FC236}">
                <a16:creationId xmlns:a16="http://schemas.microsoft.com/office/drawing/2014/main" id="{C5213751-9161-41AC-BBFE-2DE1C4627771}"/>
              </a:ext>
            </a:extLst>
          </p:cNvPr>
          <p:cNvCxnSpPr/>
          <p:nvPr/>
        </p:nvCxnSpPr>
        <p:spPr>
          <a:xfrm flipH="1">
            <a:off x="4630668" y="2938004"/>
            <a:ext cx="0" cy="3096000"/>
          </a:xfrm>
          <a:prstGeom prst="line">
            <a:avLst/>
          </a:prstGeom>
          <a:solidFill>
            <a:sysClr val="window" lastClr="FFFFFF">
              <a:lumMod val="75000"/>
            </a:sysClr>
          </a:solidFill>
          <a:ln w="28575" cap="flat" cmpd="sng" algn="ctr">
            <a:solidFill>
              <a:sysClr val="window" lastClr="FFFFFF">
                <a:lumMod val="65000"/>
              </a:sysClr>
            </a:solidFill>
            <a:prstDash val="sysDot"/>
          </a:ln>
          <a:effectLst/>
        </p:spPr>
      </p:cxnSp>
      <p:sp>
        <p:nvSpPr>
          <p:cNvPr id="14" name="Oval 13">
            <a:extLst>
              <a:ext uri="{FF2B5EF4-FFF2-40B4-BE49-F238E27FC236}">
                <a16:creationId xmlns:a16="http://schemas.microsoft.com/office/drawing/2014/main" id="{73428D63-8621-4505-936F-2A7946BFAA9E}"/>
              </a:ext>
            </a:extLst>
          </p:cNvPr>
          <p:cNvSpPr/>
          <p:nvPr/>
        </p:nvSpPr>
        <p:spPr>
          <a:xfrm flipH="1">
            <a:off x="4536016" y="6001035"/>
            <a:ext cx="180000" cy="180000"/>
          </a:xfrm>
          <a:prstGeom prst="ellipse">
            <a:avLst/>
          </a:prstGeom>
          <a:solidFill>
            <a:srgbClr val="CC9900"/>
          </a:solidFill>
          <a:ln w="25400" cap="flat" cmpd="sng" algn="ctr">
            <a:solidFill>
              <a:srgbClr val="CC9900"/>
            </a:solidFill>
            <a:prstDash val="solid"/>
          </a:ln>
          <a:effectLst/>
        </p:spPr>
        <p:txBody>
          <a:bodyPr rtlCol="0" anchor="ctr"/>
          <a:lstStyle/>
          <a:p>
            <a:pPr algn="r">
              <a:defRPr/>
            </a:pPr>
            <a:endParaRPr lang="en-GB" kern="0">
              <a:solidFill>
                <a:prstClr val="white"/>
              </a:solidFill>
              <a:latin typeface="Calibri" panose="020F0502020204030204"/>
            </a:endParaRPr>
          </a:p>
        </p:txBody>
      </p:sp>
      <p:sp>
        <p:nvSpPr>
          <p:cNvPr id="15" name="Oval 14">
            <a:extLst>
              <a:ext uri="{FF2B5EF4-FFF2-40B4-BE49-F238E27FC236}">
                <a16:creationId xmlns:a16="http://schemas.microsoft.com/office/drawing/2014/main" id="{0687F65A-6B2F-4981-B4C6-49012EDBB13B}"/>
              </a:ext>
            </a:extLst>
          </p:cNvPr>
          <p:cNvSpPr/>
          <p:nvPr/>
        </p:nvSpPr>
        <p:spPr>
          <a:xfrm rot="5400000">
            <a:off x="4534925" y="2852936"/>
            <a:ext cx="180000" cy="180000"/>
          </a:xfrm>
          <a:prstGeom prst="ellipse">
            <a:avLst/>
          </a:prstGeom>
          <a:solidFill>
            <a:srgbClr val="CC9900"/>
          </a:solidFill>
          <a:ln w="25400" cap="flat" cmpd="sng" algn="ctr">
            <a:solidFill>
              <a:srgbClr val="CC9900"/>
            </a:solidFill>
            <a:prstDash val="solid"/>
          </a:ln>
          <a:effectLst/>
        </p:spPr>
        <p:txBody>
          <a:bodyPr rtlCol="0" anchor="ctr"/>
          <a:lstStyle/>
          <a:p>
            <a:pPr algn="r">
              <a:defRPr/>
            </a:pPr>
            <a:endParaRPr lang="en-GB" kern="0">
              <a:solidFill>
                <a:prstClr val="white"/>
              </a:solidFill>
              <a:latin typeface="Calibri" panose="020F0502020204030204"/>
            </a:endParaRPr>
          </a:p>
        </p:txBody>
      </p:sp>
      <p:graphicFrame>
        <p:nvGraphicFramePr>
          <p:cNvPr id="17" name="Chart 16">
            <a:extLst>
              <a:ext uri="{FF2B5EF4-FFF2-40B4-BE49-F238E27FC236}">
                <a16:creationId xmlns:a16="http://schemas.microsoft.com/office/drawing/2014/main" id="{67DCA819-B459-44BD-B2EB-F4B0BE611EFD}"/>
              </a:ext>
            </a:extLst>
          </p:cNvPr>
          <p:cNvGraphicFramePr>
            <a:graphicFrameLocks/>
          </p:cNvGraphicFramePr>
          <p:nvPr>
            <p:extLst>
              <p:ext uri="{D42A27DB-BD31-4B8C-83A1-F6EECF244321}">
                <p14:modId xmlns:p14="http://schemas.microsoft.com/office/powerpoint/2010/main" val="4259391218"/>
              </p:ext>
            </p:extLst>
          </p:nvPr>
        </p:nvGraphicFramePr>
        <p:xfrm>
          <a:off x="36753" y="2584096"/>
          <a:ext cx="4476580" cy="41389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E0B1854B-00B4-4E31-BEE8-C15A75516D83}"/>
              </a:ext>
            </a:extLst>
          </p:cNvPr>
          <p:cNvGraphicFramePr>
            <a:graphicFrameLocks/>
          </p:cNvGraphicFramePr>
          <p:nvPr>
            <p:extLst>
              <p:ext uri="{D42A27DB-BD31-4B8C-83A1-F6EECF244321}">
                <p14:modId xmlns:p14="http://schemas.microsoft.com/office/powerpoint/2010/main" val="1749030348"/>
              </p:ext>
            </p:extLst>
          </p:nvPr>
        </p:nvGraphicFramePr>
        <p:xfrm>
          <a:off x="4666474" y="2584096"/>
          <a:ext cx="4476578" cy="42739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30458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96751"/>
            <a:ext cx="9289032" cy="1064145"/>
          </a:xfrm>
        </p:spPr>
        <p:txBody>
          <a:bodyPr/>
          <a:lstStyle/>
          <a:p>
            <a:r>
              <a:rPr lang="en-US" dirty="0"/>
              <a:t>Low TB treatment success rate among HIV-positive TB patients underscores the importance of prevention of opportunistic infections among PLHIV </a:t>
            </a:r>
            <a:endParaRPr lang="en-GB" dirty="0"/>
          </a:p>
        </p:txBody>
      </p:sp>
      <p:sp>
        <p:nvSpPr>
          <p:cNvPr id="7" name="TextBox 6"/>
          <p:cNvSpPr txBox="1"/>
          <p:nvPr/>
        </p:nvSpPr>
        <p:spPr>
          <a:xfrm>
            <a:off x="1107232" y="2423219"/>
            <a:ext cx="6624736" cy="307777"/>
          </a:xfrm>
          <a:prstGeom prst="rect">
            <a:avLst/>
          </a:prstGeom>
          <a:noFill/>
        </p:spPr>
        <p:txBody>
          <a:bodyPr wrap="square" rtlCol="0">
            <a:spAutoFit/>
          </a:bodyPr>
          <a:lstStyle/>
          <a:p>
            <a:pPr algn="ctr">
              <a:defRPr/>
            </a:pPr>
            <a:r>
              <a:rPr lang="en-US" sz="1400" b="1" dirty="0">
                <a:solidFill>
                  <a:prstClr val="black"/>
                </a:solidFill>
                <a:cs typeface="Arial" panose="020B0604020202020204" pitchFamily="34" charset="0"/>
              </a:rPr>
              <a:t>Tuberculosis treatment success rate (%), 2016 cohort</a:t>
            </a:r>
            <a:endParaRPr lang="en-GB" sz="1400" b="1" dirty="0">
              <a:solidFill>
                <a:prstClr val="black"/>
              </a:solidFill>
              <a:cs typeface="Arial" panose="020B0604020202020204" pitchFamily="34" charset="0"/>
            </a:endParaRPr>
          </a:p>
        </p:txBody>
      </p:sp>
      <p:sp>
        <p:nvSpPr>
          <p:cNvPr id="9"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900" kern="0" dirty="0">
                <a:solidFill>
                  <a:srgbClr val="000000"/>
                </a:solidFill>
                <a:ea typeface="SimSun" pitchFamily="2" charset="-122"/>
                <a:cs typeface="Arial" pitchFamily="34" charset="0"/>
              </a:rPr>
              <a:t>Source: Prepared by </a:t>
            </a:r>
            <a:r>
              <a:rPr lang="en-US" sz="900" kern="0" dirty="0">
                <a:solidFill>
                  <a:srgbClr val="000000"/>
                </a:solidFill>
                <a:ea typeface="SimSun" pitchFamily="2" charset="-122"/>
                <a:cs typeface="Arial" pitchFamily="34" charset="0"/>
                <a:hlinkClick r:id="rId2"/>
              </a:rPr>
              <a:t>www.aidsdatahub.org</a:t>
            </a:r>
            <a:r>
              <a:rPr lang="en-US" sz="900" kern="0" dirty="0">
                <a:solidFill>
                  <a:srgbClr val="000000"/>
                </a:solidFill>
                <a:ea typeface="SimSun" pitchFamily="2" charset="-122"/>
                <a:cs typeface="Arial" pitchFamily="34" charset="0"/>
              </a:rPr>
              <a:t> based on </a:t>
            </a:r>
            <a:r>
              <a:rPr lang="en-US" sz="900" kern="0" dirty="0">
                <a:solidFill>
                  <a:prstClr val="black"/>
                </a:solidFill>
              </a:rPr>
              <a:t>WHO. (2018). Global TB Report 2018</a:t>
            </a:r>
          </a:p>
        </p:txBody>
      </p:sp>
      <p:graphicFrame>
        <p:nvGraphicFramePr>
          <p:cNvPr id="8" name="Chart 7">
            <a:extLst>
              <a:ext uri="{FF2B5EF4-FFF2-40B4-BE49-F238E27FC236}">
                <a16:creationId xmlns:a16="http://schemas.microsoft.com/office/drawing/2014/main" id="{34C2F22E-4447-4D6D-95AF-BFE97EC5925B}"/>
              </a:ext>
            </a:extLst>
          </p:cNvPr>
          <p:cNvGraphicFramePr>
            <a:graphicFrameLocks/>
          </p:cNvGraphicFramePr>
          <p:nvPr>
            <p:extLst>
              <p:ext uri="{D42A27DB-BD31-4B8C-83A1-F6EECF244321}">
                <p14:modId xmlns:p14="http://schemas.microsoft.com/office/powerpoint/2010/main" val="3381402973"/>
              </p:ext>
            </p:extLst>
          </p:nvPr>
        </p:nvGraphicFramePr>
        <p:xfrm>
          <a:off x="179512" y="2467865"/>
          <a:ext cx="8659688" cy="40839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22875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84784"/>
            <a:ext cx="8402672" cy="504000"/>
          </a:xfrm>
        </p:spPr>
        <p:txBody>
          <a:bodyPr/>
          <a:lstStyle/>
          <a:p>
            <a:r>
              <a:rPr lang="en-US" dirty="0">
                <a:cs typeface="Cordia New" pitchFamily="34" charset="-34"/>
              </a:rPr>
              <a:t>Higher rate of deaths and lower rate of treatment success among HIV-positive TB cases</a:t>
            </a:r>
            <a:endParaRPr lang="en-GB" dirty="0"/>
          </a:p>
        </p:txBody>
      </p:sp>
      <p:sp>
        <p:nvSpPr>
          <p:cNvPr id="9" name="Title 1"/>
          <p:cNvSpPr txBox="1">
            <a:spLocks/>
          </p:cNvSpPr>
          <p:nvPr/>
        </p:nvSpPr>
        <p:spPr bwMode="auto">
          <a:xfrm>
            <a:off x="1043608" y="2348880"/>
            <a:ext cx="6840760" cy="503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3200" b="1" kern="1200">
                <a:solidFill>
                  <a:srgbClr val="00AEEF"/>
                </a:solidFill>
                <a:latin typeface="Arial" pitchFamily="34" charset="0"/>
                <a:ea typeface="ＭＳ Ｐゴシック" charset="-128"/>
                <a:cs typeface="Arial" pitchFamily="34"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eaLnBrk="1" hangingPunct="1">
              <a:defRPr/>
            </a:pPr>
            <a:r>
              <a:rPr lang="en-US" sz="1400" dirty="0">
                <a:solidFill>
                  <a:prstClr val="black"/>
                </a:solidFill>
                <a:cs typeface="Cordia New" pitchFamily="34" charset="-34"/>
              </a:rPr>
              <a:t>Outcomes of TB treatment among new and relapse TB cases versus HIV-positive TB cases, 2016 cohort</a:t>
            </a:r>
            <a:br>
              <a:rPr lang="en-US" sz="1400" dirty="0">
                <a:solidFill>
                  <a:prstClr val="black"/>
                </a:solidFill>
                <a:cs typeface="Cordia New" pitchFamily="34" charset="-34"/>
              </a:rPr>
            </a:br>
            <a:endParaRPr lang="en-US" sz="1400" dirty="0">
              <a:solidFill>
                <a:prstClr val="black"/>
              </a:solidFill>
              <a:cs typeface="Cordia New" pitchFamily="34" charset="-34"/>
            </a:endParaRPr>
          </a:p>
        </p:txBody>
      </p:sp>
      <p:sp>
        <p:nvSpPr>
          <p:cNvPr id="12"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900" kern="0" dirty="0">
                <a:solidFill>
                  <a:srgbClr val="000000"/>
                </a:solidFill>
                <a:ea typeface="SimSun" pitchFamily="2" charset="-122"/>
                <a:cs typeface="Arial" pitchFamily="34" charset="0"/>
              </a:rPr>
              <a:t>Source: Prepared by </a:t>
            </a:r>
            <a:r>
              <a:rPr lang="en-US" sz="900" kern="0" dirty="0">
                <a:solidFill>
                  <a:srgbClr val="000000"/>
                </a:solidFill>
                <a:ea typeface="SimSun" pitchFamily="2" charset="-122"/>
                <a:cs typeface="Arial" pitchFamily="34" charset="0"/>
                <a:hlinkClick r:id="rId2"/>
              </a:rPr>
              <a:t>www.aidsdatahub.org</a:t>
            </a:r>
            <a:r>
              <a:rPr lang="en-US" sz="900" kern="0" dirty="0">
                <a:solidFill>
                  <a:srgbClr val="000000"/>
                </a:solidFill>
                <a:ea typeface="SimSun" pitchFamily="2" charset="-122"/>
                <a:cs typeface="Arial" pitchFamily="34" charset="0"/>
              </a:rPr>
              <a:t> based on </a:t>
            </a:r>
            <a:r>
              <a:rPr lang="en-US" sz="900" kern="0" dirty="0">
                <a:solidFill>
                  <a:prstClr val="black"/>
                </a:solidFill>
              </a:rPr>
              <a:t>WHO. (2018). Global TB Report 2018</a:t>
            </a:r>
          </a:p>
        </p:txBody>
      </p:sp>
      <p:grpSp>
        <p:nvGrpSpPr>
          <p:cNvPr id="4" name="Group 3">
            <a:extLst>
              <a:ext uri="{FF2B5EF4-FFF2-40B4-BE49-F238E27FC236}">
                <a16:creationId xmlns:a16="http://schemas.microsoft.com/office/drawing/2014/main" id="{2BD022E6-3B6A-47FA-A985-0ADB88E8C88C}"/>
              </a:ext>
            </a:extLst>
          </p:cNvPr>
          <p:cNvGrpSpPr/>
          <p:nvPr/>
        </p:nvGrpSpPr>
        <p:grpSpPr>
          <a:xfrm>
            <a:off x="385894" y="2852118"/>
            <a:ext cx="8036653" cy="3632572"/>
            <a:chOff x="385894" y="2852118"/>
            <a:chExt cx="8036653" cy="3632572"/>
          </a:xfrm>
        </p:grpSpPr>
        <p:graphicFrame>
          <p:nvGraphicFramePr>
            <p:cNvPr id="13" name="Chart 12">
              <a:extLst>
                <a:ext uri="{FF2B5EF4-FFF2-40B4-BE49-F238E27FC236}">
                  <a16:creationId xmlns:a16="http://schemas.microsoft.com/office/drawing/2014/main" id="{4C81AA35-4D22-4E5C-AC1A-A7280EDF5A8E}"/>
                </a:ext>
              </a:extLst>
            </p:cNvPr>
            <p:cNvGraphicFramePr>
              <a:graphicFrameLocks/>
            </p:cNvGraphicFramePr>
            <p:nvPr>
              <p:extLst>
                <p:ext uri="{D42A27DB-BD31-4B8C-83A1-F6EECF244321}">
                  <p14:modId xmlns:p14="http://schemas.microsoft.com/office/powerpoint/2010/main" val="2415913663"/>
                </p:ext>
              </p:extLst>
            </p:nvPr>
          </p:nvGraphicFramePr>
          <p:xfrm>
            <a:off x="385894" y="2852118"/>
            <a:ext cx="8036653" cy="3632572"/>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5150840" y="4874004"/>
              <a:ext cx="1057013" cy="755009"/>
            </a:xfrm>
            <a:prstGeom prst="rect">
              <a:avLst/>
            </a:prstGeom>
            <a:noFill/>
            <a:ln w="31750" cap="flat" cmpd="sng" algn="ctr">
              <a:solidFill>
                <a:srgbClr val="FF0000"/>
              </a:solidFill>
              <a:prstDash val="sysDot"/>
            </a:ln>
            <a:effectLst>
              <a:outerShdw dist="23000" sx="1000" sy="1000" rotWithShape="0">
                <a:srgbClr val="000000"/>
              </a:outerShdw>
            </a:effectLst>
          </p:spPr>
          <p:txBody>
            <a:bodyPr rtlCol="0" anchor="ctr"/>
            <a:lstStyle/>
            <a:p>
              <a:pPr algn="ctr">
                <a:defRPr/>
              </a:pPr>
              <a:endParaRPr lang="en-GB" kern="0">
                <a:solidFill>
                  <a:prstClr val="white"/>
                </a:solidFill>
                <a:latin typeface="Calibri"/>
              </a:endParaRPr>
            </a:p>
          </p:txBody>
        </p:sp>
        <p:sp>
          <p:nvSpPr>
            <p:cNvPr id="10" name="Rectangle 9"/>
            <p:cNvSpPr/>
            <p:nvPr/>
          </p:nvSpPr>
          <p:spPr>
            <a:xfrm>
              <a:off x="1687982" y="3161880"/>
              <a:ext cx="1002995" cy="739544"/>
            </a:xfrm>
            <a:prstGeom prst="rect">
              <a:avLst/>
            </a:prstGeom>
            <a:noFill/>
            <a:ln w="31750" cap="flat" cmpd="sng" algn="ctr">
              <a:solidFill>
                <a:srgbClr val="FF0000"/>
              </a:solidFill>
              <a:prstDash val="sysDot"/>
            </a:ln>
            <a:effectLst>
              <a:outerShdw dist="23000" sx="1000" sy="1000" rotWithShape="0">
                <a:srgbClr val="000000"/>
              </a:outerShdw>
            </a:effectLst>
          </p:spPr>
          <p:txBody>
            <a:bodyPr rtlCol="0" anchor="ctr"/>
            <a:lstStyle/>
            <a:p>
              <a:pPr algn="ctr">
                <a:defRPr/>
              </a:pPr>
              <a:endParaRPr lang="en-GB" kern="0">
                <a:solidFill>
                  <a:prstClr val="white"/>
                </a:solidFill>
                <a:latin typeface="Calibri"/>
              </a:endParaRPr>
            </a:p>
          </p:txBody>
        </p:sp>
      </p:grpSp>
    </p:spTree>
    <p:extLst>
      <p:ext uri="{BB962C8B-B14F-4D97-AF65-F5344CB8AC3E}">
        <p14:creationId xmlns:p14="http://schemas.microsoft.com/office/powerpoint/2010/main" val="8734824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340768"/>
            <a:ext cx="8402672" cy="360040"/>
          </a:xfrm>
        </p:spPr>
        <p:txBody>
          <a:bodyPr/>
          <a:lstStyle/>
          <a:p>
            <a:r>
              <a:rPr lang="en-US" dirty="0"/>
              <a:t>11 out of 12 high TB burden countries in Asia and the Pacific also have high MDR-TB burden, 2017</a:t>
            </a:r>
            <a:endParaRPr lang="en-GB" dirty="0"/>
          </a:p>
        </p:txBody>
      </p:sp>
      <p:sp>
        <p:nvSpPr>
          <p:cNvPr id="3" name="Slide Number Placeholder 2"/>
          <p:cNvSpPr>
            <a:spLocks noGrp="1"/>
          </p:cNvSpPr>
          <p:nvPr>
            <p:ph type="sldNum" sz="quarter" idx="10"/>
          </p:nvPr>
        </p:nvSpPr>
        <p:spPr/>
        <p:txBody>
          <a:bodyPr/>
          <a:lstStyle/>
          <a:p>
            <a:pPr defTabSz="914400">
              <a:defRPr/>
            </a:pPr>
            <a:fld id="{7C5EE3DE-282A-4C42-824B-21F751D72708}" type="slidenum">
              <a:rPr lang="th-TH" smtClean="0">
                <a:solidFill>
                  <a:prstClr val="black">
                    <a:tint val="75000"/>
                  </a:prstClr>
                </a:solidFill>
              </a:rPr>
              <a:pPr defTabSz="914400">
                <a:defRPr/>
              </a:pPr>
              <a:t>48</a:t>
            </a:fld>
            <a:endParaRPr lang="th-TH" dirty="0">
              <a:solidFill>
                <a:prstClr val="black">
                  <a:tint val="75000"/>
                </a:prstClr>
              </a:solidFill>
            </a:endParaRPr>
          </a:p>
        </p:txBody>
      </p:sp>
      <p:graphicFrame>
        <p:nvGraphicFramePr>
          <p:cNvPr id="96" name="Table 95"/>
          <p:cNvGraphicFramePr>
            <a:graphicFrameLocks noGrp="1"/>
          </p:cNvGraphicFramePr>
          <p:nvPr/>
        </p:nvGraphicFramePr>
        <p:xfrm>
          <a:off x="1043608" y="2132856"/>
          <a:ext cx="6768751" cy="4449667"/>
        </p:xfrm>
        <a:graphic>
          <a:graphicData uri="http://schemas.openxmlformats.org/drawingml/2006/table">
            <a:tbl>
              <a:tblPr/>
              <a:tblGrid>
                <a:gridCol w="2224018">
                  <a:extLst>
                    <a:ext uri="{9D8B030D-6E8A-4147-A177-3AD203B41FA5}">
                      <a16:colId xmlns:a16="http://schemas.microsoft.com/office/drawing/2014/main" val="20000"/>
                    </a:ext>
                  </a:extLst>
                </a:gridCol>
                <a:gridCol w="2320715">
                  <a:extLst>
                    <a:ext uri="{9D8B030D-6E8A-4147-A177-3AD203B41FA5}">
                      <a16:colId xmlns:a16="http://schemas.microsoft.com/office/drawing/2014/main" val="20001"/>
                    </a:ext>
                  </a:extLst>
                </a:gridCol>
                <a:gridCol w="2224018">
                  <a:extLst>
                    <a:ext uri="{9D8B030D-6E8A-4147-A177-3AD203B41FA5}">
                      <a16:colId xmlns:a16="http://schemas.microsoft.com/office/drawing/2014/main" val="20002"/>
                    </a:ext>
                  </a:extLst>
                </a:gridCol>
              </a:tblGrid>
              <a:tr h="404227">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D9D9D9"/>
                    </a:solidFill>
                  </a:tcPr>
                </a:tc>
                <a:tc>
                  <a:txBody>
                    <a:bodyPr/>
                    <a:lstStyle/>
                    <a:p>
                      <a:pPr algn="ctr" fontAlgn="b"/>
                      <a:r>
                        <a:rPr lang="en-US" sz="1400" b="1" i="0" u="none" strike="noStrike" dirty="0">
                          <a:solidFill>
                            <a:srgbClr val="000000"/>
                          </a:solidFill>
                          <a:effectLst/>
                          <a:latin typeface="Arial" pitchFamily="34" charset="0"/>
                          <a:cs typeface="Arial" pitchFamily="34" charset="0"/>
                        </a:rPr>
                        <a:t>High TB burden</a:t>
                      </a: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D9D9D9"/>
                    </a:solidFill>
                  </a:tcPr>
                </a:tc>
                <a:tc>
                  <a:txBody>
                    <a:bodyPr/>
                    <a:lstStyle/>
                    <a:p>
                      <a:pPr algn="ctr" fontAlgn="b"/>
                      <a:r>
                        <a:rPr lang="en-US" sz="1400" b="1" i="0" u="none" strike="noStrike" dirty="0">
                          <a:solidFill>
                            <a:srgbClr val="000000"/>
                          </a:solidFill>
                          <a:effectLst/>
                          <a:latin typeface="Arial" pitchFamily="34" charset="0"/>
                          <a:cs typeface="Arial" pitchFamily="34" charset="0"/>
                        </a:rPr>
                        <a:t>High MDR-TB burden</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D9D9D9"/>
                    </a:solidFill>
                  </a:tcPr>
                </a:tc>
                <a:extLst>
                  <a:ext uri="{0D108BD9-81ED-4DB2-BD59-A6C34878D82A}">
                    <a16:rowId xmlns:a16="http://schemas.microsoft.com/office/drawing/2014/main" val="10000"/>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Bangladesh</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endParaRPr lang="th-TH" sz="1400" b="1" i="0" u="none" strike="noStrike" dirty="0">
                        <a:solidFill>
                          <a:srgbClr val="000000"/>
                        </a:solidFill>
                        <a:effectLst/>
                        <a:latin typeface="Arial" pitchFamily="34" charset="0"/>
                      </a:endParaRP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1"/>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Cambodia</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endParaRPr lang="th-TH" sz="1400" b="1" i="0" u="none" strike="noStrike" dirty="0">
                        <a:solidFill>
                          <a:srgbClr val="000000"/>
                        </a:solidFill>
                        <a:effectLst/>
                        <a:latin typeface="Arial" pitchFamily="34" charset="0"/>
                      </a:endParaRP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2"/>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China</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3"/>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DPR Korea</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endParaRPr lang="th-TH" sz="1400" b="1" i="0" u="none" strike="noStrike" dirty="0">
                        <a:solidFill>
                          <a:srgbClr val="000000"/>
                        </a:solidFill>
                        <a:effectLst/>
                        <a:latin typeface="Arial" pitchFamily="34" charset="0"/>
                      </a:endParaRP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endParaRPr lang="th-TH" sz="1400" b="1" i="0" u="none" strike="noStrike" dirty="0">
                        <a:solidFill>
                          <a:srgbClr val="000000"/>
                        </a:solidFill>
                        <a:effectLst/>
                        <a:latin typeface="Arial" pitchFamily="34" charset="0"/>
                      </a:endParaRP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4"/>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India</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5"/>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Indonesia</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6"/>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Myanmar</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7"/>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Pakistan</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8"/>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a:t>
                      </a:r>
                      <a:r>
                        <a:rPr lang="en-US" sz="1400" b="1" i="0" u="none" strike="noStrike" baseline="0" dirty="0">
                          <a:solidFill>
                            <a:schemeClr val="bg1"/>
                          </a:solidFill>
                          <a:effectLst/>
                          <a:latin typeface="Arial" pitchFamily="34" charset="0"/>
                          <a:cs typeface="Arial" pitchFamily="34" charset="0"/>
                        </a:rPr>
                        <a:t> Papua New Guinea</a:t>
                      </a:r>
                      <a:endParaRPr lang="en-US" sz="1400" b="1" i="0" u="none" strike="noStrike" dirty="0">
                        <a:solidFill>
                          <a:schemeClr val="bg1"/>
                        </a:solidFill>
                        <a:effectLst/>
                        <a:latin typeface="Arial" pitchFamily="34" charset="0"/>
                        <a:cs typeface="Arial" pitchFamily="34" charset="0"/>
                      </a:endParaRP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endParaRPr lang="th-TH" sz="1400" b="1" i="0" u="none" strike="noStrike" dirty="0">
                        <a:solidFill>
                          <a:srgbClr val="000000"/>
                        </a:solidFill>
                        <a:effectLst/>
                        <a:latin typeface="Arial" pitchFamily="34" charset="0"/>
                      </a:endParaRP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endParaRPr lang="th-TH" sz="1400" b="1" i="0" u="none" strike="noStrike" dirty="0">
                        <a:solidFill>
                          <a:srgbClr val="000000"/>
                        </a:solidFill>
                        <a:effectLst/>
                        <a:latin typeface="Arial" pitchFamily="34" charset="0"/>
                      </a:endParaRP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9"/>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Philippines</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10"/>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Thailand</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11"/>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Viet Nam</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solidFill>
                      <a:srgbClr val="00B0F0"/>
                    </a:solid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7"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900" kern="0" dirty="0">
                <a:solidFill>
                  <a:srgbClr val="000000"/>
                </a:solidFill>
                <a:ea typeface="SimSun" pitchFamily="2" charset="-122"/>
                <a:cs typeface="Arial" pitchFamily="34" charset="0"/>
              </a:rPr>
              <a:t>Source: Prepared by </a:t>
            </a:r>
            <a:r>
              <a:rPr lang="en-US" sz="900" kern="0" dirty="0">
                <a:solidFill>
                  <a:srgbClr val="000000"/>
                </a:solidFill>
                <a:ea typeface="SimSun" pitchFamily="2" charset="-122"/>
                <a:cs typeface="Arial" pitchFamily="34" charset="0"/>
                <a:hlinkClick r:id="rId2"/>
              </a:rPr>
              <a:t>www.aidsdatahub.org</a:t>
            </a:r>
            <a:r>
              <a:rPr lang="en-US" sz="900" kern="0" dirty="0">
                <a:solidFill>
                  <a:srgbClr val="000000"/>
                </a:solidFill>
                <a:ea typeface="SimSun" pitchFamily="2" charset="-122"/>
                <a:cs typeface="Arial" pitchFamily="34" charset="0"/>
              </a:rPr>
              <a:t> based on </a:t>
            </a:r>
            <a:r>
              <a:rPr lang="en-US" sz="900" kern="0" dirty="0">
                <a:solidFill>
                  <a:prstClr val="black"/>
                </a:solidFill>
              </a:rPr>
              <a:t>WHO. (2018). Global TB Report 2018</a:t>
            </a:r>
          </a:p>
        </p:txBody>
      </p:sp>
      <p:grpSp>
        <p:nvGrpSpPr>
          <p:cNvPr id="4" name="Group 3"/>
          <p:cNvGrpSpPr/>
          <p:nvPr/>
        </p:nvGrpSpPr>
        <p:grpSpPr>
          <a:xfrm>
            <a:off x="4064124" y="2541662"/>
            <a:ext cx="3056731" cy="4339927"/>
            <a:chOff x="4064124" y="2541662"/>
            <a:chExt cx="3056731" cy="4339927"/>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4691"/>
            <a:stretch/>
          </p:blipFill>
          <p:spPr bwMode="auto">
            <a:xfrm>
              <a:off x="4072136" y="2541662"/>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7641"/>
            <a:stretch/>
          </p:blipFill>
          <p:spPr bwMode="auto">
            <a:xfrm>
              <a:off x="4064124" y="2727598"/>
              <a:ext cx="3056731" cy="539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4691"/>
            <a:stretch/>
          </p:blipFill>
          <p:spPr bwMode="auto">
            <a:xfrm>
              <a:off x="4081661" y="3193951"/>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4691"/>
            <a:stretch/>
          </p:blipFill>
          <p:spPr bwMode="auto">
            <a:xfrm>
              <a:off x="4091186" y="3525416"/>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4691"/>
            <a:stretch/>
          </p:blipFill>
          <p:spPr bwMode="auto">
            <a:xfrm>
              <a:off x="4096519" y="3856881"/>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4691"/>
            <a:stretch/>
          </p:blipFill>
          <p:spPr bwMode="auto">
            <a:xfrm>
              <a:off x="4081661" y="4188346"/>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4691"/>
            <a:stretch/>
          </p:blipFill>
          <p:spPr bwMode="auto">
            <a:xfrm>
              <a:off x="4091186" y="4519811"/>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4691"/>
            <a:stretch/>
          </p:blipFill>
          <p:spPr bwMode="auto">
            <a:xfrm>
              <a:off x="4096519" y="4870326"/>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4691"/>
            <a:stretch/>
          </p:blipFill>
          <p:spPr bwMode="auto">
            <a:xfrm>
              <a:off x="4096519" y="5203701"/>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4691"/>
            <a:stretch/>
          </p:blipFill>
          <p:spPr bwMode="auto">
            <a:xfrm>
              <a:off x="4096519" y="5546601"/>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4691"/>
            <a:stretch/>
          </p:blipFill>
          <p:spPr bwMode="auto">
            <a:xfrm>
              <a:off x="4096519" y="5879976"/>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4691"/>
            <a:stretch/>
          </p:blipFill>
          <p:spPr bwMode="auto">
            <a:xfrm>
              <a:off x="4086994" y="6213351"/>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47326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Estimated incidence of MDR/RR-TB in 2017</a:t>
            </a:r>
            <a:endParaRPr lang="en-GB" dirty="0"/>
          </a:p>
        </p:txBody>
      </p:sp>
      <p:sp>
        <p:nvSpPr>
          <p:cNvPr id="15" name="TextBox 14"/>
          <p:cNvSpPr txBox="1"/>
          <p:nvPr/>
        </p:nvSpPr>
        <p:spPr>
          <a:xfrm>
            <a:off x="3781037" y="6250549"/>
            <a:ext cx="4708623" cy="246221"/>
          </a:xfrm>
          <a:prstGeom prst="rect">
            <a:avLst/>
          </a:prstGeom>
          <a:noFill/>
          <a:ln>
            <a:solidFill>
              <a:schemeClr val="bg1">
                <a:lumMod val="65000"/>
              </a:schemeClr>
            </a:solidFill>
            <a:prstDash val="sysDash"/>
          </a:ln>
        </p:spPr>
        <p:txBody>
          <a:bodyPr wrap="square" rtlCol="0">
            <a:spAutoFit/>
          </a:bodyPr>
          <a:lstStyle/>
          <a:p>
            <a:pPr>
              <a:defRPr/>
            </a:pPr>
            <a:r>
              <a:rPr lang="en-US" sz="1000" dirty="0">
                <a:solidFill>
                  <a:prstClr val="black"/>
                </a:solidFill>
                <a:cs typeface="Arial" panose="020B0604020202020204" pitchFamily="34" charset="0"/>
              </a:rPr>
              <a:t>MDR/RR-TB = Rifampicin Resistant (RR) -TB cases including MDR-TB cases</a:t>
            </a:r>
            <a:endParaRPr lang="en-GB" sz="1000" dirty="0">
              <a:solidFill>
                <a:prstClr val="black"/>
              </a:solidFill>
              <a:cs typeface="Arial" panose="020B0604020202020204" pitchFamily="34" charset="0"/>
            </a:endParaRPr>
          </a:p>
        </p:txBody>
      </p:sp>
      <p:sp>
        <p:nvSpPr>
          <p:cNvPr id="16" name="TextBox 15"/>
          <p:cNvSpPr txBox="1"/>
          <p:nvPr/>
        </p:nvSpPr>
        <p:spPr>
          <a:xfrm>
            <a:off x="169856" y="5896607"/>
            <a:ext cx="3271705" cy="600164"/>
          </a:xfrm>
          <a:prstGeom prst="rect">
            <a:avLst/>
          </a:prstGeom>
          <a:noFill/>
          <a:ln>
            <a:solidFill>
              <a:schemeClr val="bg1">
                <a:lumMod val="65000"/>
              </a:schemeClr>
            </a:solidFill>
            <a:prstDash val="sysDash"/>
          </a:ln>
        </p:spPr>
        <p:txBody>
          <a:bodyPr wrap="square" rtlCol="0">
            <a:spAutoFit/>
          </a:bodyPr>
          <a:lstStyle/>
          <a:p>
            <a:pPr>
              <a:defRPr/>
            </a:pPr>
            <a:r>
              <a:rPr lang="en-US" sz="1100" dirty="0">
                <a:solidFill>
                  <a:prstClr val="black"/>
                </a:solidFill>
                <a:cs typeface="Arial" panose="020B0604020202020204" pitchFamily="34" charset="0"/>
              </a:rPr>
              <a:t>11 high MDR/RR-TB burden = Bangladesh, China, DPR Korea, India, Indonesia, Myanmar, Pakistan, PNG, Philippines, Thailand, Viet Nam</a:t>
            </a:r>
            <a:endParaRPr lang="en-GB" sz="1100" dirty="0">
              <a:solidFill>
                <a:prstClr val="black"/>
              </a:solidFill>
              <a:cs typeface="Arial" panose="020B0604020202020204" pitchFamily="34" charset="0"/>
            </a:endParaRPr>
          </a:p>
        </p:txBody>
      </p:sp>
      <p:sp>
        <p:nvSpPr>
          <p:cNvPr id="17"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900" kern="0" dirty="0">
                <a:solidFill>
                  <a:srgbClr val="000000"/>
                </a:solidFill>
                <a:ea typeface="SimSun" pitchFamily="2" charset="-122"/>
                <a:cs typeface="Arial" pitchFamily="34" charset="0"/>
              </a:rPr>
              <a:t>Source: Prepared by </a:t>
            </a:r>
            <a:r>
              <a:rPr lang="en-US" sz="900" kern="0" dirty="0">
                <a:solidFill>
                  <a:srgbClr val="000000"/>
                </a:solidFill>
                <a:ea typeface="SimSun" pitchFamily="2" charset="-122"/>
                <a:cs typeface="Arial" pitchFamily="34" charset="0"/>
                <a:hlinkClick r:id="rId2"/>
              </a:rPr>
              <a:t>www.aidsdatahub.org</a:t>
            </a:r>
            <a:r>
              <a:rPr lang="en-US" sz="900" kern="0" dirty="0">
                <a:solidFill>
                  <a:srgbClr val="000000"/>
                </a:solidFill>
                <a:ea typeface="SimSun" pitchFamily="2" charset="-122"/>
                <a:cs typeface="Arial" pitchFamily="34" charset="0"/>
              </a:rPr>
              <a:t> based on </a:t>
            </a:r>
            <a:r>
              <a:rPr lang="en-US" sz="900" kern="0" dirty="0">
                <a:solidFill>
                  <a:prstClr val="black"/>
                </a:solidFill>
              </a:rPr>
              <a:t>WHO. (2018). Global TB Report 2018</a:t>
            </a:r>
          </a:p>
        </p:txBody>
      </p:sp>
      <p:grpSp>
        <p:nvGrpSpPr>
          <p:cNvPr id="19" name="Group 18">
            <a:extLst>
              <a:ext uri="{FF2B5EF4-FFF2-40B4-BE49-F238E27FC236}">
                <a16:creationId xmlns:a16="http://schemas.microsoft.com/office/drawing/2014/main" id="{6B081C1B-8248-4465-BC82-1823A8F2C60B}"/>
              </a:ext>
            </a:extLst>
          </p:cNvPr>
          <p:cNvGrpSpPr/>
          <p:nvPr/>
        </p:nvGrpSpPr>
        <p:grpSpPr>
          <a:xfrm>
            <a:off x="385894" y="2631534"/>
            <a:ext cx="8045042" cy="3707455"/>
            <a:chOff x="0" y="-217063"/>
            <a:chExt cx="9891715" cy="4360437"/>
          </a:xfrm>
        </p:grpSpPr>
        <p:graphicFrame>
          <p:nvGraphicFramePr>
            <p:cNvPr id="20" name="Chart 19">
              <a:extLst>
                <a:ext uri="{FF2B5EF4-FFF2-40B4-BE49-F238E27FC236}">
                  <a16:creationId xmlns:a16="http://schemas.microsoft.com/office/drawing/2014/main" id="{D75166FD-5671-4D18-948F-C2D9B859EC59}"/>
                </a:ext>
              </a:extLst>
            </p:cNvPr>
            <p:cNvGraphicFramePr>
              <a:graphicFrameLocks/>
            </p:cNvGraphicFramePr>
            <p:nvPr>
              <p:extLst>
                <p:ext uri="{D42A27DB-BD31-4B8C-83A1-F6EECF244321}">
                  <p14:modId xmlns:p14="http://schemas.microsoft.com/office/powerpoint/2010/main" val="2181433632"/>
                </p:ext>
              </p:extLst>
            </p:nvPr>
          </p:nvGraphicFramePr>
          <p:xfrm>
            <a:off x="0" y="80961"/>
            <a:ext cx="9891715" cy="4062413"/>
          </p:xfrm>
          <a:graphic>
            <a:graphicData uri="http://schemas.openxmlformats.org/drawingml/2006/chart">
              <c:chart xmlns:c="http://schemas.openxmlformats.org/drawingml/2006/chart" xmlns:r="http://schemas.openxmlformats.org/officeDocument/2006/relationships" r:id="rId3"/>
            </a:graphicData>
          </a:graphic>
        </p:graphicFrame>
        <p:sp>
          <p:nvSpPr>
            <p:cNvPr id="21" name="Down Arrow 4">
              <a:extLst>
                <a:ext uri="{FF2B5EF4-FFF2-40B4-BE49-F238E27FC236}">
                  <a16:creationId xmlns:a16="http://schemas.microsoft.com/office/drawing/2014/main" id="{E8DC2CF0-A95D-4205-BF35-EF495891C9FC}"/>
                </a:ext>
              </a:extLst>
            </p:cNvPr>
            <p:cNvSpPr/>
            <p:nvPr/>
          </p:nvSpPr>
          <p:spPr>
            <a:xfrm>
              <a:off x="5376864" y="827770"/>
              <a:ext cx="360000" cy="648000"/>
            </a:xfrm>
            <a:prstGeom prst="downArrow">
              <a:avLst/>
            </a:prstGeom>
            <a:solidFill>
              <a:srgbClr val="63CD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sz="1050">
                <a:solidFill>
                  <a:prstClr val="white"/>
                </a:solidFill>
              </a:endParaRPr>
            </a:p>
          </p:txBody>
        </p:sp>
        <p:sp>
          <p:nvSpPr>
            <p:cNvPr id="22" name="Down Arrow 11">
              <a:extLst>
                <a:ext uri="{FF2B5EF4-FFF2-40B4-BE49-F238E27FC236}">
                  <a16:creationId xmlns:a16="http://schemas.microsoft.com/office/drawing/2014/main" id="{0BBE256F-D18A-4FFB-A38E-4003CD35F2C9}"/>
                </a:ext>
              </a:extLst>
            </p:cNvPr>
            <p:cNvSpPr/>
            <p:nvPr/>
          </p:nvSpPr>
          <p:spPr>
            <a:xfrm>
              <a:off x="8140655" y="805530"/>
              <a:ext cx="360000" cy="720000"/>
            </a:xfrm>
            <a:prstGeom prst="downArrow">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sz="1050">
                <a:solidFill>
                  <a:prstClr val="white"/>
                </a:solidFill>
              </a:endParaRPr>
            </a:p>
          </p:txBody>
        </p:sp>
        <p:sp>
          <p:nvSpPr>
            <p:cNvPr id="23" name="Rectangle: Rounded Corners 22">
              <a:extLst>
                <a:ext uri="{FF2B5EF4-FFF2-40B4-BE49-F238E27FC236}">
                  <a16:creationId xmlns:a16="http://schemas.microsoft.com/office/drawing/2014/main" id="{5700D266-C09A-4FC0-9E44-39B51D408C86}"/>
                </a:ext>
              </a:extLst>
            </p:cNvPr>
            <p:cNvSpPr/>
            <p:nvPr/>
          </p:nvSpPr>
          <p:spPr>
            <a:xfrm>
              <a:off x="4651890" y="-197340"/>
              <a:ext cx="1944144" cy="1016171"/>
            </a:xfrm>
            <a:prstGeom prst="roundRect">
              <a:avLst/>
            </a:prstGeom>
            <a:solidFill>
              <a:srgbClr val="63CDF6"/>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400" b="1" dirty="0">
                  <a:solidFill>
                    <a:prstClr val="white"/>
                  </a:solidFill>
                  <a:cs typeface="Arial" panose="020B0604020202020204" pitchFamily="34" charset="0"/>
                </a:rPr>
                <a:t>60</a:t>
              </a:r>
              <a:r>
                <a:rPr lang="en-US" sz="1200" b="1" dirty="0">
                  <a:solidFill>
                    <a:prstClr val="white"/>
                  </a:solidFill>
                  <a:cs typeface="Arial" panose="020B0604020202020204" pitchFamily="34" charset="0"/>
                </a:rPr>
                <a:t>% </a:t>
              </a:r>
              <a:r>
                <a:rPr lang="en-US" sz="1200" dirty="0">
                  <a:solidFill>
                    <a:prstClr val="black"/>
                  </a:solidFill>
                  <a:cs typeface="Arial" panose="020B0604020202020204" pitchFamily="34" charset="0"/>
                </a:rPr>
                <a:t>of  </a:t>
              </a:r>
              <a:r>
                <a:rPr lang="en-US" sz="1200" b="1" u="sng" dirty="0">
                  <a:solidFill>
                    <a:prstClr val="white"/>
                  </a:solidFill>
                  <a:cs typeface="Arial" panose="020B0604020202020204" pitchFamily="34" charset="0"/>
                </a:rPr>
                <a:t>GLOBAL</a:t>
              </a:r>
            </a:p>
            <a:p>
              <a:pPr algn="ctr">
                <a:defRPr/>
              </a:pPr>
              <a:r>
                <a:rPr lang="en-US" sz="1200" dirty="0">
                  <a:solidFill>
                    <a:prstClr val="black"/>
                  </a:solidFill>
                  <a:cs typeface="Arial" panose="020B0604020202020204" pitchFamily="34" charset="0"/>
                </a:rPr>
                <a:t>MDR/RR-TB burden is in</a:t>
              </a:r>
            </a:p>
            <a:p>
              <a:pPr algn="ctr">
                <a:defRPr/>
              </a:pPr>
              <a:r>
                <a:rPr lang="en-US" sz="1200" dirty="0">
                  <a:solidFill>
                    <a:prstClr val="black"/>
                  </a:solidFill>
                  <a:cs typeface="Arial" panose="020B0604020202020204" pitchFamily="34" charset="0"/>
                </a:rPr>
                <a:t> </a:t>
              </a:r>
              <a:r>
                <a:rPr lang="en-US" sz="1200" b="1" u="sng" dirty="0">
                  <a:solidFill>
                    <a:prstClr val="white"/>
                  </a:solidFill>
                  <a:cs typeface="Arial" panose="020B0604020202020204" pitchFamily="34" charset="0"/>
                </a:rPr>
                <a:t>ASIA-PACIFIC</a:t>
              </a:r>
              <a:endParaRPr lang="en-US" sz="1400" dirty="0">
                <a:solidFill>
                  <a:prstClr val="white"/>
                </a:solidFill>
              </a:endParaRPr>
            </a:p>
          </p:txBody>
        </p:sp>
        <p:sp>
          <p:nvSpPr>
            <p:cNvPr id="24" name="Rectangle: Rounded Corners 23">
              <a:extLst>
                <a:ext uri="{FF2B5EF4-FFF2-40B4-BE49-F238E27FC236}">
                  <a16:creationId xmlns:a16="http://schemas.microsoft.com/office/drawing/2014/main" id="{E3597958-B831-4C2F-983E-DDA8C91ACD93}"/>
                </a:ext>
              </a:extLst>
            </p:cNvPr>
            <p:cNvSpPr/>
            <p:nvPr/>
          </p:nvSpPr>
          <p:spPr>
            <a:xfrm>
              <a:off x="7225641" y="-217063"/>
              <a:ext cx="2212231" cy="1016174"/>
            </a:xfrm>
            <a:prstGeom prst="roundRect">
              <a:avLst/>
            </a:prstGeom>
            <a:solidFill>
              <a:srgbClr val="FF7C80"/>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400" b="1" dirty="0">
                  <a:solidFill>
                    <a:prstClr val="white"/>
                  </a:solidFill>
                  <a:cs typeface="Arial" panose="020B0604020202020204" pitchFamily="34" charset="0"/>
                </a:rPr>
                <a:t>97</a:t>
              </a:r>
              <a:r>
                <a:rPr lang="en-US" sz="1200" b="1" dirty="0">
                  <a:solidFill>
                    <a:prstClr val="white"/>
                  </a:solidFill>
                  <a:cs typeface="Arial" panose="020B0604020202020204" pitchFamily="34" charset="0"/>
                </a:rPr>
                <a:t>% </a:t>
              </a:r>
              <a:r>
                <a:rPr lang="en-US" sz="1200" dirty="0">
                  <a:solidFill>
                    <a:prstClr val="black"/>
                  </a:solidFill>
                  <a:cs typeface="Arial" panose="020B0604020202020204" pitchFamily="34" charset="0"/>
                </a:rPr>
                <a:t>of  </a:t>
              </a:r>
              <a:r>
                <a:rPr lang="en-US" sz="1200" b="1" dirty="0">
                  <a:solidFill>
                    <a:prstClr val="white"/>
                  </a:solidFill>
                  <a:cs typeface="Arial" panose="020B0604020202020204" pitchFamily="34" charset="0"/>
                </a:rPr>
                <a:t>ASIA-PACIFIC</a:t>
              </a:r>
            </a:p>
            <a:p>
              <a:pPr algn="ctr">
                <a:defRPr/>
              </a:pPr>
              <a:r>
                <a:rPr lang="en-US" sz="1200" dirty="0">
                  <a:solidFill>
                    <a:prstClr val="black"/>
                  </a:solidFill>
                  <a:cs typeface="Arial" panose="020B0604020202020204" pitchFamily="34" charset="0"/>
                </a:rPr>
                <a:t>MDR/RR-TB burden </a:t>
              </a:r>
            </a:p>
            <a:p>
              <a:pPr algn="ctr">
                <a:defRPr/>
              </a:pPr>
              <a:r>
                <a:rPr lang="en-US" sz="1200" dirty="0">
                  <a:solidFill>
                    <a:prstClr val="black"/>
                  </a:solidFill>
                  <a:cs typeface="Arial" panose="020B0604020202020204" pitchFamily="34" charset="0"/>
                </a:rPr>
                <a:t>is in </a:t>
              </a:r>
              <a:r>
                <a:rPr lang="en-US" sz="1200" b="1" dirty="0">
                  <a:solidFill>
                    <a:prstClr val="white"/>
                  </a:solidFill>
                  <a:cs typeface="Arial" panose="020B0604020202020204" pitchFamily="34" charset="0"/>
                </a:rPr>
                <a:t>11 countries</a:t>
              </a:r>
              <a:endParaRPr lang="en-US" sz="1400" dirty="0">
                <a:solidFill>
                  <a:prstClr val="white"/>
                </a:solidFill>
              </a:endParaRPr>
            </a:p>
          </p:txBody>
        </p:sp>
      </p:grpSp>
    </p:spTree>
    <p:extLst>
      <p:ext uri="{BB962C8B-B14F-4D97-AF65-F5344CB8AC3E}">
        <p14:creationId xmlns:p14="http://schemas.microsoft.com/office/powerpoint/2010/main" val="1067931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1165345" y="952991"/>
            <a:ext cx="7687729" cy="5501665"/>
            <a:chOff x="1165345" y="842159"/>
            <a:chExt cx="7687729" cy="5501665"/>
          </a:xfrm>
        </p:grpSpPr>
        <p:sp>
          <p:nvSpPr>
            <p:cNvPr id="6" name="TextBox 5"/>
            <p:cNvSpPr txBox="1"/>
            <p:nvPr/>
          </p:nvSpPr>
          <p:spPr>
            <a:xfrm>
              <a:off x="1165345" y="842159"/>
              <a:ext cx="1643399"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7C80"/>
                  </a:solidFill>
                  <a:effectLst/>
                  <a:uLnTx/>
                  <a:uFillTx/>
                  <a:latin typeface="Arial" pitchFamily="34" charset="0"/>
                  <a:ea typeface="+mn-ea"/>
                  <a:cs typeface="Arial" pitchFamily="34" charset="0"/>
                </a:rPr>
                <a:t>Female sex workers</a:t>
              </a:r>
              <a:endParaRPr kumimoji="0" lang="en-GB" sz="1200" b="1" i="0" u="none" strike="noStrike" kern="1200" cap="none" spc="0" normalizeH="0" baseline="0" noProof="0" dirty="0">
                <a:ln>
                  <a:noFill/>
                </a:ln>
                <a:solidFill>
                  <a:srgbClr val="FF7C80"/>
                </a:solidFill>
                <a:effectLst/>
                <a:uLnTx/>
                <a:uFillTx/>
                <a:latin typeface="Arial" pitchFamily="34" charset="0"/>
                <a:ea typeface="+mn-ea"/>
                <a:cs typeface="Arial" pitchFamily="34" charset="0"/>
              </a:endParaRPr>
            </a:p>
          </p:txBody>
        </p:sp>
        <p:grpSp>
          <p:nvGrpSpPr>
            <p:cNvPr id="29" name="Group 28"/>
            <p:cNvGrpSpPr/>
            <p:nvPr/>
          </p:nvGrpSpPr>
          <p:grpSpPr>
            <a:xfrm>
              <a:off x="2354226" y="1303824"/>
              <a:ext cx="6498848" cy="5040000"/>
              <a:chOff x="2354226" y="1052736"/>
              <a:chExt cx="6498848" cy="5040000"/>
            </a:xfrm>
          </p:grpSpPr>
          <p:cxnSp>
            <p:nvCxnSpPr>
              <p:cNvPr id="8" name="Straight Connector 7"/>
              <p:cNvCxnSpPr/>
              <p:nvPr/>
            </p:nvCxnSpPr>
            <p:spPr>
              <a:xfrm>
                <a:off x="2592720" y="1052736"/>
                <a:ext cx="0" cy="5040000"/>
              </a:xfrm>
              <a:prstGeom prst="line">
                <a:avLst/>
              </a:prstGeom>
              <a:ln w="19050">
                <a:solidFill>
                  <a:srgbClr val="00CCFF"/>
                </a:solidFill>
                <a:prstDash val="sysDash"/>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083496" y="1052736"/>
                <a:ext cx="0" cy="5040000"/>
              </a:xfrm>
              <a:prstGeom prst="line">
                <a:avLst/>
              </a:prstGeom>
              <a:ln w="19050">
                <a:solidFill>
                  <a:srgbClr val="00CCFF"/>
                </a:solidFill>
                <a:prstDash val="sysDash"/>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598408" y="1052736"/>
                <a:ext cx="0" cy="5040000"/>
              </a:xfrm>
              <a:prstGeom prst="line">
                <a:avLst/>
              </a:prstGeom>
              <a:ln w="19050">
                <a:solidFill>
                  <a:srgbClr val="00CCFF"/>
                </a:solidFill>
                <a:prstDash val="sysDash"/>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102368" y="1052736"/>
                <a:ext cx="0" cy="5040000"/>
              </a:xfrm>
              <a:prstGeom prst="line">
                <a:avLst/>
              </a:prstGeom>
              <a:ln w="19050">
                <a:solidFill>
                  <a:srgbClr val="00CCFF"/>
                </a:solidFill>
                <a:prstDash val="sysDash"/>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604448" y="1052736"/>
                <a:ext cx="0" cy="5040000"/>
              </a:xfrm>
              <a:prstGeom prst="line">
                <a:avLst/>
              </a:prstGeom>
              <a:ln w="19050">
                <a:solidFill>
                  <a:srgbClr val="00CCFF"/>
                </a:solidFill>
                <a:prstDash val="sysDash"/>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a:off x="2354226" y="1054330"/>
                <a:ext cx="497252" cy="325568"/>
                <a:chOff x="-1084078" y="3392408"/>
                <a:chExt cx="497252" cy="325568"/>
              </a:xfrm>
            </p:grpSpPr>
            <p:sp>
              <p:nvSpPr>
                <p:cNvPr id="14" name="Oval 13"/>
                <p:cNvSpPr/>
                <p:nvPr/>
              </p:nvSpPr>
              <p:spPr>
                <a:xfrm>
                  <a:off x="-1007640" y="3393976"/>
                  <a:ext cx="324000" cy="324000"/>
                </a:xfrm>
                <a:prstGeom prst="ellipse">
                  <a:avLst/>
                </a:prstGeom>
                <a:solidFill>
                  <a:srgbClr val="00CCFF"/>
                </a:solidFill>
                <a:ln w="9525" cap="flat" cmpd="sng" algn="ctr">
                  <a:noFill/>
                  <a:prstDash val="solid"/>
                </a:ln>
                <a:effectLst>
                  <a:outerShdw sx="1000" sy="1000" rotWithShape="0">
                    <a:srgbClr val="000000"/>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Calibri"/>
                    <a:ea typeface="+mn-ea"/>
                    <a:cs typeface="+mn-cs"/>
                  </a:endParaRPr>
                </a:p>
              </p:txBody>
            </p:sp>
            <p:sp>
              <p:nvSpPr>
                <p:cNvPr id="15" name="TextBox 14"/>
                <p:cNvSpPr txBox="1"/>
                <p:nvPr/>
              </p:nvSpPr>
              <p:spPr>
                <a:xfrm>
                  <a:off x="-1084078" y="3392408"/>
                  <a:ext cx="497252" cy="30777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itchFamily="34" charset="0"/>
                      <a:ea typeface="+mn-ea"/>
                      <a:cs typeface="Arial" pitchFamily="34" charset="0"/>
                    </a:rPr>
                    <a:t>90</a:t>
                  </a:r>
                  <a:r>
                    <a:rPr kumimoji="0" lang="en-US" sz="900" b="1" i="0" u="none" strike="noStrike" kern="0" cap="none" spc="0" normalizeH="0" baseline="0" noProof="0" dirty="0">
                      <a:ln>
                        <a:noFill/>
                      </a:ln>
                      <a:solidFill>
                        <a:prstClr val="white"/>
                      </a:solidFill>
                      <a:effectLst/>
                      <a:uLnTx/>
                      <a:uFillTx/>
                      <a:latin typeface="Arial" pitchFamily="34" charset="0"/>
                      <a:ea typeface="+mn-ea"/>
                      <a:cs typeface="Arial" pitchFamily="34" charset="0"/>
                    </a:rPr>
                    <a:t>%</a:t>
                  </a:r>
                  <a:endParaRPr kumimoji="0" lang="en-US" sz="1600" b="1"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grpSp>
          <p:grpSp>
            <p:nvGrpSpPr>
              <p:cNvPr id="17" name="Group 16"/>
              <p:cNvGrpSpPr/>
              <p:nvPr/>
            </p:nvGrpSpPr>
            <p:grpSpPr>
              <a:xfrm>
                <a:off x="6853742" y="1054330"/>
                <a:ext cx="497252" cy="325568"/>
                <a:chOff x="-1084078" y="3392408"/>
                <a:chExt cx="497252" cy="325568"/>
              </a:xfrm>
            </p:grpSpPr>
            <p:sp>
              <p:nvSpPr>
                <p:cNvPr id="18" name="Oval 17"/>
                <p:cNvSpPr/>
                <p:nvPr/>
              </p:nvSpPr>
              <p:spPr>
                <a:xfrm>
                  <a:off x="-1007640" y="3393976"/>
                  <a:ext cx="324000" cy="324000"/>
                </a:xfrm>
                <a:prstGeom prst="ellipse">
                  <a:avLst/>
                </a:prstGeom>
                <a:solidFill>
                  <a:srgbClr val="00CCFF"/>
                </a:solidFill>
                <a:ln w="9525" cap="flat" cmpd="sng" algn="ctr">
                  <a:noFill/>
                  <a:prstDash val="solid"/>
                </a:ln>
                <a:effectLst>
                  <a:outerShdw sx="1000" sy="1000" rotWithShape="0">
                    <a:srgbClr val="000000"/>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Calibri"/>
                    <a:ea typeface="+mn-ea"/>
                    <a:cs typeface="+mn-cs"/>
                  </a:endParaRPr>
                </a:p>
              </p:txBody>
            </p:sp>
            <p:sp>
              <p:nvSpPr>
                <p:cNvPr id="19" name="TextBox 18"/>
                <p:cNvSpPr txBox="1"/>
                <p:nvPr/>
              </p:nvSpPr>
              <p:spPr>
                <a:xfrm>
                  <a:off x="-1084078" y="3392408"/>
                  <a:ext cx="497252" cy="30777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itchFamily="34" charset="0"/>
                      <a:ea typeface="+mn-ea"/>
                      <a:cs typeface="Arial" pitchFamily="34" charset="0"/>
                    </a:rPr>
                    <a:t>90</a:t>
                  </a:r>
                  <a:r>
                    <a:rPr kumimoji="0" lang="en-US" sz="900" b="1" i="0" u="none" strike="noStrike" kern="0" cap="none" spc="0" normalizeH="0" baseline="0" noProof="0" dirty="0">
                      <a:ln>
                        <a:noFill/>
                      </a:ln>
                      <a:solidFill>
                        <a:prstClr val="white"/>
                      </a:solidFill>
                      <a:effectLst/>
                      <a:uLnTx/>
                      <a:uFillTx/>
                      <a:latin typeface="Arial" pitchFamily="34" charset="0"/>
                      <a:ea typeface="+mn-ea"/>
                      <a:cs typeface="Arial" pitchFamily="34" charset="0"/>
                    </a:rPr>
                    <a:t>%</a:t>
                  </a:r>
                  <a:endParaRPr kumimoji="0" lang="en-US" sz="1600" b="1"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grpSp>
          <p:grpSp>
            <p:nvGrpSpPr>
              <p:cNvPr id="20" name="Group 19"/>
              <p:cNvGrpSpPr/>
              <p:nvPr/>
            </p:nvGrpSpPr>
            <p:grpSpPr>
              <a:xfrm>
                <a:off x="5349782" y="1054330"/>
                <a:ext cx="497252" cy="325568"/>
                <a:chOff x="-1084078" y="3392408"/>
                <a:chExt cx="497252" cy="325568"/>
              </a:xfrm>
            </p:grpSpPr>
            <p:sp>
              <p:nvSpPr>
                <p:cNvPr id="21" name="Oval 20"/>
                <p:cNvSpPr/>
                <p:nvPr/>
              </p:nvSpPr>
              <p:spPr>
                <a:xfrm>
                  <a:off x="-1007640" y="3393976"/>
                  <a:ext cx="324000" cy="324000"/>
                </a:xfrm>
                <a:prstGeom prst="ellipse">
                  <a:avLst/>
                </a:prstGeom>
                <a:solidFill>
                  <a:srgbClr val="00CCFF"/>
                </a:solidFill>
                <a:ln w="9525" cap="flat" cmpd="sng" algn="ctr">
                  <a:noFill/>
                  <a:prstDash val="solid"/>
                </a:ln>
                <a:effectLst>
                  <a:outerShdw sx="1000" sy="1000" rotWithShape="0">
                    <a:srgbClr val="000000"/>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Calibri"/>
                    <a:ea typeface="+mn-ea"/>
                    <a:cs typeface="+mn-cs"/>
                  </a:endParaRPr>
                </a:p>
              </p:txBody>
            </p:sp>
            <p:sp>
              <p:nvSpPr>
                <p:cNvPr id="22" name="TextBox 21"/>
                <p:cNvSpPr txBox="1"/>
                <p:nvPr/>
              </p:nvSpPr>
              <p:spPr>
                <a:xfrm>
                  <a:off x="-1084078" y="3392408"/>
                  <a:ext cx="497252" cy="30777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itchFamily="34" charset="0"/>
                      <a:ea typeface="+mn-ea"/>
                      <a:cs typeface="Arial" pitchFamily="34" charset="0"/>
                    </a:rPr>
                    <a:t>90</a:t>
                  </a:r>
                  <a:r>
                    <a:rPr kumimoji="0" lang="en-US" sz="900" b="1" i="0" u="none" strike="noStrike" kern="0" cap="none" spc="0" normalizeH="0" baseline="0" noProof="0" dirty="0">
                      <a:ln>
                        <a:noFill/>
                      </a:ln>
                      <a:solidFill>
                        <a:prstClr val="white"/>
                      </a:solidFill>
                      <a:effectLst/>
                      <a:uLnTx/>
                      <a:uFillTx/>
                      <a:latin typeface="Arial" pitchFamily="34" charset="0"/>
                      <a:ea typeface="+mn-ea"/>
                      <a:cs typeface="Arial" pitchFamily="34" charset="0"/>
                    </a:rPr>
                    <a:t>%</a:t>
                  </a:r>
                  <a:endParaRPr kumimoji="0" lang="en-US" sz="1600" b="1"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grpSp>
          <p:grpSp>
            <p:nvGrpSpPr>
              <p:cNvPr id="23" name="Group 22"/>
              <p:cNvGrpSpPr/>
              <p:nvPr/>
            </p:nvGrpSpPr>
            <p:grpSpPr>
              <a:xfrm>
                <a:off x="3834870" y="1054330"/>
                <a:ext cx="497252" cy="325568"/>
                <a:chOff x="-1084078" y="3392408"/>
                <a:chExt cx="497252" cy="325568"/>
              </a:xfrm>
            </p:grpSpPr>
            <p:sp>
              <p:nvSpPr>
                <p:cNvPr id="24" name="Oval 23"/>
                <p:cNvSpPr/>
                <p:nvPr/>
              </p:nvSpPr>
              <p:spPr>
                <a:xfrm>
                  <a:off x="-1007640" y="3393976"/>
                  <a:ext cx="324000" cy="324000"/>
                </a:xfrm>
                <a:prstGeom prst="ellipse">
                  <a:avLst/>
                </a:prstGeom>
                <a:solidFill>
                  <a:srgbClr val="00CCFF"/>
                </a:solidFill>
                <a:ln w="9525" cap="flat" cmpd="sng" algn="ctr">
                  <a:noFill/>
                  <a:prstDash val="solid"/>
                </a:ln>
                <a:effectLst>
                  <a:outerShdw sx="1000" sy="1000" rotWithShape="0">
                    <a:srgbClr val="000000"/>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Calibri"/>
                    <a:ea typeface="+mn-ea"/>
                    <a:cs typeface="+mn-cs"/>
                  </a:endParaRPr>
                </a:p>
              </p:txBody>
            </p:sp>
            <p:sp>
              <p:nvSpPr>
                <p:cNvPr id="25" name="TextBox 24"/>
                <p:cNvSpPr txBox="1"/>
                <p:nvPr/>
              </p:nvSpPr>
              <p:spPr>
                <a:xfrm>
                  <a:off x="-1084078" y="3392408"/>
                  <a:ext cx="497252" cy="30777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itchFamily="34" charset="0"/>
                      <a:ea typeface="+mn-ea"/>
                      <a:cs typeface="Arial" pitchFamily="34" charset="0"/>
                    </a:rPr>
                    <a:t>90</a:t>
                  </a:r>
                  <a:r>
                    <a:rPr kumimoji="0" lang="en-US" sz="900" b="1" i="0" u="none" strike="noStrike" kern="0" cap="none" spc="0" normalizeH="0" baseline="0" noProof="0" dirty="0">
                      <a:ln>
                        <a:noFill/>
                      </a:ln>
                      <a:solidFill>
                        <a:prstClr val="white"/>
                      </a:solidFill>
                      <a:effectLst/>
                      <a:uLnTx/>
                      <a:uFillTx/>
                      <a:latin typeface="Arial" pitchFamily="34" charset="0"/>
                      <a:ea typeface="+mn-ea"/>
                      <a:cs typeface="Arial" pitchFamily="34" charset="0"/>
                    </a:rPr>
                    <a:t>%</a:t>
                  </a:r>
                  <a:endParaRPr kumimoji="0" lang="en-US" sz="1600" b="1"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grpSp>
          <p:grpSp>
            <p:nvGrpSpPr>
              <p:cNvPr id="26" name="Group 25"/>
              <p:cNvGrpSpPr/>
              <p:nvPr/>
            </p:nvGrpSpPr>
            <p:grpSpPr>
              <a:xfrm>
                <a:off x="8355822" y="1054330"/>
                <a:ext cx="497252" cy="325568"/>
                <a:chOff x="-1084078" y="3392408"/>
                <a:chExt cx="497252" cy="325568"/>
              </a:xfrm>
            </p:grpSpPr>
            <p:sp>
              <p:nvSpPr>
                <p:cNvPr id="27" name="Oval 26"/>
                <p:cNvSpPr/>
                <p:nvPr/>
              </p:nvSpPr>
              <p:spPr>
                <a:xfrm>
                  <a:off x="-1007640" y="3393976"/>
                  <a:ext cx="324000" cy="324000"/>
                </a:xfrm>
                <a:prstGeom prst="ellipse">
                  <a:avLst/>
                </a:prstGeom>
                <a:solidFill>
                  <a:srgbClr val="00CCFF"/>
                </a:solidFill>
                <a:ln w="9525" cap="flat" cmpd="sng" algn="ctr">
                  <a:noFill/>
                  <a:prstDash val="solid"/>
                </a:ln>
                <a:effectLst>
                  <a:outerShdw sx="1000" sy="1000" rotWithShape="0">
                    <a:srgbClr val="000000"/>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Calibri"/>
                    <a:ea typeface="+mn-ea"/>
                    <a:cs typeface="+mn-cs"/>
                  </a:endParaRPr>
                </a:p>
              </p:txBody>
            </p:sp>
            <p:sp>
              <p:nvSpPr>
                <p:cNvPr id="28" name="TextBox 27"/>
                <p:cNvSpPr txBox="1"/>
                <p:nvPr/>
              </p:nvSpPr>
              <p:spPr>
                <a:xfrm>
                  <a:off x="-1084078" y="3392408"/>
                  <a:ext cx="497252" cy="30777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itchFamily="34" charset="0"/>
                      <a:ea typeface="+mn-ea"/>
                      <a:cs typeface="Arial" pitchFamily="34" charset="0"/>
                    </a:rPr>
                    <a:t>90</a:t>
                  </a:r>
                  <a:r>
                    <a:rPr kumimoji="0" lang="en-US" sz="900" b="1" i="0" u="none" strike="noStrike" kern="0" cap="none" spc="0" normalizeH="0" baseline="0" noProof="0" dirty="0">
                      <a:ln>
                        <a:noFill/>
                      </a:ln>
                      <a:solidFill>
                        <a:prstClr val="white"/>
                      </a:solidFill>
                      <a:effectLst/>
                      <a:uLnTx/>
                      <a:uFillTx/>
                      <a:latin typeface="Arial" pitchFamily="34" charset="0"/>
                      <a:ea typeface="+mn-ea"/>
                      <a:cs typeface="Arial" pitchFamily="34" charset="0"/>
                    </a:rPr>
                    <a:t>%</a:t>
                  </a:r>
                  <a:endParaRPr kumimoji="0" lang="en-US" sz="1600" b="1"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grpSp>
        </p:grpSp>
        <p:sp>
          <p:nvSpPr>
            <p:cNvPr id="30" name="TextBox 29"/>
            <p:cNvSpPr txBox="1"/>
            <p:nvPr/>
          </p:nvSpPr>
          <p:spPr>
            <a:xfrm>
              <a:off x="2748163" y="842159"/>
              <a:ext cx="1455848"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CCCC"/>
                  </a:solidFill>
                  <a:effectLst/>
                  <a:uLnTx/>
                  <a:uFillTx/>
                  <a:latin typeface="Arial" pitchFamily="34" charset="0"/>
                  <a:ea typeface="+mn-ea"/>
                  <a:cs typeface="Arial" pitchFamily="34" charset="0"/>
                </a:rPr>
                <a:t>Male sex workers</a:t>
              </a:r>
              <a:endParaRPr kumimoji="0" lang="en-GB" sz="1200" b="1" i="0" u="none" strike="noStrike" kern="1200" cap="none" spc="0" normalizeH="0" baseline="0" noProof="0" dirty="0">
                <a:ln>
                  <a:noFill/>
                </a:ln>
                <a:solidFill>
                  <a:srgbClr val="33CCCC"/>
                </a:solidFill>
                <a:effectLst/>
                <a:uLnTx/>
                <a:uFillTx/>
                <a:latin typeface="Arial" pitchFamily="34" charset="0"/>
                <a:ea typeface="+mn-ea"/>
                <a:cs typeface="Arial" pitchFamily="34" charset="0"/>
              </a:endParaRPr>
            </a:p>
          </p:txBody>
        </p:sp>
        <p:sp>
          <p:nvSpPr>
            <p:cNvPr id="31" name="TextBox 30"/>
            <p:cNvSpPr txBox="1"/>
            <p:nvPr/>
          </p:nvSpPr>
          <p:spPr>
            <a:xfrm>
              <a:off x="4180374" y="842159"/>
              <a:ext cx="157927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C99FF"/>
                  </a:solidFill>
                  <a:effectLst/>
                  <a:uLnTx/>
                  <a:uFillTx/>
                  <a:latin typeface="Arial" pitchFamily="34" charset="0"/>
                  <a:ea typeface="+mn-ea"/>
                  <a:cs typeface="Arial" pitchFamily="34" charset="0"/>
                </a:rPr>
                <a:t>Men who have sex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C99FF"/>
                  </a:solidFill>
                  <a:effectLst/>
                  <a:uLnTx/>
                  <a:uFillTx/>
                  <a:latin typeface="Arial" pitchFamily="34" charset="0"/>
                  <a:ea typeface="+mn-ea"/>
                  <a:cs typeface="Arial" pitchFamily="34" charset="0"/>
                </a:rPr>
                <a:t>with men</a:t>
              </a:r>
              <a:endParaRPr kumimoji="0" lang="en-GB" sz="1200" b="1" i="0" u="none" strike="noStrike" kern="1200" cap="none" spc="0" normalizeH="0" baseline="0" noProof="0" dirty="0">
                <a:ln>
                  <a:noFill/>
                </a:ln>
                <a:solidFill>
                  <a:srgbClr val="CC99FF"/>
                </a:solidFill>
                <a:effectLst/>
                <a:uLnTx/>
                <a:uFillTx/>
                <a:latin typeface="Arial" pitchFamily="34" charset="0"/>
                <a:ea typeface="+mn-ea"/>
                <a:cs typeface="Arial" pitchFamily="34" charset="0"/>
              </a:endParaRPr>
            </a:p>
          </p:txBody>
        </p:sp>
        <p:sp>
          <p:nvSpPr>
            <p:cNvPr id="32" name="TextBox 31"/>
            <p:cNvSpPr txBox="1"/>
            <p:nvPr/>
          </p:nvSpPr>
          <p:spPr>
            <a:xfrm>
              <a:off x="5652891" y="842159"/>
              <a:ext cx="1643399"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99FF"/>
                  </a:solidFill>
                  <a:effectLst/>
                  <a:uLnTx/>
                  <a:uFillTx/>
                  <a:latin typeface="Arial" pitchFamily="34" charset="0"/>
                  <a:ea typeface="+mn-ea"/>
                  <a:cs typeface="Arial" pitchFamily="34" charset="0"/>
                </a:rPr>
                <a:t>Transgender people</a:t>
              </a:r>
              <a:endParaRPr kumimoji="0" lang="en-GB" sz="1200" b="1" i="0" u="none" strike="noStrike" kern="1200" cap="none" spc="0" normalizeH="0" baseline="0" noProof="0" dirty="0">
                <a:ln>
                  <a:noFill/>
                </a:ln>
                <a:solidFill>
                  <a:srgbClr val="FF99FF"/>
                </a:solidFill>
                <a:effectLst/>
                <a:uLnTx/>
                <a:uFillTx/>
                <a:latin typeface="Arial" pitchFamily="34" charset="0"/>
                <a:ea typeface="+mn-ea"/>
                <a:cs typeface="Arial" pitchFamily="34" charset="0"/>
              </a:endParaRPr>
            </a:p>
          </p:txBody>
        </p:sp>
        <p:sp>
          <p:nvSpPr>
            <p:cNvPr id="33" name="TextBox 32"/>
            <p:cNvSpPr txBox="1"/>
            <p:nvPr/>
          </p:nvSpPr>
          <p:spPr>
            <a:xfrm>
              <a:off x="7244944" y="842159"/>
              <a:ext cx="153118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CCC00"/>
                  </a:solidFill>
                  <a:effectLst/>
                  <a:uLnTx/>
                  <a:uFillTx/>
                  <a:latin typeface="Arial" pitchFamily="34" charset="0"/>
                  <a:ea typeface="+mn-ea"/>
                  <a:cs typeface="Arial" pitchFamily="34" charset="0"/>
                </a:rPr>
                <a:t>People who inject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CCC00"/>
                  </a:solidFill>
                  <a:effectLst/>
                  <a:uLnTx/>
                  <a:uFillTx/>
                  <a:latin typeface="Arial" pitchFamily="34" charset="0"/>
                  <a:ea typeface="+mn-ea"/>
                  <a:cs typeface="Arial" pitchFamily="34" charset="0"/>
                </a:rPr>
                <a:t>drugs</a:t>
              </a:r>
              <a:endParaRPr kumimoji="0" lang="en-GB" sz="1200" b="1" i="0" u="none" strike="noStrike" kern="1200" cap="none" spc="0" normalizeH="0" baseline="0" noProof="0" dirty="0">
                <a:ln>
                  <a:noFill/>
                </a:ln>
                <a:solidFill>
                  <a:srgbClr val="CCCC00"/>
                </a:solidFill>
                <a:effectLst/>
                <a:uLnTx/>
                <a:uFillTx/>
                <a:latin typeface="Arial" pitchFamily="34" charset="0"/>
                <a:ea typeface="+mn-ea"/>
                <a:cs typeface="Arial" pitchFamily="34" charset="0"/>
              </a:endParaRPr>
            </a:p>
          </p:txBody>
        </p:sp>
      </p:grpSp>
      <p:sp>
        <p:nvSpPr>
          <p:cNvPr id="34" name="Text Box 240"/>
          <p:cNvSpPr txBox="1">
            <a:spLocks noChangeArrowheads="1"/>
          </p:cNvSpPr>
          <p:nvPr/>
        </p:nvSpPr>
        <p:spPr bwMode="auto">
          <a:xfrm>
            <a:off x="0" y="6582544"/>
            <a:ext cx="8532440" cy="230832"/>
          </a:xfrm>
          <a:prstGeom prst="rect">
            <a:avLst/>
          </a:prstGeom>
          <a:noFill/>
        </p:spPr>
        <p:txBody>
          <a:bodyPr wrap="square" rtlCol="0">
            <a:spAutoFit/>
          </a:bodyPr>
          <a:lstStyle>
            <a:defPPr>
              <a:defRPr lang="en-US"/>
            </a:defPPr>
            <a:lvl1pPr>
              <a:defRPr sz="800">
                <a:solidFill>
                  <a:prstClr val="black"/>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Prepared by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www.aidsdatahub.org</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based on Global AIDS Monitoring 2018; Integrated Bio-</a:t>
            </a: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Behavioural</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Surveys; and </a:t>
            </a: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Behavioural</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Surveillance Surveys </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endParaRPr>
          </a:p>
        </p:txBody>
      </p:sp>
      <p:sp>
        <p:nvSpPr>
          <p:cNvPr id="36" name="Title 1"/>
          <p:cNvSpPr txBox="1">
            <a:spLocks/>
          </p:cNvSpPr>
          <p:nvPr/>
        </p:nvSpPr>
        <p:spPr>
          <a:xfrm>
            <a:off x="0" y="0"/>
            <a:ext cx="9144000" cy="147955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F0"/>
                </a:solidFill>
                <a:effectLst/>
                <a:uLnTx/>
                <a:uFillTx/>
                <a:latin typeface="Arial" panose="020B0604020202020204" pitchFamily="34" charset="0"/>
                <a:ea typeface="ＭＳ Ｐゴシック" charset="-128"/>
                <a:cs typeface="Arial" panose="020B0604020202020204" pitchFamily="34" charset="0"/>
              </a:rPr>
              <a:t>HIV testing is the entry point for prevention and treatment, but many key populations </a:t>
            </a:r>
            <a:r>
              <a:rPr kumimoji="0" lang="en-US" sz="2400" b="1" i="0" u="sng" strike="noStrike" kern="1200" cap="none" spc="0" normalizeH="0" baseline="0" noProof="0" dirty="0">
                <a:ln>
                  <a:noFill/>
                </a:ln>
                <a:solidFill>
                  <a:srgbClr val="00B0F0"/>
                </a:solidFill>
                <a:effectLst/>
                <a:uLnTx/>
                <a:uFillTx/>
                <a:latin typeface="Arial" panose="020B0604020202020204" pitchFamily="34" charset="0"/>
                <a:ea typeface="ＭＳ Ｐゴシック" charset="-128"/>
                <a:cs typeface="Arial" panose="020B0604020202020204" pitchFamily="34" charset="0"/>
              </a:rPr>
              <a:t>do not know</a:t>
            </a:r>
            <a:r>
              <a:rPr kumimoji="0" lang="en-US" sz="2400" b="1" i="0" u="none" strike="noStrike" kern="1200" cap="none" spc="0" normalizeH="0" baseline="0" noProof="0" dirty="0">
                <a:ln>
                  <a:noFill/>
                </a:ln>
                <a:solidFill>
                  <a:srgbClr val="00B0F0"/>
                </a:solidFill>
                <a:effectLst/>
                <a:uLnTx/>
                <a:uFillTx/>
                <a:latin typeface="Arial" panose="020B0604020202020204" pitchFamily="34" charset="0"/>
                <a:ea typeface="ＭＳ Ｐゴシック" charset="-128"/>
                <a:cs typeface="Arial" panose="020B0604020202020204" pitchFamily="34" charset="0"/>
              </a:rPr>
              <a:t> their HIV status</a:t>
            </a:r>
            <a:endParaRPr kumimoji="0" lang="en-GB" sz="2400" b="1" i="0" u="none" strike="noStrike" kern="1200" cap="none" spc="0" normalizeH="0" baseline="0" noProof="0" dirty="0">
              <a:ln>
                <a:noFill/>
              </a:ln>
              <a:solidFill>
                <a:srgbClr val="00B0F0"/>
              </a:solidFill>
              <a:effectLst/>
              <a:uLnTx/>
              <a:uFillTx/>
              <a:latin typeface="Arial" panose="020B0604020202020204" pitchFamily="34" charset="0"/>
              <a:ea typeface="ＭＳ Ｐゴシック" charset="-128"/>
              <a:cs typeface="Arial" panose="020B0604020202020204" pitchFamily="34" charset="0"/>
            </a:endParaRPr>
          </a:p>
        </p:txBody>
      </p:sp>
      <p:graphicFrame>
        <p:nvGraphicFramePr>
          <p:cNvPr id="37" name="Chart 36">
            <a:extLst>
              <a:ext uri="{FF2B5EF4-FFF2-40B4-BE49-F238E27FC236}">
                <a16:creationId xmlns:a16="http://schemas.microsoft.com/office/drawing/2014/main" id="{BCA0D81A-A4E0-4758-B79A-4E4454B5C68A}"/>
              </a:ext>
            </a:extLst>
          </p:cNvPr>
          <p:cNvGraphicFramePr>
            <a:graphicFrameLocks noGrp="1"/>
          </p:cNvGraphicFramePr>
          <p:nvPr>
            <p:extLst>
              <p:ext uri="{D42A27DB-BD31-4B8C-83A1-F6EECF244321}">
                <p14:modId xmlns:p14="http://schemas.microsoft.com/office/powerpoint/2010/main" val="3178855993"/>
              </p:ext>
            </p:extLst>
          </p:nvPr>
        </p:nvGraphicFramePr>
        <p:xfrm>
          <a:off x="98823" y="995086"/>
          <a:ext cx="8946353" cy="60764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02349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Reported budget in National Strategic Plan for TB, high TB burden countries, 2018</a:t>
            </a:r>
            <a:br>
              <a:rPr lang="en-US" dirty="0"/>
            </a:br>
            <a:br>
              <a:rPr lang="en-US" dirty="0"/>
            </a:br>
            <a:endParaRPr lang="en-GB" dirty="0"/>
          </a:p>
        </p:txBody>
      </p:sp>
      <p:sp>
        <p:nvSpPr>
          <p:cNvPr id="6"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900" kern="0" dirty="0">
                <a:solidFill>
                  <a:srgbClr val="000000"/>
                </a:solidFill>
                <a:ea typeface="SimSun" pitchFamily="2" charset="-122"/>
                <a:cs typeface="Arial" pitchFamily="34" charset="0"/>
              </a:rPr>
              <a:t>Source: Prepared by </a:t>
            </a:r>
            <a:r>
              <a:rPr lang="en-US" sz="900" kern="0" dirty="0">
                <a:solidFill>
                  <a:srgbClr val="000000"/>
                </a:solidFill>
                <a:ea typeface="SimSun" pitchFamily="2" charset="-122"/>
                <a:cs typeface="Arial" pitchFamily="34" charset="0"/>
                <a:hlinkClick r:id="rId2"/>
              </a:rPr>
              <a:t>www.aidsdatahub.org</a:t>
            </a:r>
            <a:r>
              <a:rPr lang="en-US" sz="900" kern="0" dirty="0">
                <a:solidFill>
                  <a:srgbClr val="000000"/>
                </a:solidFill>
                <a:ea typeface="SimSun" pitchFamily="2" charset="-122"/>
                <a:cs typeface="Arial" pitchFamily="34" charset="0"/>
              </a:rPr>
              <a:t> based on </a:t>
            </a:r>
            <a:r>
              <a:rPr lang="en-US" sz="900" kern="0" dirty="0">
                <a:solidFill>
                  <a:prstClr val="black"/>
                </a:solidFill>
              </a:rPr>
              <a:t>WHO. (2018). Global TB Report 2018</a:t>
            </a:r>
          </a:p>
        </p:txBody>
      </p:sp>
      <p:graphicFrame>
        <p:nvGraphicFramePr>
          <p:cNvPr id="8" name="Chart 7">
            <a:extLst>
              <a:ext uri="{FF2B5EF4-FFF2-40B4-BE49-F238E27FC236}">
                <a16:creationId xmlns:a16="http://schemas.microsoft.com/office/drawing/2014/main" id="{DD735FAD-FE2A-4116-A338-EA615A7493E4}"/>
              </a:ext>
            </a:extLst>
          </p:cNvPr>
          <p:cNvGraphicFramePr>
            <a:graphicFrameLocks/>
          </p:cNvGraphicFramePr>
          <p:nvPr>
            <p:extLst>
              <p:ext uri="{D42A27DB-BD31-4B8C-83A1-F6EECF244321}">
                <p14:modId xmlns:p14="http://schemas.microsoft.com/office/powerpoint/2010/main" val="3149390865"/>
              </p:ext>
            </p:extLst>
          </p:nvPr>
        </p:nvGraphicFramePr>
        <p:xfrm>
          <a:off x="169856" y="2667699"/>
          <a:ext cx="8516944" cy="3690239"/>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8F7BA4B9-0F1D-43C0-A20C-EB1F650B68DB}"/>
              </a:ext>
            </a:extLst>
          </p:cNvPr>
          <p:cNvSpPr/>
          <p:nvPr/>
        </p:nvSpPr>
        <p:spPr>
          <a:xfrm>
            <a:off x="5645791" y="6242522"/>
            <a:ext cx="3328353" cy="230832"/>
          </a:xfrm>
          <a:prstGeom prst="rect">
            <a:avLst/>
          </a:prstGeom>
        </p:spPr>
        <p:txBody>
          <a:bodyPr wrap="square">
            <a:spAutoFit/>
          </a:bodyPr>
          <a:lstStyle/>
          <a:p>
            <a:pPr defTabSz="457200"/>
            <a:r>
              <a:rPr lang="en-US" sz="900" dirty="0">
                <a:solidFill>
                  <a:prstClr val="black"/>
                </a:solidFill>
                <a:cs typeface="Arial" panose="020B0604020202020204" pitchFamily="34" charset="0"/>
              </a:rPr>
              <a:t>* In 2018, budget reported by Thailand is Central Level only</a:t>
            </a:r>
          </a:p>
        </p:txBody>
      </p:sp>
    </p:spTree>
    <p:extLst>
      <p:ext uri="{BB962C8B-B14F-4D97-AF65-F5344CB8AC3E}">
        <p14:creationId xmlns:p14="http://schemas.microsoft.com/office/powerpoint/2010/main" val="8872944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56" y="1412776"/>
            <a:ext cx="8402672" cy="504000"/>
          </a:xfrm>
        </p:spPr>
        <p:txBody>
          <a:bodyPr/>
          <a:lstStyle/>
          <a:p>
            <a:r>
              <a:rPr lang="en-US" dirty="0"/>
              <a:t>TB financing in high TB burden countries are heavily dependent on international sources</a:t>
            </a:r>
            <a:br>
              <a:rPr lang="en-US" dirty="0"/>
            </a:br>
            <a:endParaRPr lang="en-GB" dirty="0"/>
          </a:p>
        </p:txBody>
      </p:sp>
      <p:sp>
        <p:nvSpPr>
          <p:cNvPr id="6" name="Title 1"/>
          <p:cNvSpPr txBox="1">
            <a:spLocks/>
          </p:cNvSpPr>
          <p:nvPr/>
        </p:nvSpPr>
        <p:spPr bwMode="auto">
          <a:xfrm>
            <a:off x="531168" y="2297250"/>
            <a:ext cx="7776864" cy="7269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3200" b="1" kern="1200">
                <a:solidFill>
                  <a:srgbClr val="00AEEF"/>
                </a:solidFill>
                <a:latin typeface="Arial" pitchFamily="34" charset="0"/>
                <a:ea typeface="ＭＳ Ｐゴシック" charset="-128"/>
                <a:cs typeface="Arial" pitchFamily="34"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eaLnBrk="1" hangingPunct="1">
              <a:defRPr/>
            </a:pPr>
            <a:r>
              <a:rPr lang="en-US" sz="1600" dirty="0">
                <a:solidFill>
                  <a:srgbClr val="00B0F0"/>
                </a:solidFill>
                <a:cs typeface="Cordia New" pitchFamily="34" charset="-34"/>
              </a:rPr>
              <a:t>Proportion of total TB budget from domestic and international sources in high TB burden countries in Asia and the Pacific, 2018</a:t>
            </a:r>
          </a:p>
        </p:txBody>
      </p:sp>
      <p:sp>
        <p:nvSpPr>
          <p:cNvPr id="7"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900" kern="0" dirty="0">
                <a:solidFill>
                  <a:srgbClr val="000000"/>
                </a:solidFill>
                <a:ea typeface="SimSun" pitchFamily="2" charset="-122"/>
                <a:cs typeface="Arial" pitchFamily="34" charset="0"/>
              </a:rPr>
              <a:t>Source: Prepared by </a:t>
            </a:r>
            <a:r>
              <a:rPr lang="en-US" sz="900" kern="0" dirty="0">
                <a:solidFill>
                  <a:srgbClr val="000000"/>
                </a:solidFill>
                <a:ea typeface="SimSun" pitchFamily="2" charset="-122"/>
                <a:cs typeface="Arial" pitchFamily="34" charset="0"/>
                <a:hlinkClick r:id="rId2"/>
              </a:rPr>
              <a:t>www.aidsdatahub.org</a:t>
            </a:r>
            <a:r>
              <a:rPr lang="en-US" sz="900" kern="0" dirty="0">
                <a:solidFill>
                  <a:srgbClr val="000000"/>
                </a:solidFill>
                <a:ea typeface="SimSun" pitchFamily="2" charset="-122"/>
                <a:cs typeface="Arial" pitchFamily="34" charset="0"/>
              </a:rPr>
              <a:t> based on </a:t>
            </a:r>
            <a:r>
              <a:rPr lang="en-US" sz="900" kern="0" dirty="0">
                <a:solidFill>
                  <a:prstClr val="black"/>
                </a:solidFill>
              </a:rPr>
              <a:t>WHO. (2018). Global TB Report 2018</a:t>
            </a:r>
          </a:p>
        </p:txBody>
      </p:sp>
      <p:graphicFrame>
        <p:nvGraphicFramePr>
          <p:cNvPr id="9" name="Chart 8">
            <a:extLst>
              <a:ext uri="{FF2B5EF4-FFF2-40B4-BE49-F238E27FC236}">
                <a16:creationId xmlns:a16="http://schemas.microsoft.com/office/drawing/2014/main" id="{1DD302A3-E526-463F-AA40-AE398FBB8CDE}"/>
              </a:ext>
            </a:extLst>
          </p:cNvPr>
          <p:cNvGraphicFramePr>
            <a:graphicFrameLocks/>
          </p:cNvGraphicFramePr>
          <p:nvPr>
            <p:extLst>
              <p:ext uri="{D42A27DB-BD31-4B8C-83A1-F6EECF244321}">
                <p14:modId xmlns:p14="http://schemas.microsoft.com/office/powerpoint/2010/main" val="1158103220"/>
              </p:ext>
            </p:extLst>
          </p:nvPr>
        </p:nvGraphicFramePr>
        <p:xfrm>
          <a:off x="109058" y="3024151"/>
          <a:ext cx="8503774" cy="346808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2CE12DC8-5496-45D2-B0DA-FD7CF784D3C2}"/>
              </a:ext>
            </a:extLst>
          </p:cNvPr>
          <p:cNvSpPr/>
          <p:nvPr/>
        </p:nvSpPr>
        <p:spPr>
          <a:xfrm>
            <a:off x="5603847" y="6492231"/>
            <a:ext cx="3328353" cy="230832"/>
          </a:xfrm>
          <a:prstGeom prst="rect">
            <a:avLst/>
          </a:prstGeom>
        </p:spPr>
        <p:txBody>
          <a:bodyPr wrap="square">
            <a:spAutoFit/>
          </a:bodyPr>
          <a:lstStyle/>
          <a:p>
            <a:pPr defTabSz="457200"/>
            <a:r>
              <a:rPr lang="en-US" sz="900" dirty="0">
                <a:solidFill>
                  <a:prstClr val="black"/>
                </a:solidFill>
                <a:cs typeface="Arial" panose="020B0604020202020204" pitchFamily="34" charset="0"/>
              </a:rPr>
              <a:t>* In 2018, budget reported by Thailand is Central Level only</a:t>
            </a:r>
          </a:p>
        </p:txBody>
      </p:sp>
    </p:spTree>
    <p:extLst>
      <p:ext uri="{BB962C8B-B14F-4D97-AF65-F5344CB8AC3E}">
        <p14:creationId xmlns:p14="http://schemas.microsoft.com/office/powerpoint/2010/main" val="10104100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734A0AC-F953-4587-90BC-4DB593D9F0A7}" type="slidenum">
              <a:rPr lang="th-TH" smtClean="0">
                <a:solidFill>
                  <a:prstClr val="black">
                    <a:tint val="75000"/>
                  </a:prstClr>
                </a:solidFill>
              </a:rPr>
              <a:pPr>
                <a:defRPr/>
              </a:pPr>
              <a:t>52</a:t>
            </a:fld>
            <a:endParaRPr lang="th-TH" dirty="0">
              <a:solidFill>
                <a:prstClr val="black">
                  <a:tint val="75000"/>
                </a:prstClr>
              </a:solidFill>
            </a:endParaRPr>
          </a:p>
        </p:txBody>
      </p:sp>
      <p:sp>
        <p:nvSpPr>
          <p:cNvPr id="79875" name="Rectangle 2"/>
          <p:cNvSpPr txBox="1">
            <a:spLocks noChangeArrowheads="1"/>
          </p:cNvSpPr>
          <p:nvPr/>
        </p:nvSpPr>
        <p:spPr bwMode="auto">
          <a:xfrm>
            <a:off x="457200" y="1774825"/>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algn="ctr" eaLnBrk="1" fontAlgn="base" hangingPunct="1">
              <a:spcBef>
                <a:spcPct val="20000"/>
              </a:spcBef>
              <a:spcAft>
                <a:spcPct val="0"/>
              </a:spcAft>
            </a:pPr>
            <a:r>
              <a:rPr lang="en-US" sz="4000" dirty="0">
                <a:solidFill>
                  <a:srgbClr val="C00000"/>
                </a:solidFill>
              </a:rPr>
              <a:t>THANK YOU</a:t>
            </a:r>
          </a:p>
          <a:p>
            <a:pPr algn="ctr" eaLnBrk="1" fontAlgn="base" hangingPunct="1">
              <a:spcBef>
                <a:spcPct val="20000"/>
              </a:spcBef>
              <a:spcAft>
                <a:spcPct val="0"/>
              </a:spcAft>
            </a:pPr>
            <a:endParaRPr lang="en-US" sz="4000" dirty="0">
              <a:solidFill>
                <a:srgbClr val="C00000"/>
              </a:solidFill>
            </a:endParaRPr>
          </a:p>
          <a:p>
            <a:pPr algn="ctr" eaLnBrk="1" fontAlgn="base" hangingPunct="1">
              <a:spcBef>
                <a:spcPct val="20000"/>
              </a:spcBef>
              <a:spcAft>
                <a:spcPct val="0"/>
              </a:spcAft>
            </a:pPr>
            <a:r>
              <a:rPr lang="en-US" dirty="0">
                <a:solidFill>
                  <a:srgbClr val="C00000"/>
                </a:solidFill>
              </a:rPr>
              <a:t>slides compiled by </a:t>
            </a:r>
            <a:r>
              <a:rPr lang="en-US" u="sng" dirty="0">
                <a:solidFill>
                  <a:srgbClr val="C00000"/>
                </a:solidFill>
                <a:hlinkClick r:id="rId2"/>
              </a:rPr>
              <a:t>www.aidsdatahub.org</a:t>
            </a:r>
            <a:endParaRPr lang="en-US" u="sng" dirty="0">
              <a:solidFill>
                <a:srgbClr val="C00000"/>
              </a:solidFill>
            </a:endParaRPr>
          </a:p>
          <a:p>
            <a:pPr algn="ctr" eaLnBrk="1" fontAlgn="base" hangingPunct="1">
              <a:spcBef>
                <a:spcPct val="20000"/>
              </a:spcBef>
              <a:spcAft>
                <a:spcPct val="0"/>
              </a:spcAft>
            </a:pPr>
            <a:endParaRPr lang="en-US" sz="1400" i="1" dirty="0">
              <a:solidFill>
                <a:srgbClr val="C00000"/>
              </a:solidFill>
            </a:endParaRPr>
          </a:p>
          <a:p>
            <a:pPr algn="ctr" eaLnBrk="1" fontAlgn="base" hangingPunct="1">
              <a:spcBef>
                <a:spcPct val="20000"/>
              </a:spcBef>
              <a:spcAft>
                <a:spcPct val="0"/>
              </a:spcAft>
            </a:pPr>
            <a:endParaRPr lang="en-US" sz="1400" i="1" dirty="0">
              <a:solidFill>
                <a:srgbClr val="C00000"/>
              </a:solidFill>
            </a:endParaRPr>
          </a:p>
          <a:p>
            <a:pPr algn="ctr" eaLnBrk="1" fontAlgn="base" hangingPunct="1">
              <a:spcBef>
                <a:spcPct val="20000"/>
              </a:spcBef>
              <a:spcAft>
                <a:spcPct val="0"/>
              </a:spcAft>
            </a:pPr>
            <a:endParaRPr lang="en-US" sz="1400" i="1" dirty="0">
              <a:solidFill>
                <a:srgbClr val="C00000"/>
              </a:solidFill>
            </a:endParaRPr>
          </a:p>
          <a:p>
            <a:pPr algn="ctr" eaLnBrk="1" fontAlgn="base" hangingPunct="1">
              <a:spcBef>
                <a:spcPct val="20000"/>
              </a:spcBef>
              <a:spcAft>
                <a:spcPct val="0"/>
              </a:spcAft>
            </a:pPr>
            <a:endParaRPr lang="en-US" sz="1400" i="1" dirty="0">
              <a:solidFill>
                <a:srgbClr val="C00000"/>
              </a:solidFill>
            </a:endParaRPr>
          </a:p>
          <a:p>
            <a:pPr algn="ctr" eaLnBrk="1" fontAlgn="base" hangingPunct="1">
              <a:spcBef>
                <a:spcPct val="20000"/>
              </a:spcBef>
              <a:spcAft>
                <a:spcPct val="0"/>
              </a:spcAft>
            </a:pPr>
            <a:endParaRPr lang="en-US" sz="1400" i="1" dirty="0">
              <a:solidFill>
                <a:srgbClr val="C00000"/>
              </a:solidFill>
            </a:endParaRPr>
          </a:p>
          <a:p>
            <a:pPr algn="ctr" eaLnBrk="1" fontAlgn="base" hangingPunct="1">
              <a:spcBef>
                <a:spcPct val="20000"/>
              </a:spcBef>
              <a:spcAft>
                <a:spcPct val="0"/>
              </a:spcAft>
            </a:pPr>
            <a:r>
              <a:rPr lang="en-US" sz="1400" i="1" dirty="0">
                <a:solidFill>
                  <a:srgbClr val="C00000"/>
                </a:solidFill>
              </a:rPr>
              <a:t>Data shown in this slide set  are comprehensive to the extent they are available from country reports. Please inform us if you know of sources where more recent data can be used.  Please acknowledge </a:t>
            </a:r>
            <a:r>
              <a:rPr lang="en-US" sz="1400" i="1" dirty="0">
                <a:solidFill>
                  <a:srgbClr val="C00000"/>
                </a:solidFill>
                <a:hlinkClick r:id="rId2"/>
              </a:rPr>
              <a:t>www.aidsdatahub.org</a:t>
            </a:r>
            <a:r>
              <a:rPr lang="en-US" sz="1400" i="1" dirty="0">
                <a:solidFill>
                  <a:srgbClr val="C00000"/>
                </a:solidFill>
              </a:rPr>
              <a:t> if slides are lifted directly from this site</a:t>
            </a:r>
          </a:p>
          <a:p>
            <a:pPr algn="ctr" eaLnBrk="1" fontAlgn="base" hangingPunct="1">
              <a:spcBef>
                <a:spcPct val="20000"/>
              </a:spcBef>
              <a:spcAft>
                <a:spcPct val="0"/>
              </a:spcAft>
            </a:pPr>
            <a:endParaRPr lang="en-US" sz="1600" dirty="0">
              <a:solidFill>
                <a:srgbClr val="C00000"/>
              </a:solidFill>
            </a:endParaRPr>
          </a:p>
        </p:txBody>
      </p:sp>
    </p:spTree>
    <p:extLst>
      <p:ext uri="{BB962C8B-B14F-4D97-AF65-F5344CB8AC3E}">
        <p14:creationId xmlns:p14="http://schemas.microsoft.com/office/powerpoint/2010/main" val="2046338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9205063-2074-4046-B1CC-DA9D2513B0D3}"/>
              </a:ext>
            </a:extLst>
          </p:cNvPr>
          <p:cNvPicPr>
            <a:picLocks noChangeAspect="1"/>
          </p:cNvPicPr>
          <p:nvPr/>
        </p:nvPicPr>
        <p:blipFill rotWithShape="1">
          <a:blip r:embed="rId3"/>
          <a:srcRect l="28234" t="10779" r="36853" b="39647"/>
          <a:stretch/>
        </p:blipFill>
        <p:spPr>
          <a:xfrm>
            <a:off x="233602" y="930873"/>
            <a:ext cx="7086935" cy="5450455"/>
          </a:xfrm>
          <a:prstGeom prst="rect">
            <a:avLst/>
          </a:prstGeom>
        </p:spPr>
      </p:pic>
      <p:sp>
        <p:nvSpPr>
          <p:cNvPr id="2" name="Title 1"/>
          <p:cNvSpPr>
            <a:spLocks noGrp="1"/>
          </p:cNvSpPr>
          <p:nvPr>
            <p:ph type="title"/>
          </p:nvPr>
        </p:nvSpPr>
        <p:spPr>
          <a:xfrm>
            <a:off x="323528" y="116632"/>
            <a:ext cx="8229600" cy="490066"/>
          </a:xfrm>
        </p:spPr>
        <p:txBody>
          <a:bodyPr vert="horz" lIns="91440" tIns="45720" rIns="91440" bIns="45720" rtlCol="0" anchor="ctr">
            <a:noAutofit/>
          </a:bodyPr>
          <a:lstStyle/>
          <a:p>
            <a:r>
              <a:rPr lang="en-US" sz="2400" b="1" dirty="0">
                <a:solidFill>
                  <a:srgbClr val="00B0F0"/>
                </a:solidFill>
                <a:latin typeface="Arial" panose="020B0604020202020204" pitchFamily="34" charset="0"/>
                <a:cs typeface="Arial" panose="020B0604020202020204" pitchFamily="34" charset="0"/>
              </a:rPr>
              <a:t>Availability of community-based and lay provider testing approaches in Asia and the Pacific,2018</a:t>
            </a:r>
            <a:endParaRPr lang="en-GB" sz="2400" b="1" dirty="0">
              <a:solidFill>
                <a:srgbClr val="00B0F0"/>
              </a:solidFill>
              <a:latin typeface="Arial" panose="020B0604020202020204" pitchFamily="34" charset="0"/>
              <a:cs typeface="Arial" panose="020B0604020202020204" pitchFamily="34" charset="0"/>
            </a:endParaRPr>
          </a:p>
        </p:txBody>
      </p: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2410" y="5576497"/>
            <a:ext cx="1821590" cy="1286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761198" y="3789040"/>
            <a:ext cx="216024" cy="184666"/>
          </a:xfrm>
          <a:prstGeom prst="rect">
            <a:avLst/>
          </a:prstGeom>
          <a:solidFill>
            <a:srgbClr val="00B050"/>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5"/>
          <p:cNvSpPr txBox="1"/>
          <p:nvPr/>
        </p:nvSpPr>
        <p:spPr>
          <a:xfrm>
            <a:off x="5761198" y="4156919"/>
            <a:ext cx="216024" cy="184666"/>
          </a:xfrm>
          <a:prstGeom prst="rect">
            <a:avLst/>
          </a:prstGeom>
          <a:solidFill>
            <a:schemeClr val="accent5">
              <a:lumMod val="40000"/>
              <a:lumOff val="60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p:cNvSpPr txBox="1"/>
          <p:nvPr/>
        </p:nvSpPr>
        <p:spPr>
          <a:xfrm>
            <a:off x="6025913" y="3645024"/>
            <a:ext cx="30041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Both community-based and lay provider HIV testing available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TextBox 19"/>
          <p:cNvSpPr txBox="1"/>
          <p:nvPr/>
        </p:nvSpPr>
        <p:spPr>
          <a:xfrm>
            <a:off x="6025913" y="4131843"/>
            <a:ext cx="3004145" cy="3351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Community-based HIV testing available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Box 14"/>
          <p:cNvSpPr txBox="1"/>
          <p:nvPr/>
        </p:nvSpPr>
        <p:spPr>
          <a:xfrm>
            <a:off x="5761198" y="4892677"/>
            <a:ext cx="216024" cy="184666"/>
          </a:xfrm>
          <a:prstGeom prst="rect">
            <a:avLst/>
          </a:prstGeom>
          <a:solidFill>
            <a:srgbClr val="DC8B7E"/>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TextBox 16"/>
          <p:cNvSpPr txBox="1"/>
          <p:nvPr/>
        </p:nvSpPr>
        <p:spPr>
          <a:xfrm>
            <a:off x="5761198" y="5260558"/>
            <a:ext cx="216024" cy="184666"/>
          </a:xfrm>
          <a:prstGeom prst="rect">
            <a:avLst/>
          </a:prstGeom>
          <a:solidFill>
            <a:schemeClr val="tx1">
              <a:lumMod val="50000"/>
              <a:lumOff val="50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5761198" y="4524798"/>
            <a:ext cx="216024" cy="184666"/>
          </a:xfrm>
          <a:prstGeom prst="rect">
            <a:avLst/>
          </a:prstGeom>
          <a:solidFill>
            <a:srgbClr val="C4D79D"/>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p:cNvSpPr txBox="1"/>
          <p:nvPr/>
        </p:nvSpPr>
        <p:spPr>
          <a:xfrm>
            <a:off x="6025913" y="4478316"/>
            <a:ext cx="3004145" cy="3046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Lay provider HIV testing available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TextBox 25"/>
          <p:cNvSpPr txBox="1"/>
          <p:nvPr/>
        </p:nvSpPr>
        <p:spPr>
          <a:xfrm>
            <a:off x="6025913" y="4847441"/>
            <a:ext cx="3004145" cy="2289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 available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TextBox 26"/>
          <p:cNvSpPr txBox="1"/>
          <p:nvPr/>
        </p:nvSpPr>
        <p:spPr>
          <a:xfrm>
            <a:off x="6025913" y="5211792"/>
            <a:ext cx="300414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info</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Rectangle 18"/>
          <p:cNvSpPr/>
          <p:nvPr/>
        </p:nvSpPr>
        <p:spPr>
          <a:xfrm>
            <a:off x="0" y="6627168"/>
            <a:ext cx="8880604" cy="230832"/>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Source: </a:t>
            </a: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hlinkClick r:id="rId5"/>
              </a:rPr>
              <a:t>www.aidsdatahub.org</a:t>
            </a: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based on Global AIDS Monitoring (GAM) 2018</a:t>
            </a:r>
            <a:endParaRPr kumimoji="0" lang="en-GB"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898700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145" r="2372"/>
          <a:stretch/>
        </p:blipFill>
        <p:spPr bwMode="auto">
          <a:xfrm>
            <a:off x="179512" y="2492896"/>
            <a:ext cx="8712968"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9552" y="2348880"/>
            <a:ext cx="8244949" cy="338554"/>
          </a:xfrm>
          <a:prstGeom prst="rect">
            <a:avLst/>
          </a:prstGeom>
          <a:noFill/>
        </p:spPr>
        <p:txBody>
          <a:bodyPr wrap="none" rtlCol="0">
            <a:spAutoFit/>
          </a:bodyPr>
          <a:lstStyle/>
          <a:p>
            <a:r>
              <a:rPr lang="en-US" sz="1600" b="1" dirty="0">
                <a:solidFill>
                  <a:prstClr val="black"/>
                </a:solidFill>
                <a:cs typeface="Arial" pitchFamily="34" charset="0"/>
              </a:rPr>
              <a:t>Age of legal capacity to consent independently to an HIV test, Asia and the Pacific </a:t>
            </a:r>
            <a:endParaRPr lang="en-GB" sz="1600" dirty="0">
              <a:solidFill>
                <a:prstClr val="black"/>
              </a:solidFill>
              <a:cs typeface="Arial" pitchFamily="34" charset="0"/>
            </a:endParaRPr>
          </a:p>
        </p:txBody>
      </p:sp>
      <p:sp>
        <p:nvSpPr>
          <p:cNvPr id="10" name="TextBox 9"/>
          <p:cNvSpPr txBox="1"/>
          <p:nvPr/>
        </p:nvSpPr>
        <p:spPr>
          <a:xfrm>
            <a:off x="4536" y="6629400"/>
            <a:ext cx="8496944" cy="369332"/>
          </a:xfrm>
          <a:prstGeom prst="rect">
            <a:avLst/>
          </a:prstGeom>
          <a:noFill/>
        </p:spPr>
        <p:txBody>
          <a:bodyPr wrap="square" rtlCol="0">
            <a:spAutoFit/>
          </a:bodyPr>
          <a:lstStyle/>
          <a:p>
            <a:r>
              <a:rPr lang="en-US" sz="900" dirty="0">
                <a:solidFill>
                  <a:prstClr val="black"/>
                </a:solidFill>
                <a:cs typeface="Cordia New" pitchFamily="34" charset="-34"/>
              </a:rPr>
              <a:t>Source: UNICEF, UNESCO, UNFPA, UNODC, Youth LEAD, &amp; Youth Voices Count. (2015). Adolescents Under the Radar in the Asia-Pacific AIDS Response.</a:t>
            </a:r>
          </a:p>
          <a:p>
            <a:endParaRPr lang="en-GB" sz="900" dirty="0">
              <a:solidFill>
                <a:prstClr val="black"/>
              </a:solidFill>
              <a:cs typeface="Cordia New" pitchFamily="34" charset="-34"/>
            </a:endParaRPr>
          </a:p>
        </p:txBody>
      </p:sp>
      <p:sp>
        <p:nvSpPr>
          <p:cNvPr id="7" name="Title 1"/>
          <p:cNvSpPr txBox="1">
            <a:spLocks/>
          </p:cNvSpPr>
          <p:nvPr/>
        </p:nvSpPr>
        <p:spPr>
          <a:xfrm>
            <a:off x="220743" y="144000"/>
            <a:ext cx="8671738" cy="980744"/>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endParaRPr lang="en-US" sz="2800" b="1" dirty="0">
              <a:solidFill>
                <a:srgbClr val="00B0F0"/>
              </a:solidFill>
              <a:cs typeface="Arial" panose="020B0604020202020204" pitchFamily="34" charset="0"/>
            </a:endParaRPr>
          </a:p>
        </p:txBody>
      </p:sp>
      <p:sp>
        <p:nvSpPr>
          <p:cNvPr id="2" name="Title 1"/>
          <p:cNvSpPr>
            <a:spLocks noGrp="1"/>
          </p:cNvSpPr>
          <p:nvPr>
            <p:ph type="title"/>
          </p:nvPr>
        </p:nvSpPr>
        <p:spPr>
          <a:xfrm>
            <a:off x="179512" y="1412776"/>
            <a:ext cx="8402672" cy="504000"/>
          </a:xfrm>
        </p:spPr>
        <p:txBody>
          <a:bodyPr/>
          <a:lstStyle/>
          <a:p>
            <a:r>
              <a:rPr lang="en-US" dirty="0"/>
              <a:t>Independent access to HIV testing and related services for young people in Asia and the Pacific</a:t>
            </a:r>
            <a:br>
              <a:rPr lang="en-US" dirty="0"/>
            </a:br>
            <a:endParaRPr lang="en-GB" dirty="0"/>
          </a:p>
        </p:txBody>
      </p:sp>
    </p:spTree>
    <p:extLst>
      <p:ext uri="{BB962C8B-B14F-4D97-AF65-F5344CB8AC3E}">
        <p14:creationId xmlns:p14="http://schemas.microsoft.com/office/powerpoint/2010/main" val="2748299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0" y="1237535"/>
            <a:ext cx="9144000" cy="461604"/>
          </a:xfrm>
          <a:prstGeom prst="rect">
            <a:avLst/>
          </a:prstGeom>
        </p:spPr>
        <p:txBody>
          <a:bodyPr wrap="square" lIns="91374" tIns="45690" rIns="91374" bIns="45690">
            <a:spAutoFit/>
          </a:bodyPr>
          <a:lstStyle/>
          <a:p>
            <a:pPr marL="0" marR="0" lvl="0" indent="0" algn="ctr" defTabSz="91374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100" normalizeH="0" baseline="0" noProof="0" dirty="0">
                <a:ln>
                  <a:noFill/>
                </a:ln>
                <a:solidFill>
                  <a:srgbClr val="00AEEF"/>
                </a:solidFill>
                <a:effectLst/>
                <a:uLnTx/>
                <a:uFillTx/>
                <a:latin typeface="Arial" pitchFamily="34" charset="0"/>
                <a:ea typeface="ＭＳ Ｐゴシック" charset="-128"/>
                <a:cs typeface="Arial" pitchFamily="34" charset="0"/>
              </a:rPr>
              <a:t>Fast-Track Treatment to Reach 90–90–90 by 2020</a:t>
            </a:r>
          </a:p>
        </p:txBody>
      </p:sp>
      <p:sp>
        <p:nvSpPr>
          <p:cNvPr id="3" name="TextBox 2"/>
          <p:cNvSpPr txBox="1"/>
          <p:nvPr/>
        </p:nvSpPr>
        <p:spPr>
          <a:xfrm>
            <a:off x="2123728" y="1686097"/>
            <a:ext cx="4515147" cy="338554"/>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People receiving ART in Asia and the Pacific</a:t>
            </a:r>
            <a:endParaRPr kumimoji="0" lang="th-TH" sz="1200" b="1" i="0" u="none" strike="noStrike" kern="1200" cap="none" spc="0" normalizeH="0" baseline="0" noProof="0" dirty="0">
              <a:ln>
                <a:noFill/>
              </a:ln>
              <a:solidFill>
                <a:srgbClr val="FF0000"/>
              </a:solidFill>
              <a:effectLst/>
              <a:uLnTx/>
              <a:uFillTx/>
              <a:latin typeface="Arial" pitchFamily="34" charset="0"/>
              <a:ea typeface="+mn-ea"/>
              <a:cs typeface="Cordia New" panose="020B0304020202020204" pitchFamily="34" charset="-34"/>
            </a:endParaRPr>
          </a:p>
        </p:txBody>
      </p:sp>
      <p:sp>
        <p:nvSpPr>
          <p:cNvPr id="68" name="TextBox 67"/>
          <p:cNvSpPr txBox="1"/>
          <p:nvPr/>
        </p:nvSpPr>
        <p:spPr>
          <a:xfrm>
            <a:off x="-507" y="6648159"/>
            <a:ext cx="774085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4"/>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2018 HIV Estimates; Global AIDS Monitoring (GAM) 2018</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4" name="Group 3">
            <a:extLst>
              <a:ext uri="{FF2B5EF4-FFF2-40B4-BE49-F238E27FC236}">
                <a16:creationId xmlns:a16="http://schemas.microsoft.com/office/drawing/2014/main" id="{410A6184-27BF-4E40-93F1-84D97ED5EC53}"/>
              </a:ext>
            </a:extLst>
          </p:cNvPr>
          <p:cNvGrpSpPr/>
          <p:nvPr/>
        </p:nvGrpSpPr>
        <p:grpSpPr>
          <a:xfrm>
            <a:off x="-108520" y="1772816"/>
            <a:ext cx="9252520" cy="4951119"/>
            <a:chOff x="-108520" y="1772816"/>
            <a:chExt cx="9252520" cy="4951119"/>
          </a:xfrm>
        </p:grpSpPr>
        <p:grpSp>
          <p:nvGrpSpPr>
            <p:cNvPr id="45" name="Group 44">
              <a:extLst>
                <a:ext uri="{FF2B5EF4-FFF2-40B4-BE49-F238E27FC236}">
                  <a16:creationId xmlns:a16="http://schemas.microsoft.com/office/drawing/2014/main" id="{BA7908BB-9428-429F-8D9C-A97F65BD3BD5}"/>
                </a:ext>
              </a:extLst>
            </p:cNvPr>
            <p:cNvGrpSpPr/>
            <p:nvPr/>
          </p:nvGrpSpPr>
          <p:grpSpPr>
            <a:xfrm>
              <a:off x="-108520" y="1772816"/>
              <a:ext cx="9252520" cy="4951119"/>
              <a:chOff x="0" y="0"/>
              <a:chExt cx="10386334" cy="5841775"/>
            </a:xfrm>
          </p:grpSpPr>
          <p:grpSp>
            <p:nvGrpSpPr>
              <p:cNvPr id="46" name="Group 45">
                <a:extLst>
                  <a:ext uri="{FF2B5EF4-FFF2-40B4-BE49-F238E27FC236}">
                    <a16:creationId xmlns:a16="http://schemas.microsoft.com/office/drawing/2014/main" id="{E54DE8DF-0659-4F95-AF20-8D9E06CD841D}"/>
                  </a:ext>
                </a:extLst>
              </p:cNvPr>
              <p:cNvGrpSpPr/>
              <p:nvPr/>
            </p:nvGrpSpPr>
            <p:grpSpPr>
              <a:xfrm>
                <a:off x="0" y="0"/>
                <a:ext cx="10386334" cy="5841775"/>
                <a:chOff x="0" y="0"/>
                <a:chExt cx="10382252" cy="5792789"/>
              </a:xfrm>
            </p:grpSpPr>
            <p:graphicFrame>
              <p:nvGraphicFramePr>
                <p:cNvPr id="51" name="Chart 50">
                  <a:extLst>
                    <a:ext uri="{FF2B5EF4-FFF2-40B4-BE49-F238E27FC236}">
                      <a16:creationId xmlns:a16="http://schemas.microsoft.com/office/drawing/2014/main" id="{F86B828B-49D7-4CED-A801-57A141764A9C}"/>
                    </a:ext>
                  </a:extLst>
                </p:cNvPr>
                <p:cNvGraphicFramePr>
                  <a:graphicFrameLocks/>
                </p:cNvGraphicFramePr>
                <p:nvPr>
                  <p:extLst>
                    <p:ext uri="{D42A27DB-BD31-4B8C-83A1-F6EECF244321}">
                      <p14:modId xmlns:p14="http://schemas.microsoft.com/office/powerpoint/2010/main" val="718509036"/>
                    </p:ext>
                  </p:extLst>
                </p:nvPr>
              </p:nvGraphicFramePr>
              <p:xfrm>
                <a:off x="0" y="0"/>
                <a:ext cx="10382252" cy="5792789"/>
              </p:xfrm>
              <a:graphic>
                <a:graphicData uri="http://schemas.openxmlformats.org/drawingml/2006/chart">
                  <c:chart xmlns:c="http://schemas.openxmlformats.org/drawingml/2006/chart" xmlns:r="http://schemas.openxmlformats.org/officeDocument/2006/relationships" r:id="rId5"/>
                </a:graphicData>
              </a:graphic>
            </p:graphicFrame>
            <p:sp>
              <p:nvSpPr>
                <p:cNvPr id="49" name="TextBox 2">
                  <a:extLst>
                    <a:ext uri="{FF2B5EF4-FFF2-40B4-BE49-F238E27FC236}">
                      <a16:creationId xmlns:a16="http://schemas.microsoft.com/office/drawing/2014/main" id="{2AF05D32-E565-40D0-87E4-E2BA7BA7C6B1}"/>
                    </a:ext>
                  </a:extLst>
                </p:cNvPr>
                <p:cNvSpPr txBox="1"/>
                <p:nvPr/>
              </p:nvSpPr>
              <p:spPr>
                <a:xfrm>
                  <a:off x="8044893" y="1373379"/>
                  <a:ext cx="2229618" cy="1069844"/>
                </a:xfrm>
                <a:prstGeom prst="roundRect">
                  <a:avLst>
                    <a:gd name="adj" fmla="val 24479"/>
                  </a:avLst>
                </a:prstGeom>
                <a:noFill/>
                <a:ln w="22225">
                  <a:solidFill>
                    <a:srgbClr val="FF7C80"/>
                  </a:solidFill>
                  <a:prstDash val="sysDash"/>
                </a:ln>
              </p:spPr>
              <p:txBody>
                <a:bodyPr wrap="square" lIns="91395" tIns="45697" rIns="91395" bIns="45697"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At current pace: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F78E1E"/>
                      </a:solidFill>
                      <a:effectLst/>
                      <a:uLnTx/>
                      <a:uFillTx/>
                      <a:latin typeface="Arial" pitchFamily="34" charset="0"/>
                      <a:ea typeface="+mn-ea"/>
                      <a:cs typeface="Arial" pitchFamily="34" charset="0"/>
                    </a:rPr>
                    <a:t>3.4 million</a:t>
                  </a:r>
                  <a:r>
                    <a:rPr kumimoji="0" lang="en-GB" sz="14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people on ART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by 2020</a:t>
                  </a:r>
                  <a:endParaRPr kumimoji="0" lang="en-US" sz="14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0" name="TextBox 2">
                  <a:extLst>
                    <a:ext uri="{FF2B5EF4-FFF2-40B4-BE49-F238E27FC236}">
                      <a16:creationId xmlns:a16="http://schemas.microsoft.com/office/drawing/2014/main" id="{5CA746A3-1EE5-4E67-A451-81EC3C235577}"/>
                    </a:ext>
                  </a:extLst>
                </p:cNvPr>
                <p:cNvSpPr txBox="1"/>
                <p:nvPr/>
              </p:nvSpPr>
              <p:spPr>
                <a:xfrm>
                  <a:off x="8044645" y="252747"/>
                  <a:ext cx="2229618" cy="1069844"/>
                </a:xfrm>
                <a:prstGeom prst="roundRect">
                  <a:avLst>
                    <a:gd name="adj" fmla="val 24479"/>
                  </a:avLst>
                </a:prstGeom>
                <a:noFill/>
                <a:ln w="22225">
                  <a:solidFill>
                    <a:srgbClr val="33CCCC"/>
                  </a:solidFill>
                  <a:prstDash val="sysDash"/>
                </a:ln>
              </p:spPr>
              <p:txBody>
                <a:bodyPr wrap="square" lIns="91395" tIns="45697" rIns="91395" bIns="45697"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pitchFamily="34" charset="0"/>
                      <a:ea typeface="+mn-ea"/>
                      <a:cs typeface="Arial" pitchFamily="34" charset="0"/>
                    </a:rPr>
                    <a:t>Fast-Track Target 2020:</a:t>
                  </a:r>
                  <a:endParaRPr kumimoji="0" lang="en-GB" sz="14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B050"/>
                      </a:solidFill>
                      <a:effectLst/>
                      <a:uLnTx/>
                      <a:uFillTx/>
                      <a:latin typeface="Arial" pitchFamily="34" charset="0"/>
                      <a:ea typeface="+mn-ea"/>
                      <a:cs typeface="Arial" pitchFamily="34" charset="0"/>
                    </a:rPr>
                    <a:t>4.2 million</a:t>
                  </a:r>
                  <a:r>
                    <a:rPr kumimoji="0" lang="en-US" sz="1400" b="1" i="0" u="none" strike="noStrike" kern="0" cap="none" spc="0" normalizeH="0" baseline="0" noProof="0" dirty="0">
                      <a:ln>
                        <a:noFill/>
                      </a:ln>
                      <a:solidFill>
                        <a:srgbClr val="00B050"/>
                      </a:solidFill>
                      <a:effectLst/>
                      <a:uLnTx/>
                      <a:uFillTx/>
                      <a:latin typeface="Arial" pitchFamily="34" charset="0"/>
                      <a:ea typeface="+mn-ea"/>
                      <a:cs typeface="Arial"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pitchFamily="34" charset="0"/>
                      <a:ea typeface="+mn-ea"/>
                      <a:cs typeface="Arial" pitchFamily="34" charset="0"/>
                    </a:rPr>
                    <a:t>people on ART</a:t>
                  </a:r>
                </a:p>
              </p:txBody>
            </p:sp>
          </p:grpSp>
          <p:sp>
            <p:nvSpPr>
              <p:cNvPr id="47" name="Rounded Rectangle 4">
                <a:extLst>
                  <a:ext uri="{FF2B5EF4-FFF2-40B4-BE49-F238E27FC236}">
                    <a16:creationId xmlns:a16="http://schemas.microsoft.com/office/drawing/2014/main" id="{DC49C3FA-ACC0-4425-A7A1-1B9809EE27AC}"/>
                  </a:ext>
                </a:extLst>
              </p:cNvPr>
              <p:cNvSpPr/>
              <p:nvPr/>
            </p:nvSpPr>
            <p:spPr>
              <a:xfrm>
                <a:off x="5254076" y="1750836"/>
                <a:ext cx="1731032" cy="667510"/>
              </a:xfrm>
              <a:prstGeom prst="roundRect">
                <a:avLst/>
              </a:prstGeom>
              <a:solidFill>
                <a:srgbClr val="63CDF6"/>
              </a:solidFill>
              <a:ln w="9525" cap="flat" cmpd="sng" algn="ctr">
                <a:noFill/>
                <a:prstDash val="solid"/>
                <a:miter lim="800000"/>
              </a:ln>
              <a:effectLst>
                <a:outerShdw sx="1000" sy="1000" rotWithShape="0">
                  <a:srgbClr val="000000"/>
                </a:outerShdw>
              </a:effectLst>
            </p:spPr>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sz="1400" b="1" i="0" u="none" strike="noStrike" kern="1200" baseline="0">
                    <a:solidFill>
                      <a:prstClr val="white"/>
                    </a:solidFill>
                    <a:latin typeface="Arial" pitchFamily="34" charset="0"/>
                    <a:cs typeface="Arial" pitchFamily="34" charset="0"/>
                  </a:defRPr>
                </a:pPr>
                <a:r>
                  <a:rPr kumimoji="0" lang="en-US" sz="1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2017 estimate:</a:t>
                </a:r>
              </a:p>
              <a:p>
                <a:pPr marL="0" marR="0" lvl="0" indent="0" algn="ctr" defTabSz="914400" eaLnBrk="1" fontAlgn="auto" latinLnBrk="0" hangingPunct="1">
                  <a:lnSpc>
                    <a:spcPct val="100000"/>
                  </a:lnSpc>
                  <a:spcBef>
                    <a:spcPts val="0"/>
                  </a:spcBef>
                  <a:spcAft>
                    <a:spcPts val="0"/>
                  </a:spcAft>
                  <a:buClrTx/>
                  <a:buSzTx/>
                  <a:buFontTx/>
                  <a:buNone/>
                  <a:tabLst/>
                  <a:defRPr sz="1400" b="1" i="0" u="none" strike="noStrike" kern="1200" baseline="0">
                    <a:solidFill>
                      <a:prstClr val="white"/>
                    </a:solidFill>
                    <a:latin typeface="Arial" pitchFamily="34" charset="0"/>
                    <a:cs typeface="Arial" pitchFamily="34" charset="0"/>
                  </a:defRPr>
                </a:pPr>
                <a:r>
                  <a:rPr kumimoji="0" lang="en-US" sz="1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2.7 million</a:t>
                </a:r>
              </a:p>
            </p:txBody>
          </p:sp>
        </p:grpSp>
        <p:sp>
          <p:nvSpPr>
            <p:cNvPr id="2" name="Right Brace 1"/>
            <p:cNvSpPr/>
            <p:nvPr/>
          </p:nvSpPr>
          <p:spPr>
            <a:xfrm rot="3420000">
              <a:off x="5666251" y="3598375"/>
              <a:ext cx="91440" cy="1005840"/>
            </a:xfrm>
            <a:prstGeom prst="rightBrace">
              <a:avLst/>
            </a:prstGeom>
            <a:ln>
              <a:solidFill>
                <a:srgbClr val="33CCCC"/>
              </a:solidFill>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Rectangle 13"/>
            <p:cNvSpPr/>
            <p:nvPr/>
          </p:nvSpPr>
          <p:spPr>
            <a:xfrm>
              <a:off x="5846291" y="4147965"/>
              <a:ext cx="2182093" cy="851492"/>
            </a:xfrm>
            <a:prstGeom prst="rect">
              <a:avLst/>
            </a:prstGeom>
            <a:noFill/>
            <a:ln w="19050" cap="flat" cmpd="sng" algn="ctr">
              <a:solidFill>
                <a:srgbClr val="33CCCC"/>
              </a:solidFill>
              <a:prstDash val="sysDot"/>
            </a:ln>
            <a:effectLst/>
          </p:spPr>
          <p:txBody>
            <a:bodyPr wrap="square"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3200" b="1" kern="0" dirty="0">
                  <a:solidFill>
                    <a:srgbClr val="00AEEF"/>
                  </a:solidFill>
                  <a:latin typeface="Arial" pitchFamily="34" charset="0"/>
                  <a:cs typeface="Arial" pitchFamily="34" charset="0"/>
                </a:rPr>
                <a:t>14</a:t>
              </a:r>
              <a:r>
                <a:rPr lang="en-US" sz="1400" b="1" kern="0" dirty="0">
                  <a:solidFill>
                    <a:srgbClr val="00AEEF"/>
                  </a:solidFill>
                  <a:latin typeface="Arial" pitchFamily="34" charset="0"/>
                  <a:cs typeface="Arial" pitchFamily="34" charset="0"/>
                </a:rPr>
                <a:t>% annual increase  </a:t>
              </a:r>
            </a:p>
            <a:p>
              <a:pPr algn="r">
                <a:defRPr/>
              </a:pPr>
              <a:r>
                <a:rPr lang="en-US" sz="1400" b="1" kern="0" dirty="0">
                  <a:solidFill>
                    <a:srgbClr val="00AEEF"/>
                  </a:solidFill>
                  <a:latin typeface="Arial" pitchFamily="34" charset="0"/>
                  <a:cs typeface="Arial" pitchFamily="34" charset="0"/>
                </a:rPr>
                <a:t>between 2013 and 2017</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AEEF"/>
                </a:solidFill>
                <a:effectLst/>
                <a:uLnTx/>
                <a:uFillTx/>
                <a:latin typeface="Arial" pitchFamily="34" charset="0"/>
                <a:ea typeface="+mn-ea"/>
                <a:cs typeface="Arial" pitchFamily="34" charset="0"/>
              </a:endParaRPr>
            </a:p>
          </p:txBody>
        </p:sp>
      </p:grpSp>
    </p:spTree>
    <p:extLst>
      <p:ext uri="{BB962C8B-B14F-4D97-AF65-F5344CB8AC3E}">
        <p14:creationId xmlns:p14="http://schemas.microsoft.com/office/powerpoint/2010/main" val="224323408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48999" y="6146720"/>
            <a:ext cx="7137733" cy="738664"/>
            <a:chOff x="1259632" y="5470073"/>
            <a:chExt cx="7137733" cy="738664"/>
          </a:xfrm>
        </p:grpSpPr>
        <p:sp>
          <p:nvSpPr>
            <p:cNvPr id="78" name="TextBox 18"/>
            <p:cNvSpPr txBox="1"/>
            <p:nvPr/>
          </p:nvSpPr>
          <p:spPr>
            <a:xfrm>
              <a:off x="1259632" y="5577795"/>
              <a:ext cx="2153773"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1400" dirty="0">
                  <a:solidFill>
                    <a:sysClr val="windowText" lastClr="000000"/>
                  </a:solidFill>
                  <a:cs typeface="Arial" pitchFamily="34" charset="0"/>
                </a:rPr>
                <a:t>of people living with HIV know their status</a:t>
              </a:r>
              <a:endParaRPr lang="en-GB" sz="1400" dirty="0">
                <a:solidFill>
                  <a:sysClr val="windowText" lastClr="000000"/>
                </a:solidFill>
                <a:cs typeface="Arial" pitchFamily="34" charset="0"/>
              </a:endParaRPr>
            </a:p>
          </p:txBody>
        </p:sp>
        <p:sp>
          <p:nvSpPr>
            <p:cNvPr id="79" name="TextBox 24"/>
            <p:cNvSpPr txBox="1"/>
            <p:nvPr/>
          </p:nvSpPr>
          <p:spPr>
            <a:xfrm>
              <a:off x="3788361" y="5470073"/>
              <a:ext cx="2153773"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1400" dirty="0">
                  <a:solidFill>
                    <a:sysClr val="windowText" lastClr="000000"/>
                  </a:solidFill>
                  <a:cs typeface="Arial" pitchFamily="34" charset="0"/>
                </a:rPr>
                <a:t>of people living with HIV who know their status are on treatment</a:t>
              </a:r>
              <a:endParaRPr lang="en-GB" sz="1400" dirty="0">
                <a:solidFill>
                  <a:sysClr val="windowText" lastClr="000000"/>
                </a:solidFill>
                <a:cs typeface="Arial" pitchFamily="34" charset="0"/>
              </a:endParaRPr>
            </a:p>
          </p:txBody>
        </p:sp>
        <p:sp>
          <p:nvSpPr>
            <p:cNvPr id="80" name="TextBox 25"/>
            <p:cNvSpPr txBox="1"/>
            <p:nvPr/>
          </p:nvSpPr>
          <p:spPr>
            <a:xfrm>
              <a:off x="6243592" y="5577795"/>
              <a:ext cx="2153773"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1400">
                  <a:solidFill>
                    <a:sysClr val="windowText" lastClr="000000"/>
                  </a:solidFill>
                  <a:cs typeface="Arial" pitchFamily="34" charset="0"/>
                </a:rPr>
                <a:t>of people on treatment are virally suppressed</a:t>
              </a:r>
              <a:endParaRPr lang="en-GB" sz="1400">
                <a:solidFill>
                  <a:sysClr val="windowText" lastClr="000000"/>
                </a:solidFill>
                <a:cs typeface="Arial" pitchFamily="34" charset="0"/>
              </a:endParaRPr>
            </a:p>
          </p:txBody>
        </p:sp>
      </p:grpSp>
      <p:sp>
        <p:nvSpPr>
          <p:cNvPr id="28" name="Rectangle 27"/>
          <p:cNvSpPr/>
          <p:nvPr/>
        </p:nvSpPr>
        <p:spPr>
          <a:xfrm>
            <a:off x="0" y="6260500"/>
            <a:ext cx="1187624" cy="584775"/>
          </a:xfrm>
          <a:prstGeom prst="rect">
            <a:avLst/>
          </a:prstGeom>
        </p:spPr>
        <p:txBody>
          <a:bodyPr wrap="square">
            <a:spAutoFit/>
          </a:bodyPr>
          <a:lstStyle/>
          <a:p>
            <a:pPr fontAlgn="base">
              <a:spcBef>
                <a:spcPct val="0"/>
              </a:spcBef>
              <a:spcAft>
                <a:spcPct val="0"/>
              </a:spcAft>
            </a:pPr>
            <a:r>
              <a:rPr lang="en-US" sz="800" dirty="0">
                <a:solidFill>
                  <a:prstClr val="black"/>
                </a:solidFill>
                <a:ea typeface="ＭＳ Ｐゴシック" pitchFamily="34" charset="-128"/>
                <a:cs typeface="Arial" pitchFamily="34" charset="0"/>
              </a:rPr>
              <a:t>Source: Prepared by </a:t>
            </a:r>
            <a:r>
              <a:rPr lang="en-US" sz="800" dirty="0">
                <a:solidFill>
                  <a:prstClr val="black"/>
                </a:solidFill>
                <a:ea typeface="ＭＳ Ｐゴシック" pitchFamily="34" charset="-128"/>
                <a:cs typeface="Arial" pitchFamily="34" charset="0"/>
                <a:hlinkClick r:id="rId3"/>
              </a:rPr>
              <a:t>www.aidsdatahub.org</a:t>
            </a:r>
            <a:r>
              <a:rPr lang="en-US" sz="800" dirty="0">
                <a:solidFill>
                  <a:prstClr val="black"/>
                </a:solidFill>
                <a:ea typeface="ＭＳ Ｐゴシック" pitchFamily="34" charset="-128"/>
                <a:cs typeface="Arial" pitchFamily="34" charset="0"/>
              </a:rPr>
              <a:t> based on UNAIDS special analysis, 2018</a:t>
            </a:r>
          </a:p>
        </p:txBody>
      </p:sp>
      <p:grpSp>
        <p:nvGrpSpPr>
          <p:cNvPr id="49" name="Group 48"/>
          <p:cNvGrpSpPr/>
          <p:nvPr/>
        </p:nvGrpSpPr>
        <p:grpSpPr>
          <a:xfrm>
            <a:off x="1356795" y="2061064"/>
            <a:ext cx="6663439" cy="1944000"/>
            <a:chOff x="-7552038" y="343344"/>
            <a:chExt cx="6663439" cy="1944000"/>
          </a:xfrm>
        </p:grpSpPr>
        <p:sp>
          <p:nvSpPr>
            <p:cNvPr id="63" name="Rectangle 62"/>
            <p:cNvSpPr/>
            <p:nvPr/>
          </p:nvSpPr>
          <p:spPr>
            <a:xfrm>
              <a:off x="-2300988" y="605356"/>
              <a:ext cx="1404000" cy="1404000"/>
            </a:xfrm>
            <a:prstGeom prst="rect">
              <a:avLst/>
            </a:prstGeom>
            <a:solidFill>
              <a:srgbClr val="FFB7B9"/>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GB" sz="1000" cap="all">
                <a:solidFill>
                  <a:prstClr val="black"/>
                </a:solidFill>
              </a:endParaRPr>
            </a:p>
          </p:txBody>
        </p:sp>
        <p:sp>
          <p:nvSpPr>
            <p:cNvPr id="64" name="Rectangle 63"/>
            <p:cNvSpPr/>
            <p:nvPr/>
          </p:nvSpPr>
          <p:spPr>
            <a:xfrm>
              <a:off x="-4864219" y="497356"/>
              <a:ext cx="1620000" cy="1620000"/>
            </a:xfrm>
            <a:prstGeom prst="rect">
              <a:avLst/>
            </a:prstGeom>
            <a:solidFill>
              <a:srgbClr val="FFDDDE"/>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GB" sz="1000" cap="all">
                <a:solidFill>
                  <a:prstClr val="black"/>
                </a:solidFill>
              </a:endParaRPr>
            </a:p>
          </p:txBody>
        </p:sp>
        <p:sp>
          <p:nvSpPr>
            <p:cNvPr id="67" name="Rectangle 66"/>
            <p:cNvSpPr/>
            <p:nvPr/>
          </p:nvSpPr>
          <p:spPr>
            <a:xfrm>
              <a:off x="-7552038" y="343344"/>
              <a:ext cx="1938181" cy="1944000"/>
            </a:xfrm>
            <a:prstGeom prst="rect">
              <a:avLst/>
            </a:prstGeom>
            <a:solidFill>
              <a:srgbClr val="FFF3F3"/>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GB" sz="1000" cap="all">
                <a:solidFill>
                  <a:prstClr val="black"/>
                </a:solidFill>
              </a:endParaRPr>
            </a:p>
          </p:txBody>
        </p:sp>
        <p:sp>
          <p:nvSpPr>
            <p:cNvPr id="68" name="Rectangle 67"/>
            <p:cNvSpPr/>
            <p:nvPr/>
          </p:nvSpPr>
          <p:spPr>
            <a:xfrm>
              <a:off x="-7392948" y="497356"/>
              <a:ext cx="1620000" cy="1620000"/>
            </a:xfrm>
            <a:prstGeom prst="rect">
              <a:avLst/>
            </a:prstGeom>
            <a:solidFill>
              <a:srgbClr val="FFDDDE"/>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GB" sz="1000" cap="all">
                <a:solidFill>
                  <a:prstClr val="black"/>
                </a:solidFill>
              </a:endParaRPr>
            </a:p>
          </p:txBody>
        </p:sp>
        <p:sp>
          <p:nvSpPr>
            <p:cNvPr id="69" name="Rectangle 68"/>
            <p:cNvSpPr/>
            <p:nvPr/>
          </p:nvSpPr>
          <p:spPr>
            <a:xfrm>
              <a:off x="-2246988" y="662019"/>
              <a:ext cx="1296000" cy="1296000"/>
            </a:xfrm>
            <a:prstGeom prst="rect">
              <a:avLst/>
            </a:prstGeom>
            <a:solidFill>
              <a:srgbClr val="FF7C80"/>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GB" sz="1000" cap="all">
                <a:solidFill>
                  <a:prstClr val="black"/>
                </a:solidFill>
              </a:endParaRPr>
            </a:p>
          </p:txBody>
        </p:sp>
        <p:sp>
          <p:nvSpPr>
            <p:cNvPr id="70" name="Rectangle 69"/>
            <p:cNvSpPr/>
            <p:nvPr/>
          </p:nvSpPr>
          <p:spPr>
            <a:xfrm>
              <a:off x="-4756219" y="605356"/>
              <a:ext cx="1404000" cy="1404000"/>
            </a:xfrm>
            <a:prstGeom prst="rect">
              <a:avLst/>
            </a:prstGeom>
            <a:solidFill>
              <a:srgbClr val="FFB7B9"/>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GB" sz="1000" cap="all">
                <a:solidFill>
                  <a:prstClr val="black"/>
                </a:solidFill>
              </a:endParaRPr>
            </a:p>
          </p:txBody>
        </p:sp>
        <p:sp>
          <p:nvSpPr>
            <p:cNvPr id="71" name="TextBox 7"/>
            <p:cNvSpPr txBox="1"/>
            <p:nvPr/>
          </p:nvSpPr>
          <p:spPr>
            <a:xfrm>
              <a:off x="-7317482" y="851614"/>
              <a:ext cx="1469069" cy="91820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3600" b="1" dirty="0">
                  <a:solidFill>
                    <a:sysClr val="windowText" lastClr="000000"/>
                  </a:solidFill>
                  <a:cs typeface="Arial" pitchFamily="34" charset="0"/>
                </a:rPr>
                <a:t>75</a:t>
              </a:r>
              <a:r>
                <a:rPr lang="en-US" sz="1800" b="1" dirty="0">
                  <a:solidFill>
                    <a:sysClr val="windowText" lastClr="000000"/>
                  </a:solidFill>
                  <a:cs typeface="Arial" pitchFamily="34" charset="0"/>
                </a:rPr>
                <a:t>%</a:t>
              </a:r>
            </a:p>
            <a:p>
              <a:pPr algn="ctr">
                <a:defRPr/>
              </a:pPr>
              <a:r>
                <a:rPr lang="en-US" sz="1800" b="1" dirty="0">
                  <a:solidFill>
                    <a:sysClr val="windowText" lastClr="000000"/>
                  </a:solidFill>
                  <a:cs typeface="Arial" pitchFamily="34" charset="0"/>
                </a:rPr>
                <a:t>[55 – 92</a:t>
              </a:r>
              <a:r>
                <a:rPr lang="en-US" sz="1200" b="1" dirty="0">
                  <a:solidFill>
                    <a:sysClr val="windowText" lastClr="000000"/>
                  </a:solidFill>
                  <a:cs typeface="Arial" pitchFamily="34" charset="0"/>
                </a:rPr>
                <a:t>%</a:t>
              </a:r>
              <a:r>
                <a:rPr lang="en-US" sz="1800" b="1" dirty="0">
                  <a:solidFill>
                    <a:sysClr val="windowText" lastClr="000000"/>
                  </a:solidFill>
                  <a:cs typeface="Arial" pitchFamily="34" charset="0"/>
                </a:rPr>
                <a:t>]</a:t>
              </a:r>
              <a:endParaRPr lang="en-GB" sz="2000" b="1" dirty="0">
                <a:solidFill>
                  <a:sysClr val="windowText" lastClr="000000"/>
                </a:solidFill>
                <a:cs typeface="Arial" pitchFamily="34" charset="0"/>
              </a:endParaRPr>
            </a:p>
          </p:txBody>
        </p:sp>
        <p:sp>
          <p:nvSpPr>
            <p:cNvPr id="72" name="TextBox 15"/>
            <p:cNvSpPr txBox="1"/>
            <p:nvPr/>
          </p:nvSpPr>
          <p:spPr>
            <a:xfrm>
              <a:off x="-4761325" y="849050"/>
              <a:ext cx="1414213" cy="9233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3600" b="1" dirty="0">
                  <a:solidFill>
                    <a:sysClr val="windowText" lastClr="000000"/>
                  </a:solidFill>
                  <a:cs typeface="Arial" pitchFamily="34" charset="0"/>
                </a:rPr>
                <a:t>79</a:t>
              </a:r>
              <a:r>
                <a:rPr lang="en-US" sz="1800" b="1" dirty="0">
                  <a:solidFill>
                    <a:sysClr val="windowText" lastClr="000000"/>
                  </a:solidFill>
                  <a:cs typeface="Arial" pitchFamily="34" charset="0"/>
                </a:rPr>
                <a:t>%</a:t>
              </a:r>
            </a:p>
            <a:p>
              <a:pPr algn="ctr">
                <a:defRPr/>
              </a:pPr>
              <a:r>
                <a:rPr lang="en-US" sz="1800" b="1" dirty="0">
                  <a:solidFill>
                    <a:sysClr val="windowText" lastClr="000000"/>
                  </a:solidFill>
                  <a:cs typeface="Arial" pitchFamily="34" charset="0"/>
                </a:rPr>
                <a:t>[59 – &gt;95</a:t>
              </a:r>
              <a:r>
                <a:rPr lang="en-US" sz="1200" b="1" dirty="0">
                  <a:solidFill>
                    <a:sysClr val="windowText" lastClr="000000"/>
                  </a:solidFill>
                  <a:cs typeface="Arial" pitchFamily="34" charset="0"/>
                </a:rPr>
                <a:t>%</a:t>
              </a:r>
              <a:r>
                <a:rPr lang="en-US" sz="1800" b="1" dirty="0">
                  <a:solidFill>
                    <a:sysClr val="windowText" lastClr="000000"/>
                  </a:solidFill>
                  <a:cs typeface="Arial" pitchFamily="34" charset="0"/>
                </a:rPr>
                <a:t>]</a:t>
              </a:r>
              <a:endParaRPr lang="en-GB" sz="2000" b="1" dirty="0">
                <a:solidFill>
                  <a:sysClr val="windowText" lastClr="000000"/>
                </a:solidFill>
                <a:cs typeface="Arial" pitchFamily="34" charset="0"/>
              </a:endParaRPr>
            </a:p>
          </p:txBody>
        </p:sp>
        <p:sp>
          <p:nvSpPr>
            <p:cNvPr id="73" name="TextBox 16"/>
            <p:cNvSpPr txBox="1"/>
            <p:nvPr/>
          </p:nvSpPr>
          <p:spPr>
            <a:xfrm>
              <a:off x="-2309376" y="849050"/>
              <a:ext cx="1420777" cy="9233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3600" b="1" dirty="0">
                  <a:solidFill>
                    <a:sysClr val="windowText" lastClr="000000"/>
                  </a:solidFill>
                  <a:cs typeface="Arial" pitchFamily="34" charset="0"/>
                </a:rPr>
                <a:t>81</a:t>
              </a:r>
              <a:r>
                <a:rPr lang="en-US" sz="1800" b="1" dirty="0">
                  <a:solidFill>
                    <a:sysClr val="windowText" lastClr="000000"/>
                  </a:solidFill>
                  <a:cs typeface="Arial" pitchFamily="34" charset="0"/>
                </a:rPr>
                <a:t>%</a:t>
              </a:r>
            </a:p>
            <a:p>
              <a:pPr algn="ctr">
                <a:defRPr/>
              </a:pPr>
              <a:r>
                <a:rPr lang="en-US" sz="1800" b="1" dirty="0">
                  <a:solidFill>
                    <a:prstClr val="black"/>
                  </a:solidFill>
                  <a:cs typeface="Arial" pitchFamily="34" charset="0"/>
                </a:rPr>
                <a:t>[60 – &gt;95</a:t>
              </a:r>
              <a:r>
                <a:rPr lang="en-US" sz="1200" b="1" dirty="0">
                  <a:solidFill>
                    <a:prstClr val="black"/>
                  </a:solidFill>
                  <a:cs typeface="Arial" pitchFamily="34" charset="0"/>
                </a:rPr>
                <a:t>%</a:t>
              </a:r>
              <a:r>
                <a:rPr lang="en-US" sz="1800" b="1" dirty="0">
                  <a:solidFill>
                    <a:prstClr val="black"/>
                  </a:solidFill>
                  <a:cs typeface="Arial" pitchFamily="34" charset="0"/>
                </a:rPr>
                <a:t>]</a:t>
              </a:r>
              <a:endParaRPr lang="en-GB" sz="3600" b="1" dirty="0">
                <a:solidFill>
                  <a:sysClr val="windowText" lastClr="000000"/>
                </a:solidFill>
                <a:cs typeface="Arial" pitchFamily="34" charset="0"/>
              </a:endParaRPr>
            </a:p>
          </p:txBody>
        </p:sp>
        <p:cxnSp>
          <p:nvCxnSpPr>
            <p:cNvPr id="74" name="Straight Connector 73"/>
            <p:cNvCxnSpPr/>
            <p:nvPr/>
          </p:nvCxnSpPr>
          <p:spPr>
            <a:xfrm>
              <a:off x="-5835576" y="502119"/>
              <a:ext cx="972000" cy="0"/>
            </a:xfrm>
            <a:prstGeom prst="line">
              <a:avLst/>
            </a:prstGeom>
            <a:noFill/>
            <a:ln w="19050" cap="flat" cmpd="sng" algn="ctr">
              <a:solidFill>
                <a:srgbClr val="FFB7B9"/>
              </a:solidFill>
              <a:prstDash val="solid"/>
            </a:ln>
            <a:effectLst/>
          </p:spPr>
        </p:cxnSp>
        <p:cxnSp>
          <p:nvCxnSpPr>
            <p:cNvPr id="75" name="Straight Connector 74"/>
            <p:cNvCxnSpPr/>
            <p:nvPr/>
          </p:nvCxnSpPr>
          <p:spPr>
            <a:xfrm>
              <a:off x="-5835576" y="2118504"/>
              <a:ext cx="972000" cy="0"/>
            </a:xfrm>
            <a:prstGeom prst="line">
              <a:avLst/>
            </a:prstGeom>
            <a:noFill/>
            <a:ln w="19050" cap="flat" cmpd="sng" algn="ctr">
              <a:solidFill>
                <a:srgbClr val="FFB7B9"/>
              </a:solidFill>
              <a:prstDash val="solid"/>
            </a:ln>
            <a:effectLst/>
          </p:spPr>
        </p:cxnSp>
        <p:cxnSp>
          <p:nvCxnSpPr>
            <p:cNvPr id="76" name="Straight Connector 75"/>
            <p:cNvCxnSpPr/>
            <p:nvPr/>
          </p:nvCxnSpPr>
          <p:spPr>
            <a:xfrm>
              <a:off x="-3377456" y="598963"/>
              <a:ext cx="1080000" cy="0"/>
            </a:xfrm>
            <a:prstGeom prst="line">
              <a:avLst/>
            </a:prstGeom>
            <a:noFill/>
            <a:ln w="19050" cap="flat" cmpd="sng" algn="ctr">
              <a:solidFill>
                <a:srgbClr val="FFB7B9"/>
              </a:solidFill>
              <a:prstDash val="solid"/>
            </a:ln>
            <a:effectLst/>
          </p:spPr>
        </p:cxnSp>
        <p:cxnSp>
          <p:nvCxnSpPr>
            <p:cNvPr id="77" name="Straight Connector 76"/>
            <p:cNvCxnSpPr/>
            <p:nvPr/>
          </p:nvCxnSpPr>
          <p:spPr>
            <a:xfrm>
              <a:off x="-3358463" y="2003366"/>
              <a:ext cx="1080000" cy="0"/>
            </a:xfrm>
            <a:prstGeom prst="line">
              <a:avLst/>
            </a:prstGeom>
            <a:noFill/>
            <a:ln w="19050" cap="flat" cmpd="sng" algn="ctr">
              <a:solidFill>
                <a:srgbClr val="FFB7B9"/>
              </a:solidFill>
              <a:prstDash val="solid"/>
            </a:ln>
            <a:effectLst/>
          </p:spPr>
        </p:cxnSp>
      </p:grpSp>
      <p:grpSp>
        <p:nvGrpSpPr>
          <p:cNvPr id="81" name="Group 80"/>
          <p:cNvGrpSpPr/>
          <p:nvPr/>
        </p:nvGrpSpPr>
        <p:grpSpPr>
          <a:xfrm>
            <a:off x="1356795" y="4249663"/>
            <a:ext cx="6658790" cy="1944000"/>
            <a:chOff x="-7552038" y="3543744"/>
            <a:chExt cx="6658790" cy="1944000"/>
          </a:xfrm>
        </p:grpSpPr>
        <p:sp>
          <p:nvSpPr>
            <p:cNvPr id="82" name="Rectangle 81"/>
            <p:cNvSpPr/>
            <p:nvPr/>
          </p:nvSpPr>
          <p:spPr>
            <a:xfrm>
              <a:off x="-2264988" y="3849744"/>
              <a:ext cx="1332000" cy="1332000"/>
            </a:xfrm>
            <a:prstGeom prst="rect">
              <a:avLst/>
            </a:prstGeom>
            <a:solidFill>
              <a:srgbClr val="33CCCC"/>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GB" sz="1000" cap="all">
                <a:solidFill>
                  <a:prstClr val="black"/>
                </a:solidFill>
              </a:endParaRPr>
            </a:p>
          </p:txBody>
        </p:sp>
        <p:sp>
          <p:nvSpPr>
            <p:cNvPr id="83" name="Rectangle 82"/>
            <p:cNvSpPr/>
            <p:nvPr/>
          </p:nvSpPr>
          <p:spPr>
            <a:xfrm>
              <a:off x="-4882219" y="3690368"/>
              <a:ext cx="1656000" cy="1656000"/>
            </a:xfrm>
            <a:prstGeom prst="rect">
              <a:avLst/>
            </a:prstGeom>
            <a:solidFill>
              <a:srgbClr val="B2EDEC"/>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GB" sz="1000" cap="all">
                <a:solidFill>
                  <a:prstClr val="black"/>
                </a:solidFill>
              </a:endParaRPr>
            </a:p>
          </p:txBody>
        </p:sp>
        <p:sp>
          <p:nvSpPr>
            <p:cNvPr id="84" name="Rectangle 83"/>
            <p:cNvSpPr/>
            <p:nvPr/>
          </p:nvSpPr>
          <p:spPr>
            <a:xfrm>
              <a:off x="-7552038" y="3543744"/>
              <a:ext cx="1938180" cy="1944000"/>
            </a:xfrm>
            <a:prstGeom prst="rect">
              <a:avLst/>
            </a:prstGeom>
            <a:solidFill>
              <a:srgbClr val="ECF8F7"/>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GB" sz="1000" cap="all">
                <a:solidFill>
                  <a:prstClr val="black"/>
                </a:solidFill>
              </a:endParaRPr>
            </a:p>
          </p:txBody>
        </p:sp>
        <p:sp>
          <p:nvSpPr>
            <p:cNvPr id="85" name="Rectangle 84"/>
            <p:cNvSpPr/>
            <p:nvPr/>
          </p:nvSpPr>
          <p:spPr>
            <a:xfrm>
              <a:off x="-7410948" y="3690368"/>
              <a:ext cx="1656000" cy="1656000"/>
            </a:xfrm>
            <a:prstGeom prst="rect">
              <a:avLst/>
            </a:prstGeom>
            <a:solidFill>
              <a:srgbClr val="B2EDEC"/>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GB" sz="1000" cap="all">
                <a:solidFill>
                  <a:prstClr val="black"/>
                </a:solidFill>
              </a:endParaRPr>
            </a:p>
          </p:txBody>
        </p:sp>
        <p:sp>
          <p:nvSpPr>
            <p:cNvPr id="86" name="Rectangle 85"/>
            <p:cNvSpPr/>
            <p:nvPr/>
          </p:nvSpPr>
          <p:spPr>
            <a:xfrm>
              <a:off x="-2210988" y="3903744"/>
              <a:ext cx="1224000" cy="1224000"/>
            </a:xfrm>
            <a:prstGeom prst="rect">
              <a:avLst/>
            </a:prstGeom>
            <a:solidFill>
              <a:srgbClr val="2AA9A6"/>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GB" sz="1000" cap="all">
                <a:solidFill>
                  <a:prstClr val="black"/>
                </a:solidFill>
              </a:endParaRPr>
            </a:p>
          </p:txBody>
        </p:sp>
        <p:sp>
          <p:nvSpPr>
            <p:cNvPr id="87" name="Rectangle 86"/>
            <p:cNvSpPr/>
            <p:nvPr/>
          </p:nvSpPr>
          <p:spPr>
            <a:xfrm>
              <a:off x="-4720219" y="3854993"/>
              <a:ext cx="1332000" cy="1332000"/>
            </a:xfrm>
            <a:prstGeom prst="rect">
              <a:avLst/>
            </a:prstGeom>
            <a:solidFill>
              <a:srgbClr val="33CCCC"/>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GB" sz="1000" cap="all">
                <a:solidFill>
                  <a:prstClr val="black"/>
                </a:solidFill>
              </a:endParaRPr>
            </a:p>
          </p:txBody>
        </p:sp>
        <p:sp>
          <p:nvSpPr>
            <p:cNvPr id="88" name="TextBox 7"/>
            <p:cNvSpPr txBox="1"/>
            <p:nvPr/>
          </p:nvSpPr>
          <p:spPr>
            <a:xfrm>
              <a:off x="-7317482" y="4087549"/>
              <a:ext cx="1469069" cy="9233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3600" b="1" dirty="0">
                  <a:solidFill>
                    <a:sysClr val="windowText" lastClr="000000"/>
                  </a:solidFill>
                  <a:cs typeface="Arial" pitchFamily="34" charset="0"/>
                </a:rPr>
                <a:t>74</a:t>
              </a:r>
              <a:r>
                <a:rPr lang="en-US" sz="1800" b="1" dirty="0">
                  <a:solidFill>
                    <a:sysClr val="windowText" lastClr="000000"/>
                  </a:solidFill>
                  <a:cs typeface="Arial" pitchFamily="34" charset="0"/>
                </a:rPr>
                <a:t>%</a:t>
              </a:r>
            </a:p>
            <a:p>
              <a:pPr algn="ctr">
                <a:defRPr/>
              </a:pPr>
              <a:r>
                <a:rPr lang="en-US" sz="1800" b="1" dirty="0">
                  <a:solidFill>
                    <a:sysClr val="windowText" lastClr="000000"/>
                  </a:solidFill>
                  <a:cs typeface="Arial" pitchFamily="34" charset="0"/>
                </a:rPr>
                <a:t>[52 – &gt;95</a:t>
              </a:r>
              <a:r>
                <a:rPr lang="en-US" sz="1200" b="1" dirty="0">
                  <a:solidFill>
                    <a:sysClr val="windowText" lastClr="000000"/>
                  </a:solidFill>
                  <a:cs typeface="Arial" pitchFamily="34" charset="0"/>
                </a:rPr>
                <a:t>%</a:t>
              </a:r>
              <a:r>
                <a:rPr lang="en-US" sz="1800" b="1" dirty="0">
                  <a:solidFill>
                    <a:sysClr val="windowText" lastClr="000000"/>
                  </a:solidFill>
                  <a:cs typeface="Arial" pitchFamily="34" charset="0"/>
                </a:rPr>
                <a:t>]</a:t>
              </a:r>
              <a:endParaRPr lang="en-GB" sz="2000" b="1" dirty="0">
                <a:solidFill>
                  <a:sysClr val="windowText" lastClr="000000"/>
                </a:solidFill>
                <a:cs typeface="Arial" pitchFamily="34" charset="0"/>
              </a:endParaRPr>
            </a:p>
          </p:txBody>
        </p:sp>
        <p:sp>
          <p:nvSpPr>
            <p:cNvPr id="89" name="TextBox 15"/>
            <p:cNvSpPr txBox="1"/>
            <p:nvPr/>
          </p:nvSpPr>
          <p:spPr>
            <a:xfrm>
              <a:off x="-4791791" y="4087549"/>
              <a:ext cx="1475145" cy="9233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3600" b="1" dirty="0">
                  <a:solidFill>
                    <a:sysClr val="windowText" lastClr="000000"/>
                  </a:solidFill>
                  <a:cs typeface="Arial" pitchFamily="34" charset="0"/>
                </a:rPr>
                <a:t>71</a:t>
              </a:r>
              <a:r>
                <a:rPr lang="en-US" sz="1800" b="1" dirty="0">
                  <a:solidFill>
                    <a:sysClr val="windowText" lastClr="000000"/>
                  </a:solidFill>
                  <a:cs typeface="Arial" pitchFamily="34" charset="0"/>
                </a:rPr>
                <a:t>%</a:t>
              </a:r>
            </a:p>
            <a:p>
              <a:pPr algn="ctr">
                <a:defRPr/>
              </a:pPr>
              <a:r>
                <a:rPr lang="en-US" sz="1800" b="1" dirty="0">
                  <a:solidFill>
                    <a:sysClr val="windowText" lastClr="000000"/>
                  </a:solidFill>
                  <a:cs typeface="Arial" pitchFamily="34" charset="0"/>
                </a:rPr>
                <a:t>[50 – &gt;95</a:t>
              </a:r>
              <a:r>
                <a:rPr lang="en-US" sz="1200" b="1" dirty="0">
                  <a:solidFill>
                    <a:sysClr val="windowText" lastClr="000000"/>
                  </a:solidFill>
                  <a:cs typeface="Arial" pitchFamily="34" charset="0"/>
                </a:rPr>
                <a:t>%</a:t>
              </a:r>
              <a:r>
                <a:rPr lang="en-US" sz="1800" b="1" dirty="0">
                  <a:solidFill>
                    <a:sysClr val="windowText" lastClr="000000"/>
                  </a:solidFill>
                  <a:cs typeface="Arial" pitchFamily="34" charset="0"/>
                </a:rPr>
                <a:t>]</a:t>
              </a:r>
              <a:endParaRPr lang="en-GB" sz="2000" b="1" dirty="0">
                <a:solidFill>
                  <a:sysClr val="windowText" lastClr="000000"/>
                </a:solidFill>
                <a:cs typeface="Arial" pitchFamily="34" charset="0"/>
              </a:endParaRPr>
            </a:p>
          </p:txBody>
        </p:sp>
        <p:sp>
          <p:nvSpPr>
            <p:cNvPr id="90" name="TextBox 16"/>
            <p:cNvSpPr txBox="1"/>
            <p:nvPr/>
          </p:nvSpPr>
          <p:spPr>
            <a:xfrm>
              <a:off x="-2304728" y="4054080"/>
              <a:ext cx="1411480" cy="9233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3600" b="1" dirty="0">
                  <a:solidFill>
                    <a:sysClr val="windowText" lastClr="000000"/>
                  </a:solidFill>
                  <a:cs typeface="Arial" pitchFamily="34" charset="0"/>
                </a:rPr>
                <a:t>85</a:t>
              </a:r>
              <a:r>
                <a:rPr lang="en-US" sz="1800" b="1" dirty="0">
                  <a:solidFill>
                    <a:sysClr val="windowText" lastClr="000000"/>
                  </a:solidFill>
                  <a:cs typeface="Arial" pitchFamily="34" charset="0"/>
                </a:rPr>
                <a:t>%</a:t>
              </a:r>
            </a:p>
            <a:p>
              <a:pPr algn="ctr">
                <a:defRPr/>
              </a:pPr>
              <a:r>
                <a:rPr lang="en-US" sz="1800" b="1" dirty="0">
                  <a:solidFill>
                    <a:prstClr val="black"/>
                  </a:solidFill>
                  <a:cs typeface="Arial" pitchFamily="34" charset="0"/>
                </a:rPr>
                <a:t>[60 – &gt;95</a:t>
              </a:r>
              <a:r>
                <a:rPr lang="en-US" sz="1200" b="1" dirty="0">
                  <a:solidFill>
                    <a:prstClr val="black"/>
                  </a:solidFill>
                  <a:cs typeface="Arial" pitchFamily="34" charset="0"/>
                </a:rPr>
                <a:t>%</a:t>
              </a:r>
              <a:r>
                <a:rPr lang="en-US" sz="1800" b="1" dirty="0">
                  <a:solidFill>
                    <a:prstClr val="black"/>
                  </a:solidFill>
                  <a:cs typeface="Arial" pitchFamily="34" charset="0"/>
                </a:rPr>
                <a:t>]</a:t>
              </a:r>
              <a:endParaRPr lang="en-GB" sz="3600" b="1" dirty="0">
                <a:solidFill>
                  <a:sysClr val="windowText" lastClr="000000"/>
                </a:solidFill>
                <a:cs typeface="Arial" pitchFamily="34" charset="0"/>
              </a:endParaRPr>
            </a:p>
          </p:txBody>
        </p:sp>
        <p:cxnSp>
          <p:nvCxnSpPr>
            <p:cNvPr id="91" name="Straight Connector 90"/>
            <p:cNvCxnSpPr/>
            <p:nvPr/>
          </p:nvCxnSpPr>
          <p:spPr>
            <a:xfrm>
              <a:off x="-5845102" y="3692994"/>
              <a:ext cx="972000" cy="0"/>
            </a:xfrm>
            <a:prstGeom prst="line">
              <a:avLst/>
            </a:prstGeom>
            <a:noFill/>
            <a:ln w="19050" cap="flat" cmpd="sng" algn="ctr">
              <a:solidFill>
                <a:srgbClr val="70C8BE">
                  <a:shade val="95000"/>
                  <a:satMod val="105000"/>
                </a:srgbClr>
              </a:solidFill>
              <a:prstDash val="solid"/>
            </a:ln>
            <a:effectLst/>
          </p:spPr>
        </p:cxnSp>
        <p:cxnSp>
          <p:nvCxnSpPr>
            <p:cNvPr id="92" name="Straight Connector 91"/>
            <p:cNvCxnSpPr/>
            <p:nvPr/>
          </p:nvCxnSpPr>
          <p:spPr>
            <a:xfrm>
              <a:off x="-5845102" y="5357004"/>
              <a:ext cx="972000" cy="0"/>
            </a:xfrm>
            <a:prstGeom prst="line">
              <a:avLst/>
            </a:prstGeom>
            <a:noFill/>
            <a:ln w="19050" cap="flat" cmpd="sng" algn="ctr">
              <a:solidFill>
                <a:srgbClr val="70C8BE">
                  <a:shade val="95000"/>
                  <a:satMod val="105000"/>
                </a:srgbClr>
              </a:solidFill>
              <a:prstDash val="solid"/>
            </a:ln>
            <a:effectLst/>
          </p:spPr>
        </p:cxnSp>
        <p:cxnSp>
          <p:nvCxnSpPr>
            <p:cNvPr id="93" name="Straight Connector 92"/>
            <p:cNvCxnSpPr/>
            <p:nvPr/>
          </p:nvCxnSpPr>
          <p:spPr>
            <a:xfrm>
              <a:off x="-3416222" y="3856513"/>
              <a:ext cx="1152000" cy="0"/>
            </a:xfrm>
            <a:prstGeom prst="line">
              <a:avLst/>
            </a:prstGeom>
            <a:noFill/>
            <a:ln w="19050" cap="flat" cmpd="sng" algn="ctr">
              <a:solidFill>
                <a:srgbClr val="70C8BE">
                  <a:shade val="95000"/>
                  <a:satMod val="105000"/>
                </a:srgbClr>
              </a:solidFill>
              <a:prstDash val="solid"/>
            </a:ln>
            <a:effectLst/>
          </p:spPr>
        </p:cxnSp>
        <p:cxnSp>
          <p:nvCxnSpPr>
            <p:cNvPr id="94" name="Straight Connector 93"/>
            <p:cNvCxnSpPr/>
            <p:nvPr/>
          </p:nvCxnSpPr>
          <p:spPr>
            <a:xfrm>
              <a:off x="-3416222" y="5194241"/>
              <a:ext cx="1152000" cy="0"/>
            </a:xfrm>
            <a:prstGeom prst="line">
              <a:avLst/>
            </a:prstGeom>
            <a:noFill/>
            <a:ln w="19050" cap="flat" cmpd="sng" algn="ctr">
              <a:solidFill>
                <a:srgbClr val="70C8BE">
                  <a:shade val="95000"/>
                  <a:satMod val="105000"/>
                </a:srgbClr>
              </a:solidFill>
              <a:prstDash val="solid"/>
            </a:ln>
            <a:effectLst/>
          </p:spPr>
        </p:cxnSp>
      </p:grpSp>
      <p:sp>
        <p:nvSpPr>
          <p:cNvPr id="95" name="TextBox 94"/>
          <p:cNvSpPr txBox="1"/>
          <p:nvPr/>
        </p:nvSpPr>
        <p:spPr>
          <a:xfrm>
            <a:off x="7896440" y="1887215"/>
            <a:ext cx="1140056" cy="461665"/>
          </a:xfrm>
          <a:prstGeom prst="rect">
            <a:avLst/>
          </a:prstGeom>
          <a:noFill/>
        </p:spPr>
        <p:txBody>
          <a:bodyPr wrap="none" rtlCol="0">
            <a:spAutoFit/>
          </a:bodyPr>
          <a:lstStyle/>
          <a:p>
            <a:pPr algn="r"/>
            <a:r>
              <a:rPr lang="en-US" sz="2400" b="1" dirty="0">
                <a:solidFill>
                  <a:srgbClr val="FF7C80"/>
                </a:solidFill>
                <a:cs typeface="Arial" pitchFamily="34" charset="0"/>
              </a:rPr>
              <a:t>Global</a:t>
            </a:r>
            <a:endParaRPr lang="en-GB" sz="2400" b="1" dirty="0">
              <a:solidFill>
                <a:srgbClr val="FF7C80"/>
              </a:solidFill>
              <a:cs typeface="Arial" pitchFamily="34" charset="0"/>
            </a:endParaRPr>
          </a:p>
        </p:txBody>
      </p:sp>
      <p:sp>
        <p:nvSpPr>
          <p:cNvPr id="96" name="TextBox 95"/>
          <p:cNvSpPr txBox="1"/>
          <p:nvPr/>
        </p:nvSpPr>
        <p:spPr>
          <a:xfrm>
            <a:off x="5945585" y="3943689"/>
            <a:ext cx="3090911" cy="461665"/>
          </a:xfrm>
          <a:prstGeom prst="rect">
            <a:avLst/>
          </a:prstGeom>
          <a:noFill/>
        </p:spPr>
        <p:txBody>
          <a:bodyPr wrap="none" rtlCol="0">
            <a:spAutoFit/>
          </a:bodyPr>
          <a:lstStyle/>
          <a:p>
            <a:pPr algn="r"/>
            <a:r>
              <a:rPr lang="en-US" sz="2400" b="1" dirty="0">
                <a:solidFill>
                  <a:srgbClr val="33CCCC"/>
                </a:solidFill>
                <a:cs typeface="Arial" pitchFamily="34" charset="0"/>
              </a:rPr>
              <a:t>Asia and the Pacific</a:t>
            </a:r>
            <a:endParaRPr lang="en-GB" sz="2400" b="1" dirty="0">
              <a:solidFill>
                <a:srgbClr val="33CCCC"/>
              </a:solidFill>
              <a:cs typeface="Arial" pitchFamily="34" charset="0"/>
            </a:endParaRPr>
          </a:p>
        </p:txBody>
      </p:sp>
      <p:sp>
        <p:nvSpPr>
          <p:cNvPr id="3" name="Title 2"/>
          <p:cNvSpPr>
            <a:spLocks noGrp="1"/>
          </p:cNvSpPr>
          <p:nvPr>
            <p:ph type="title"/>
          </p:nvPr>
        </p:nvSpPr>
        <p:spPr>
          <a:xfrm>
            <a:off x="166322" y="1279177"/>
            <a:ext cx="8977678" cy="864312"/>
          </a:xfrm>
        </p:spPr>
        <p:txBody>
          <a:bodyPr/>
          <a:lstStyle/>
          <a:p>
            <a:r>
              <a:rPr lang="en-US" dirty="0"/>
              <a:t>Progress towards the 90–90–90 targets: Global versus Asia and the Pacific, 2017</a:t>
            </a:r>
            <a:br>
              <a:rPr lang="en-US" dirty="0"/>
            </a:br>
            <a:endParaRPr lang="en-GB" dirty="0"/>
          </a:p>
        </p:txBody>
      </p:sp>
    </p:spTree>
    <p:extLst>
      <p:ext uri="{BB962C8B-B14F-4D97-AF65-F5344CB8AC3E}">
        <p14:creationId xmlns:p14="http://schemas.microsoft.com/office/powerpoint/2010/main" val="1598219016"/>
      </p:ext>
    </p:extLst>
  </p:cSld>
  <p:clrMapOvr>
    <a:masterClrMapping/>
  </p:clrMapOvr>
</p:sld>
</file>

<file path=ppt/theme/theme1.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4720</TotalTime>
  <Words>3359</Words>
  <Application>Microsoft Macintosh PowerPoint</Application>
  <PresentationFormat>On-screen Show (4:3)</PresentationFormat>
  <Paragraphs>585</Paragraphs>
  <Slides>52</Slides>
  <Notes>20</Notes>
  <HiddenSlides>0</HiddenSlides>
  <MMClips>0</MMClips>
  <ScaleCrop>false</ScaleCrop>
  <HeadingPairs>
    <vt:vector size="8" baseType="variant">
      <vt:variant>
        <vt:lpstr>Fonts Used</vt:lpstr>
      </vt:variant>
      <vt:variant>
        <vt:i4>2</vt:i4>
      </vt:variant>
      <vt:variant>
        <vt:lpstr>Theme</vt:lpstr>
      </vt:variant>
      <vt:variant>
        <vt:i4>5</vt:i4>
      </vt:variant>
      <vt:variant>
        <vt:lpstr>Embedded OLE Servers</vt:lpstr>
      </vt:variant>
      <vt:variant>
        <vt:i4>1</vt:i4>
      </vt:variant>
      <vt:variant>
        <vt:lpstr>Slide Titles</vt:lpstr>
      </vt:variant>
      <vt:variant>
        <vt:i4>52</vt:i4>
      </vt:variant>
    </vt:vector>
  </HeadingPairs>
  <TitlesOfParts>
    <vt:vector size="60" baseType="lpstr">
      <vt:lpstr>Arial</vt:lpstr>
      <vt:lpstr>Calibri</vt:lpstr>
      <vt:lpstr>2_Cover Design</vt:lpstr>
      <vt:lpstr>1_Layout</vt:lpstr>
      <vt:lpstr>1_Office Theme</vt:lpstr>
      <vt:lpstr>14_Office Theme</vt:lpstr>
      <vt:lpstr>2_Layout</vt:lpstr>
      <vt:lpstr>Worksheet</vt:lpstr>
      <vt:lpstr>Treatment</vt:lpstr>
      <vt:lpstr>CONTENT</vt:lpstr>
      <vt:lpstr>Treatment: Antiretroviral therapy</vt:lpstr>
      <vt:lpstr>PowerPoint Presentation</vt:lpstr>
      <vt:lpstr>PowerPoint Presentation</vt:lpstr>
      <vt:lpstr>Availability of community-based and lay provider testing approaches in Asia and the Pacific,2018</vt:lpstr>
      <vt:lpstr>Independent access to HIV testing and related services for young people in Asia and the Pacific </vt:lpstr>
      <vt:lpstr>PowerPoint Presentation</vt:lpstr>
      <vt:lpstr>Progress towards the 90–90–90 targets: Global versus Asia and the Pacific, 2017 </vt:lpstr>
      <vt:lpstr>PowerPoint Presentation</vt:lpstr>
      <vt:lpstr>Regional overview: 90-90-90 target and gaps</vt:lpstr>
      <vt:lpstr>Current treatment scale-up has made significant achievement but the region is lagging behind the global trend </vt:lpstr>
      <vt:lpstr>Variation in achievement of 2nd 90 treatment (81% of ART coverage) among children living with HIV, 2017 </vt:lpstr>
      <vt:lpstr>Low level of access to treatment among key populations</vt:lpstr>
      <vt:lpstr>Low level of access to treatment among key populations</vt:lpstr>
      <vt:lpstr>Late diagnosis: up to 50% of PLHIV have the initial CD4 count of &lt;200 cells/mm³ in 2017</vt:lpstr>
      <vt:lpstr>HIV self-testing policy landscape, 2016 </vt:lpstr>
      <vt:lpstr>Generic competition lowers live-saving ART prices</vt:lpstr>
      <vt:lpstr>Generic ARVs and impact on government budget: Thailand example </vt:lpstr>
      <vt:lpstr>Newer, more effective, less toxic medicines often unaffordable for the poor and developing countries</vt:lpstr>
      <vt:lpstr>High out of pocket health payment in countries with highest HIV burden</vt:lpstr>
      <vt:lpstr>Treatment: PMTCT</vt:lpstr>
      <vt:lpstr>Estimated new HIV infections among children (0-14 years) in Asia and the Pacific: current trend and trend to Fast-Track target </vt:lpstr>
      <vt:lpstr>Efforts are needed to eliminate new HIV infections among children (0-14 years) in Asia and the Pacific </vt:lpstr>
      <vt:lpstr>Towards ending AIDS in children starts with mothers: time to improve linkages and prevent leakages</vt:lpstr>
      <vt:lpstr>Regional overview: Prevention of mother-to-child transmission </vt:lpstr>
      <vt:lpstr>PowerPoint Presentation</vt:lpstr>
      <vt:lpstr>Treatment:  TB-HIV Co-treatment</vt:lpstr>
      <vt:lpstr>PowerPoint Presentation</vt:lpstr>
      <vt:lpstr>TB snapshot 2017</vt:lpstr>
      <vt:lpstr>Over a third of high TB burden countries are in Asia and the Pacific</vt:lpstr>
      <vt:lpstr>Estimated burden of HIV and TB in select countries, 2017</vt:lpstr>
      <vt:lpstr>Estimated HIV prevalence in incident TB cases, 2017</vt:lpstr>
      <vt:lpstr>Need to scale-up HIV testing among TB patients in Asia</vt:lpstr>
      <vt:lpstr>Need to scale-up HIV testing among TB patients in the Pacific</vt:lpstr>
      <vt:lpstr>Considerable proportion of TB patients do not know their HIV status – TB case finding gaps and HIV testing gap</vt:lpstr>
      <vt:lpstr>Lost opportunities to save lives by putting more people on TB and HIV treatment, Asia and the Pacific, 2017</vt:lpstr>
      <vt:lpstr>Integrated approaches need to strengthen in diagnosis, treatment, and care of TB-HIV co-infections in Asia and the Pacific </vt:lpstr>
      <vt:lpstr>Diagnosis and treatment continuum among HIV-positive TB patients in Asia and the Pacific, 2017</vt:lpstr>
      <vt:lpstr>About 74% of people with TB-HIV co-infection did not have access to antiretroviral therapy in Asia and the Pacific, 2017</vt:lpstr>
      <vt:lpstr>Low coverage of TB preventive treatment among PLHIV newly enrolled in HIV care in Asia and the Pacific, 2017</vt:lpstr>
      <vt:lpstr>TB co-infection: preventable death among PLHIV</vt:lpstr>
      <vt:lpstr>8 countries account for 94% of all TB-related deaths among PLHIV in Asia and the Pacific, 2017 </vt:lpstr>
      <vt:lpstr>Considerably high proportion of deaths among PLHIV is attributable to TB</vt:lpstr>
      <vt:lpstr>66% decline in TB deaths among PLHIV between 2010 and 2017</vt:lpstr>
      <vt:lpstr>Low TB treatment success rate among HIV-positive TB patients underscores the importance of prevention of opportunistic infections among PLHIV </vt:lpstr>
      <vt:lpstr>Higher rate of deaths and lower rate of treatment success among HIV-positive TB cases</vt:lpstr>
      <vt:lpstr>11 out of 12 high TB burden countries in Asia and the Pacific also have high MDR-TB burden, 2017</vt:lpstr>
      <vt:lpstr>Estimated incidence of MDR/RR-TB in 2017</vt:lpstr>
      <vt:lpstr>Reported budget in National Strategic Plan for TB, high TB burden countries, 2018  </vt:lpstr>
      <vt:lpstr>TB financing in high TB burden countries are heavily dependent on international sources </vt:lpstr>
      <vt:lpstr>PowerPoint Presentation</vt:lpstr>
    </vt:vector>
  </TitlesOfParts>
  <Manager/>
  <Company>HIV and AIDS Data Hub for Asia-Pacific</Company>
  <LinksUpToDate>false</LinksUpToDate>
  <SharedDoc>false</SharedDoc>
  <HyperlinkBase>https://www.aidsdatahub.org/resource/hiv-treatment-slides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AIDS Data Hub for Asia-Pacific Review in Slides: Treatment</dc:title>
  <dc:subject>Browse and view tables, charts and graphs illustrating data on antiretroviral therapy (ART), prevention of mother-to-child transmission (PMTCT), and TB-HIV Co-Treatment.</dc:subject>
  <dc:creator>HIV and AIDS Data Hub for Asia-Pacific</dc:creator>
  <cp:keywords>hiv, aids, treatment, antiretroviral therapy, ART, prevention of mother-to-child transmission, tb-hiv, tuberculosis-hiv, co-treatment</cp:keywords>
  <dc:description/>
  <cp:lastModifiedBy>pro6738</cp:lastModifiedBy>
  <cp:revision>318</cp:revision>
  <cp:lastPrinted>2018-08-15T04:09:39Z</cp:lastPrinted>
  <dcterms:created xsi:type="dcterms:W3CDTF">2017-01-27T08:19:45Z</dcterms:created>
  <dcterms:modified xsi:type="dcterms:W3CDTF">2019-12-16T05:36:01Z</dcterms:modified>
  <cp:category/>
</cp:coreProperties>
</file>