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2.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4.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5.xml" ContentType="application/vnd.openxmlformats-officedocument.themeOverride+xml"/>
  <Override PartName="/ppt/notesSlides/notesSlide15.xml" ContentType="application/vnd.openxmlformats-officedocument.presentationml.notesSlid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7.xml" ContentType="application/vnd.openxmlformats-officedocument.themeOverride+xml"/>
  <Override PartName="/ppt/notesSlides/notesSlide16.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17.xml" ContentType="application/vnd.openxmlformats-officedocument.presentationml.notesSlid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0.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20.xml" ContentType="application/vnd.openxmlformats-officedocument.presentationml.notesSlid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2.xml" ContentType="application/vnd.openxmlformats-officedocument.themeOverride+xml"/>
  <Override PartName="/ppt/notesSlides/notesSlide21.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22.xml" ContentType="application/vnd.openxmlformats-officedocument.presentationml.notesSlide+xml"/>
  <Override PartName="/ppt/charts/chart2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4.xml" ContentType="application/vnd.openxmlformats-officedocument.themeOverride+xml"/>
  <Override PartName="/ppt/notesSlides/notesSlide23.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4.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25.xml" ContentType="application/vnd.openxmlformats-officedocument.presentationml.notesSlid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7.xml" ContentType="application/vnd.openxmlformats-officedocument.themeOverride+xml"/>
  <Override PartName="/ppt/notesSlides/notesSlide26.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27.xml" ContentType="application/vnd.openxmlformats-officedocument.presentationml.notesSlid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9.xml" ContentType="application/vnd.openxmlformats-officedocument.themeOverride+xml"/>
  <Override PartName="/ppt/notesSlides/notesSlide28.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29.xml" ContentType="application/vnd.openxmlformats-officedocument.presentationml.notesSlide+xml"/>
  <Override PartName="/ppt/charts/chart31.xml" ContentType="application/vnd.openxmlformats-officedocument.drawingml.chart+xml"/>
  <Override PartName="/ppt/notesSlides/notesSlide30.xml" ContentType="application/vnd.openxmlformats-officedocument.presentationml.notesSlide+xml"/>
  <Override PartName="/ppt/charts/chart32.xml" ContentType="application/vnd.openxmlformats-officedocument.drawingml.chart+xml"/>
  <Override PartName="/ppt/theme/themeOverride31.xml" ContentType="application/vnd.openxmlformats-officedocument.themeOverride+xml"/>
  <Override PartName="/ppt/notesSlides/notesSlide31.xml" ContentType="application/vnd.openxmlformats-officedocument.presentationml.notesSlide+xml"/>
  <Override PartName="/ppt/charts/chart33.xml" ContentType="application/vnd.openxmlformats-officedocument.drawingml.chart+xml"/>
  <Override PartName="/ppt/theme/themeOverride32.xml" ContentType="application/vnd.openxmlformats-officedocument.themeOverride+xml"/>
  <Override PartName="/ppt/notesSlides/notesSlide32.xml" ContentType="application/vnd.openxmlformats-officedocument.presentationml.notesSlide+xml"/>
  <Override PartName="/ppt/charts/chart34.xml" ContentType="application/vnd.openxmlformats-officedocument.drawingml.chart+xml"/>
  <Override PartName="/ppt/theme/themeOverride33.xml" ContentType="application/vnd.openxmlformats-officedocument.themeOverride+xml"/>
  <Override PartName="/ppt/notesSlides/notesSlide33.xml" ContentType="application/vnd.openxmlformats-officedocument.presentationml.notesSlide+xml"/>
  <Override PartName="/ppt/charts/chart35.xml" ContentType="application/vnd.openxmlformats-officedocument.drawingml.chart+xml"/>
  <Override PartName="/ppt/theme/themeOverride34.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6.xml" ContentType="application/vnd.openxmlformats-officedocument.drawingml.chart+xml"/>
  <Override PartName="/ppt/theme/themeOverride35.xml" ContentType="application/vnd.openxmlformats-officedocument.themeOverride+xml"/>
  <Override PartName="/ppt/notesSlides/notesSlide36.xml" ContentType="application/vnd.openxmlformats-officedocument.presentationml.notesSlide+xml"/>
  <Override PartName="/ppt/charts/chart37.xml" ContentType="application/vnd.openxmlformats-officedocument.drawingml.chart+xml"/>
  <Override PartName="/ppt/theme/themeOverride36.xml" ContentType="application/vnd.openxmlformats-officedocument.themeOverride+xml"/>
  <Override PartName="/ppt/notesSlides/notesSlide37.xml" ContentType="application/vnd.openxmlformats-officedocument.presentationml.notesSlide+xml"/>
  <Override PartName="/ppt/charts/chart38.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7.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9.xml" ContentType="application/vnd.openxmlformats-officedocument.drawingml.chart+xml"/>
  <Override PartName="/ppt/theme/themeOverride38.xml" ContentType="application/vnd.openxmlformats-officedocument.themeOverride+xml"/>
  <Override PartName="/ppt/notesSlides/notesSlide40.xml" ContentType="application/vnd.openxmlformats-officedocument.presentationml.notesSlide+xml"/>
  <Override PartName="/ppt/charts/chart40.xml" ContentType="application/vnd.openxmlformats-officedocument.drawingml.chart+xml"/>
  <Override PartName="/ppt/theme/themeOverride39.xml" ContentType="application/vnd.openxmlformats-officedocument.themeOverride+xml"/>
  <Override PartName="/ppt/notesSlides/notesSlide41.xml" ContentType="application/vnd.openxmlformats-officedocument.presentationml.notesSlide+xml"/>
  <Override PartName="/ppt/charts/chart41.xml" ContentType="application/vnd.openxmlformats-officedocument.drawingml.chart+xml"/>
  <Override PartName="/ppt/theme/themeOverride40.xml" ContentType="application/vnd.openxmlformats-officedocument.themeOverride+xml"/>
  <Override PartName="/ppt/notesSlides/notesSlide42.xml" ContentType="application/vnd.openxmlformats-officedocument.presentationml.notesSlide+xml"/>
  <Override PartName="/ppt/charts/chart42.xml" ContentType="application/vnd.openxmlformats-officedocument.drawingml.chart+xml"/>
  <Override PartName="/ppt/theme/themeOverride41.xml" ContentType="application/vnd.openxmlformats-officedocument.themeOverride+xml"/>
  <Override PartName="/ppt/notesSlides/notesSlide43.xml" ContentType="application/vnd.openxmlformats-officedocument.presentationml.notesSlide+xml"/>
  <Override PartName="/ppt/charts/chart43.xml" ContentType="application/vnd.openxmlformats-officedocument.drawingml.chart+xml"/>
  <Override PartName="/ppt/theme/themeOverride42.xml" ContentType="application/vnd.openxmlformats-officedocument.themeOverride+xml"/>
  <Override PartName="/ppt/notesSlides/notesSlide44.xml" ContentType="application/vnd.openxmlformats-officedocument.presentationml.notesSlide+xml"/>
  <Override PartName="/ppt/charts/chart44.xml" ContentType="application/vnd.openxmlformats-officedocument.drawingml.chart+xml"/>
  <Override PartName="/ppt/theme/themeOverride43.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4.xml" ContentType="application/vnd.openxmlformats-officedocument.themeOverride+xml"/>
  <Override PartName="/ppt/notesSlides/notesSlide47.xml" ContentType="application/vnd.openxmlformats-officedocument.presentationml.notesSlide+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5.xml" ContentType="application/vnd.openxmlformats-officedocument.themeOverride+xml"/>
  <Override PartName="/ppt/notesSlides/notesSlide48.xml" ContentType="application/vnd.openxmlformats-officedocument.presentationml.notesSlide+xml"/>
  <Override PartName="/ppt/charts/chart4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6.xml" ContentType="application/vnd.openxmlformats-officedocument.themeOverride+xml"/>
  <Override PartName="/ppt/notesSlides/notesSlide49.xml" ContentType="application/vnd.openxmlformats-officedocument.presentationml.notesSlide+xml"/>
  <Override PartName="/ppt/charts/chart4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7.xml" ContentType="application/vnd.openxmlformats-officedocument.themeOverride+xml"/>
  <Override PartName="/ppt/notesSlides/notesSlide50.xml" ContentType="application/vnd.openxmlformats-officedocument.presentationml.notesSlide+xml"/>
  <Override PartName="/ppt/charts/chart49.xml" ContentType="application/vnd.openxmlformats-officedocument.drawingml.chart+xml"/>
  <Override PartName="/ppt/theme/themeOverride48.xml" ContentType="application/vnd.openxmlformats-officedocument.themeOverride+xml"/>
  <Override PartName="/ppt/notesSlides/notesSlide51.xml" ContentType="application/vnd.openxmlformats-officedocument.presentationml.notesSlide+xml"/>
  <Override PartName="/ppt/charts/chart50.xml" ContentType="application/vnd.openxmlformats-officedocument.drawingml.chart+xml"/>
  <Override PartName="/ppt/theme/themeOverride49.xml" ContentType="application/vnd.openxmlformats-officedocument.themeOverride+xml"/>
  <Override PartName="/ppt/notesSlides/notesSlide52.xml" ContentType="application/vnd.openxmlformats-officedocument.presentationml.notesSlide+xml"/>
  <Override PartName="/ppt/charts/chart51.xml" ContentType="application/vnd.openxmlformats-officedocument.drawingml.chart+xml"/>
  <Override PartName="/ppt/theme/themeOverride50.xml" ContentType="application/vnd.openxmlformats-officedocument.themeOverride+xml"/>
  <Override PartName="/ppt/notesSlides/notesSlide53.xml" ContentType="application/vnd.openxmlformats-officedocument.presentationml.notesSlide+xml"/>
  <Override PartName="/ppt/charts/chart52.xml" ContentType="application/vnd.openxmlformats-officedocument.drawingml.chart+xml"/>
  <Override PartName="/ppt/theme/themeOverride51.xml" ContentType="application/vnd.openxmlformats-officedocument.themeOverride+xml"/>
  <Override PartName="/ppt/notesSlides/notesSlide54.xml" ContentType="application/vnd.openxmlformats-officedocument.presentationml.notesSlide+xml"/>
  <Override PartName="/ppt/charts/chart53.xml" ContentType="application/vnd.openxmlformats-officedocument.drawingml.chart+xml"/>
  <Override PartName="/ppt/theme/themeOverride52.xml" ContentType="application/vnd.openxmlformats-officedocument.themeOverride+xml"/>
  <Override PartName="/ppt/notesSlides/notesSlide55.xml" ContentType="application/vnd.openxmlformats-officedocument.presentationml.notesSlide+xml"/>
  <Override PartName="/ppt/charts/chart54.xml" ContentType="application/vnd.openxmlformats-officedocument.drawingml.chart+xml"/>
  <Override PartName="/ppt/theme/themeOverride53.xml" ContentType="application/vnd.openxmlformats-officedocument.themeOverride+xml"/>
  <Override PartName="/ppt/drawings/drawing1.xml" ContentType="application/vnd.openxmlformats-officedocument.drawingml.chartshapes+xml"/>
  <Override PartName="/ppt/notesSlides/notesSlide56.xml" ContentType="application/vnd.openxmlformats-officedocument.presentationml.notesSlide+xml"/>
  <Override PartName="/ppt/charts/chart55.xml" ContentType="application/vnd.openxmlformats-officedocument.drawingml.chart+xml"/>
  <Override PartName="/ppt/theme/themeOverride54.xml" ContentType="application/vnd.openxmlformats-officedocument.themeOverride+xml"/>
  <Override PartName="/ppt/notesSlides/notesSlide57.xml" ContentType="application/vnd.openxmlformats-officedocument.presentationml.notesSlide+xml"/>
  <Override PartName="/ppt/charts/chart56.xml" ContentType="application/vnd.openxmlformats-officedocument.drawingml.chart+xml"/>
  <Override PartName="/ppt/theme/themeOverride55.xml" ContentType="application/vnd.openxmlformats-officedocument.themeOverride+xml"/>
  <Override PartName="/ppt/charts/chart57.xml" ContentType="application/vnd.openxmlformats-officedocument.drawingml.chart+xml"/>
  <Override PartName="/ppt/theme/themeOverride56.xml" ContentType="application/vnd.openxmlformats-officedocument.themeOverride+xml"/>
  <Override PartName="/ppt/notesSlides/notesSlide58.xml" ContentType="application/vnd.openxmlformats-officedocument.presentationml.notesSlide+xml"/>
  <Override PartName="/ppt/charts/chart58.xml" ContentType="application/vnd.openxmlformats-officedocument.drawingml.chart+xml"/>
  <Override PartName="/ppt/theme/themeOverride57.xml" ContentType="application/vnd.openxmlformats-officedocument.themeOverride+xml"/>
  <Override PartName="/ppt/drawings/drawing2.xml" ContentType="application/vnd.openxmlformats-officedocument.drawingml.chartshapes+xml"/>
  <Override PartName="/ppt/notesSlides/notesSlide59.xml" ContentType="application/vnd.openxmlformats-officedocument.presentationml.notesSlide+xml"/>
  <Override PartName="/ppt/charts/chart59.xml" ContentType="application/vnd.openxmlformats-officedocument.drawingml.chart+xml"/>
  <Override PartName="/ppt/theme/themeOverride58.xml" ContentType="application/vnd.openxmlformats-officedocument.themeOverride+xml"/>
  <Override PartName="/ppt/drawings/drawing3.xml" ContentType="application/vnd.openxmlformats-officedocument.drawingml.chartshapes+xml"/>
  <Override PartName="/ppt/notesSlides/notesSlide60.xml" ContentType="application/vnd.openxmlformats-officedocument.presentationml.notesSlide+xml"/>
  <Override PartName="/ppt/charts/chart60.xml" ContentType="application/vnd.openxmlformats-officedocument.drawingml.chart+xml"/>
  <Override PartName="/ppt/theme/themeOverride59.xml" ContentType="application/vnd.openxmlformats-officedocument.themeOverride+xml"/>
  <Override PartName="/ppt/notesSlides/notesSlide61.xml" ContentType="application/vnd.openxmlformats-officedocument.presentationml.notesSlide+xml"/>
  <Override PartName="/ppt/charts/chart61.xml" ContentType="application/vnd.openxmlformats-officedocument.drawingml.chart+xml"/>
  <Override PartName="/ppt/theme/themeOverride60.xml" ContentType="application/vnd.openxmlformats-officedocument.themeOverride+xml"/>
  <Override PartName="/ppt/drawings/drawing4.xml" ContentType="application/vnd.openxmlformats-officedocument.drawingml.chartshapes+xml"/>
  <Override PartName="/ppt/notesSlides/notesSlide62.xml" ContentType="application/vnd.openxmlformats-officedocument.presentationml.notesSlide+xml"/>
  <Override PartName="/ppt/charts/chart62.xml" ContentType="application/vnd.openxmlformats-officedocument.drawingml.chart+xml"/>
  <Override PartName="/ppt/theme/themeOverride61.xml" ContentType="application/vnd.openxmlformats-officedocument.themeOverride+xml"/>
  <Override PartName="/ppt/theme/themeOverride62.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912" r:id="rId4"/>
    <p:sldMasterId id="2147483957" r:id="rId5"/>
    <p:sldMasterId id="2147484002" r:id="rId6"/>
    <p:sldMasterId id="2147484011" r:id="rId7"/>
    <p:sldMasterId id="2147484020" r:id="rId8"/>
    <p:sldMasterId id="2147484029" r:id="rId9"/>
    <p:sldMasterId id="2147484038" r:id="rId10"/>
    <p:sldMasterId id="2147484047" r:id="rId11"/>
    <p:sldMasterId id="2147484056" r:id="rId12"/>
    <p:sldMasterId id="2147484065" r:id="rId13"/>
    <p:sldMasterId id="2147484074" r:id="rId14"/>
    <p:sldMasterId id="2147484083" r:id="rId15"/>
    <p:sldMasterId id="2147484092" r:id="rId16"/>
    <p:sldMasterId id="2147484101" r:id="rId17"/>
    <p:sldMasterId id="2147484110" r:id="rId18"/>
    <p:sldMasterId id="2147484119" r:id="rId19"/>
    <p:sldMasterId id="2147484128" r:id="rId20"/>
    <p:sldMasterId id="2147484137" r:id="rId21"/>
  </p:sldMasterIdLst>
  <p:notesMasterIdLst>
    <p:notesMasterId r:id="rId87"/>
  </p:notesMasterIdLst>
  <p:sldIdLst>
    <p:sldId id="257" r:id="rId22"/>
    <p:sldId id="312" r:id="rId23"/>
    <p:sldId id="382" r:id="rId24"/>
    <p:sldId id="258" r:id="rId25"/>
    <p:sldId id="677" r:id="rId26"/>
    <p:sldId id="678" r:id="rId27"/>
    <p:sldId id="679" r:id="rId28"/>
    <p:sldId id="389" r:id="rId29"/>
    <p:sldId id="680" r:id="rId30"/>
    <p:sldId id="681" r:id="rId31"/>
    <p:sldId id="682" r:id="rId32"/>
    <p:sldId id="693" r:id="rId33"/>
    <p:sldId id="325" r:id="rId34"/>
    <p:sldId id="347" r:id="rId35"/>
    <p:sldId id="694" r:id="rId36"/>
    <p:sldId id="348" r:id="rId37"/>
    <p:sldId id="695" r:id="rId38"/>
    <p:sldId id="259" r:id="rId39"/>
    <p:sldId id="683" r:id="rId40"/>
    <p:sldId id="354" r:id="rId41"/>
    <p:sldId id="696" r:id="rId42"/>
    <p:sldId id="353" r:id="rId43"/>
    <p:sldId id="697" r:id="rId44"/>
    <p:sldId id="280" r:id="rId45"/>
    <p:sldId id="700" r:id="rId46"/>
    <p:sldId id="282" r:id="rId47"/>
    <p:sldId id="698" r:id="rId48"/>
    <p:sldId id="350" r:id="rId49"/>
    <p:sldId id="301" r:id="rId50"/>
    <p:sldId id="356" r:id="rId51"/>
    <p:sldId id="358" r:id="rId52"/>
    <p:sldId id="339" r:id="rId53"/>
    <p:sldId id="332" r:id="rId54"/>
    <p:sldId id="260" r:id="rId55"/>
    <p:sldId id="315" r:id="rId56"/>
    <p:sldId id="316" r:id="rId57"/>
    <p:sldId id="319" r:id="rId58"/>
    <p:sldId id="261" r:id="rId59"/>
    <p:sldId id="296" r:id="rId60"/>
    <p:sldId id="370" r:id="rId61"/>
    <p:sldId id="269" r:id="rId62"/>
    <p:sldId id="304" r:id="rId63"/>
    <p:sldId id="345" r:id="rId64"/>
    <p:sldId id="346" r:id="rId65"/>
    <p:sldId id="262" r:id="rId66"/>
    <p:sldId id="360" r:id="rId67"/>
    <p:sldId id="701" r:id="rId68"/>
    <p:sldId id="702" r:id="rId69"/>
    <p:sldId id="703" r:id="rId70"/>
    <p:sldId id="699" r:id="rId71"/>
    <p:sldId id="297" r:id="rId72"/>
    <p:sldId id="684" r:id="rId73"/>
    <p:sldId id="299" r:id="rId74"/>
    <p:sldId id="357" r:id="rId75"/>
    <p:sldId id="685" r:id="rId76"/>
    <p:sldId id="686" r:id="rId77"/>
    <p:sldId id="687" r:id="rId78"/>
    <p:sldId id="688" r:id="rId79"/>
    <p:sldId id="689" r:id="rId80"/>
    <p:sldId id="690" r:id="rId81"/>
    <p:sldId id="691" r:id="rId82"/>
    <p:sldId id="692" r:id="rId83"/>
    <p:sldId id="364" r:id="rId84"/>
    <p:sldId id="374" r:id="rId85"/>
    <p:sldId id="314" r:id="rId86"/>
  </p:sldIdLst>
  <p:sldSz cx="12192000" cy="6858000"/>
  <p:notesSz cx="6858000" cy="9144000"/>
  <p:custDataLst>
    <p:tags r:id="rId8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F26B73"/>
    <a:srgbClr val="F78E1E"/>
    <a:srgbClr val="00AEEF"/>
    <a:srgbClr val="E31837"/>
    <a:srgbClr val="88C540"/>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9" autoAdjust="0"/>
    <p:restoredTop sz="83784" autoAdjust="0"/>
  </p:normalViewPr>
  <p:slideViewPr>
    <p:cSldViewPr>
      <p:cViewPr varScale="1">
        <p:scale>
          <a:sx n="56" d="100"/>
          <a:sy n="56" d="100"/>
        </p:scale>
        <p:origin x="936" y="44"/>
      </p:cViewPr>
      <p:guideLst>
        <p:guide orient="horz" pos="2160"/>
        <p:guide pos="3840"/>
        <p:guide pos="3841"/>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notesMaster" Target="notesMasters/notesMaster1.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34.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41.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42.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3.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44.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9.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50.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51.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2.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0.xlsx"/><Relationship Id="rId1" Type="http://schemas.openxmlformats.org/officeDocument/2006/relationships/themeOverride" Target="../theme/themeOverride53.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4.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5.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6.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4.xlsx"/><Relationship Id="rId1" Type="http://schemas.openxmlformats.org/officeDocument/2006/relationships/themeOverride" Target="../theme/themeOverride57.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5.xlsx"/><Relationship Id="rId1" Type="http://schemas.openxmlformats.org/officeDocument/2006/relationships/themeOverride" Target="../theme/themeOverride58.xml"/></Relationships>
</file>

<file path=ppt/charts/_rels/chart6.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9.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7.xlsx"/><Relationship Id="rId1" Type="http://schemas.openxmlformats.org/officeDocument/2006/relationships/themeOverride" Target="../theme/themeOverride60.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6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274735554287122"/>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 230 000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9E-492E-907E-3BCB3C2A9FB7}"/>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1602</c:v>
                </c:pt>
                <c:pt idx="1">
                  <c:v>3616</c:v>
                </c:pt>
                <c:pt idx="2">
                  <c:v>7681</c:v>
                </c:pt>
                <c:pt idx="3">
                  <c:v>14990</c:v>
                </c:pt>
                <c:pt idx="4">
                  <c:v>26257</c:v>
                </c:pt>
                <c:pt idx="5">
                  <c:v>40842</c:v>
                </c:pt>
                <c:pt idx="6">
                  <c:v>57030</c:v>
                </c:pt>
                <c:pt idx="7">
                  <c:v>73625</c:v>
                </c:pt>
                <c:pt idx="8">
                  <c:v>90286</c:v>
                </c:pt>
                <c:pt idx="9">
                  <c:v>106714</c:v>
                </c:pt>
                <c:pt idx="10">
                  <c:v>122465</c:v>
                </c:pt>
                <c:pt idx="11">
                  <c:v>137208</c:v>
                </c:pt>
                <c:pt idx="12">
                  <c:v>151192</c:v>
                </c:pt>
                <c:pt idx="13">
                  <c:v>164047</c:v>
                </c:pt>
                <c:pt idx="14">
                  <c:v>174931</c:v>
                </c:pt>
                <c:pt idx="15">
                  <c:v>183718</c:v>
                </c:pt>
                <c:pt idx="16">
                  <c:v>191329</c:v>
                </c:pt>
                <c:pt idx="17">
                  <c:v>198625</c:v>
                </c:pt>
                <c:pt idx="18">
                  <c:v>205477</c:v>
                </c:pt>
                <c:pt idx="19">
                  <c:v>211529</c:v>
                </c:pt>
                <c:pt idx="20">
                  <c:v>216774</c:v>
                </c:pt>
                <c:pt idx="21">
                  <c:v>221015</c:v>
                </c:pt>
                <c:pt idx="22">
                  <c:v>224808</c:v>
                </c:pt>
                <c:pt idx="23">
                  <c:v>227900</c:v>
                </c:pt>
                <c:pt idx="24">
                  <c:v>230359</c:v>
                </c:pt>
                <c:pt idx="25">
                  <c:v>231939</c:v>
                </c:pt>
                <c:pt idx="26">
                  <c:v>232522</c:v>
                </c:pt>
                <c:pt idx="27">
                  <c:v>231944</c:v>
                </c:pt>
                <c:pt idx="28">
                  <c:v>230638</c:v>
                </c:pt>
                <c:pt idx="29">
                  <c:v>228753</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1412</c:v>
                </c:pt>
                <c:pt idx="1">
                  <c:v>3225</c:v>
                </c:pt>
                <c:pt idx="2">
                  <c:v>6885</c:v>
                </c:pt>
                <c:pt idx="3">
                  <c:v>13463</c:v>
                </c:pt>
                <c:pt idx="4">
                  <c:v>23632</c:v>
                </c:pt>
                <c:pt idx="5">
                  <c:v>36781</c:v>
                </c:pt>
                <c:pt idx="6">
                  <c:v>51394</c:v>
                </c:pt>
                <c:pt idx="7">
                  <c:v>66333</c:v>
                </c:pt>
                <c:pt idx="8">
                  <c:v>81216</c:v>
                </c:pt>
                <c:pt idx="9">
                  <c:v>95671</c:v>
                </c:pt>
                <c:pt idx="10">
                  <c:v>109638</c:v>
                </c:pt>
                <c:pt idx="11">
                  <c:v>122511</c:v>
                </c:pt>
                <c:pt idx="12">
                  <c:v>133817</c:v>
                </c:pt>
                <c:pt idx="13">
                  <c:v>143949</c:v>
                </c:pt>
                <c:pt idx="14">
                  <c:v>152938</c:v>
                </c:pt>
                <c:pt idx="15">
                  <c:v>160160</c:v>
                </c:pt>
                <c:pt idx="16">
                  <c:v>166165</c:v>
                </c:pt>
                <c:pt idx="17">
                  <c:v>172498</c:v>
                </c:pt>
                <c:pt idx="18">
                  <c:v>178097</c:v>
                </c:pt>
                <c:pt idx="19">
                  <c:v>183347</c:v>
                </c:pt>
                <c:pt idx="20">
                  <c:v>188131</c:v>
                </c:pt>
                <c:pt idx="21">
                  <c:v>192251</c:v>
                </c:pt>
                <c:pt idx="22">
                  <c:v>195836</c:v>
                </c:pt>
                <c:pt idx="23">
                  <c:v>199144</c:v>
                </c:pt>
                <c:pt idx="24">
                  <c:v>202388</c:v>
                </c:pt>
                <c:pt idx="25">
                  <c:v>204067</c:v>
                </c:pt>
                <c:pt idx="26">
                  <c:v>205331</c:v>
                </c:pt>
                <c:pt idx="27">
                  <c:v>204102</c:v>
                </c:pt>
                <c:pt idx="28">
                  <c:v>201363</c:v>
                </c:pt>
                <c:pt idx="29">
                  <c:v>199864</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1729</c:v>
                </c:pt>
                <c:pt idx="1">
                  <c:v>3910</c:v>
                </c:pt>
                <c:pt idx="2">
                  <c:v>8335</c:v>
                </c:pt>
                <c:pt idx="3">
                  <c:v>16311</c:v>
                </c:pt>
                <c:pt idx="4">
                  <c:v>28635</c:v>
                </c:pt>
                <c:pt idx="5">
                  <c:v>44686</c:v>
                </c:pt>
                <c:pt idx="6">
                  <c:v>62636</c:v>
                </c:pt>
                <c:pt idx="7">
                  <c:v>81205</c:v>
                </c:pt>
                <c:pt idx="8">
                  <c:v>99854</c:v>
                </c:pt>
                <c:pt idx="9">
                  <c:v>118695</c:v>
                </c:pt>
                <c:pt idx="10">
                  <c:v>137215</c:v>
                </c:pt>
                <c:pt idx="11">
                  <c:v>154670</c:v>
                </c:pt>
                <c:pt idx="12">
                  <c:v>170799</c:v>
                </c:pt>
                <c:pt idx="13">
                  <c:v>186032</c:v>
                </c:pt>
                <c:pt idx="14">
                  <c:v>199819</c:v>
                </c:pt>
                <c:pt idx="15">
                  <c:v>211412</c:v>
                </c:pt>
                <c:pt idx="16">
                  <c:v>220733</c:v>
                </c:pt>
                <c:pt idx="17">
                  <c:v>231170</c:v>
                </c:pt>
                <c:pt idx="18">
                  <c:v>239427</c:v>
                </c:pt>
                <c:pt idx="19">
                  <c:v>246392</c:v>
                </c:pt>
                <c:pt idx="20">
                  <c:v>253193</c:v>
                </c:pt>
                <c:pt idx="21">
                  <c:v>257804</c:v>
                </c:pt>
                <c:pt idx="22">
                  <c:v>261462</c:v>
                </c:pt>
                <c:pt idx="23">
                  <c:v>263137</c:v>
                </c:pt>
                <c:pt idx="24">
                  <c:v>265298</c:v>
                </c:pt>
                <c:pt idx="25">
                  <c:v>264986</c:v>
                </c:pt>
                <c:pt idx="26">
                  <c:v>263831</c:v>
                </c:pt>
                <c:pt idx="27">
                  <c:v>262961</c:v>
                </c:pt>
                <c:pt idx="28">
                  <c:v>260476</c:v>
                </c:pt>
                <c:pt idx="29">
                  <c:v>258131</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0"/>
                  <c:y val="-2.2046161537606933E-2"/>
                </c:manualLayout>
              </c:layout>
              <c:tx>
                <c:rich>
                  <a:bodyPr/>
                  <a:lstStyle/>
                  <a:p>
                    <a:r>
                      <a:rPr lang="en-US" dirty="0"/>
                      <a:t>5 200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9E-492E-907E-3BCB3C2A9FB7}"/>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954</c:v>
                </c:pt>
                <c:pt idx="1">
                  <c:v>2125</c:v>
                </c:pt>
                <c:pt idx="2">
                  <c:v>4311</c:v>
                </c:pt>
                <c:pt idx="3">
                  <c:v>7823</c:v>
                </c:pt>
                <c:pt idx="4">
                  <c:v>12256</c:v>
                </c:pt>
                <c:pt idx="5">
                  <c:v>16295</c:v>
                </c:pt>
                <c:pt idx="6">
                  <c:v>18852</c:v>
                </c:pt>
                <c:pt idx="7">
                  <c:v>20420</c:v>
                </c:pt>
                <c:pt idx="8">
                  <c:v>21834</c:v>
                </c:pt>
                <c:pt idx="9">
                  <c:v>23053</c:v>
                </c:pt>
                <c:pt idx="10">
                  <c:v>23926</c:v>
                </c:pt>
                <c:pt idx="11">
                  <c:v>24518</c:v>
                </c:pt>
                <c:pt idx="12">
                  <c:v>25331</c:v>
                </c:pt>
                <c:pt idx="13">
                  <c:v>25663</c:v>
                </c:pt>
                <c:pt idx="14">
                  <c:v>25050</c:v>
                </c:pt>
                <c:pt idx="15">
                  <c:v>23968</c:v>
                </c:pt>
                <c:pt idx="16">
                  <c:v>22532</c:v>
                </c:pt>
                <c:pt idx="17">
                  <c:v>20830</c:v>
                </c:pt>
                <c:pt idx="18">
                  <c:v>19072</c:v>
                </c:pt>
                <c:pt idx="19">
                  <c:v>17330</c:v>
                </c:pt>
                <c:pt idx="20">
                  <c:v>15904</c:v>
                </c:pt>
                <c:pt idx="21">
                  <c:v>14608</c:v>
                </c:pt>
                <c:pt idx="22">
                  <c:v>13223</c:v>
                </c:pt>
                <c:pt idx="23">
                  <c:v>11725</c:v>
                </c:pt>
                <c:pt idx="24">
                  <c:v>10693</c:v>
                </c:pt>
                <c:pt idx="25">
                  <c:v>9595</c:v>
                </c:pt>
                <c:pt idx="26">
                  <c:v>8033</c:v>
                </c:pt>
                <c:pt idx="27">
                  <c:v>6658</c:v>
                </c:pt>
                <c:pt idx="28">
                  <c:v>5715</c:v>
                </c:pt>
                <c:pt idx="29">
                  <c:v>5157</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831</c:v>
                </c:pt>
                <c:pt idx="1">
                  <c:v>1908</c:v>
                </c:pt>
                <c:pt idx="2">
                  <c:v>3873</c:v>
                </c:pt>
                <c:pt idx="3">
                  <c:v>7042</c:v>
                </c:pt>
                <c:pt idx="4">
                  <c:v>11044</c:v>
                </c:pt>
                <c:pt idx="5">
                  <c:v>14674</c:v>
                </c:pt>
                <c:pt idx="6">
                  <c:v>16965</c:v>
                </c:pt>
                <c:pt idx="7">
                  <c:v>18369</c:v>
                </c:pt>
                <c:pt idx="8">
                  <c:v>19653</c:v>
                </c:pt>
                <c:pt idx="9">
                  <c:v>20743</c:v>
                </c:pt>
                <c:pt idx="10">
                  <c:v>21513</c:v>
                </c:pt>
                <c:pt idx="11">
                  <c:v>22044</c:v>
                </c:pt>
                <c:pt idx="12">
                  <c:v>22744</c:v>
                </c:pt>
                <c:pt idx="13">
                  <c:v>23062</c:v>
                </c:pt>
                <c:pt idx="14">
                  <c:v>22562</c:v>
                </c:pt>
                <c:pt idx="15">
                  <c:v>21603</c:v>
                </c:pt>
                <c:pt idx="16">
                  <c:v>20243</c:v>
                </c:pt>
                <c:pt idx="17">
                  <c:v>18741</c:v>
                </c:pt>
                <c:pt idx="18">
                  <c:v>17142</c:v>
                </c:pt>
                <c:pt idx="19">
                  <c:v>15589</c:v>
                </c:pt>
                <c:pt idx="20">
                  <c:v>14288</c:v>
                </c:pt>
                <c:pt idx="21">
                  <c:v>13159</c:v>
                </c:pt>
                <c:pt idx="22">
                  <c:v>11882</c:v>
                </c:pt>
                <c:pt idx="23">
                  <c:v>10523</c:v>
                </c:pt>
                <c:pt idx="24">
                  <c:v>9597</c:v>
                </c:pt>
                <c:pt idx="25">
                  <c:v>8603</c:v>
                </c:pt>
                <c:pt idx="26">
                  <c:v>7185</c:v>
                </c:pt>
                <c:pt idx="27">
                  <c:v>5960</c:v>
                </c:pt>
                <c:pt idx="28">
                  <c:v>5123</c:v>
                </c:pt>
                <c:pt idx="29">
                  <c:v>4596</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1040</c:v>
                </c:pt>
                <c:pt idx="1">
                  <c:v>2301</c:v>
                </c:pt>
                <c:pt idx="2">
                  <c:v>4674</c:v>
                </c:pt>
                <c:pt idx="3">
                  <c:v>8506</c:v>
                </c:pt>
                <c:pt idx="4">
                  <c:v>13351</c:v>
                </c:pt>
                <c:pt idx="5">
                  <c:v>17734</c:v>
                </c:pt>
                <c:pt idx="6">
                  <c:v>20527</c:v>
                </c:pt>
                <c:pt idx="7">
                  <c:v>22237</c:v>
                </c:pt>
                <c:pt idx="8">
                  <c:v>23766</c:v>
                </c:pt>
                <c:pt idx="9">
                  <c:v>25088</c:v>
                </c:pt>
                <c:pt idx="10">
                  <c:v>26044</c:v>
                </c:pt>
                <c:pt idx="11">
                  <c:v>26711</c:v>
                </c:pt>
                <c:pt idx="12">
                  <c:v>27576</c:v>
                </c:pt>
                <c:pt idx="13">
                  <c:v>27899</c:v>
                </c:pt>
                <c:pt idx="14">
                  <c:v>27288</c:v>
                </c:pt>
                <c:pt idx="15">
                  <c:v>26110</c:v>
                </c:pt>
                <c:pt idx="16">
                  <c:v>24556</c:v>
                </c:pt>
                <c:pt idx="17">
                  <c:v>22709</c:v>
                </c:pt>
                <c:pt idx="18">
                  <c:v>20755</c:v>
                </c:pt>
                <c:pt idx="19">
                  <c:v>18963</c:v>
                </c:pt>
                <c:pt idx="20">
                  <c:v>17408</c:v>
                </c:pt>
                <c:pt idx="21">
                  <c:v>16002</c:v>
                </c:pt>
                <c:pt idx="22">
                  <c:v>14438</c:v>
                </c:pt>
                <c:pt idx="23">
                  <c:v>12818</c:v>
                </c:pt>
                <c:pt idx="24">
                  <c:v>11702</c:v>
                </c:pt>
                <c:pt idx="25">
                  <c:v>10506</c:v>
                </c:pt>
                <c:pt idx="26">
                  <c:v>8835</c:v>
                </c:pt>
                <c:pt idx="27">
                  <c:v>7313</c:v>
                </c:pt>
                <c:pt idx="28">
                  <c:v>6306</c:v>
                </c:pt>
                <c:pt idx="29">
                  <c:v>5690</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layout>
                <c:manualLayout>
                  <c:x val="0"/>
                  <c:y val="1.8371801281339112E-2"/>
                </c:manualLayout>
              </c:layout>
              <c:tx>
                <c:rich>
                  <a:bodyPr/>
                  <a:lstStyle/>
                  <a:p>
                    <a:r>
                      <a:rPr lang="en-US" dirty="0"/>
                      <a:t> 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9E-492E-907E-3BCB3C2A9FB7}"/>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29</c:v>
                </c:pt>
                <c:pt idx="1">
                  <c:v>67</c:v>
                </c:pt>
                <c:pt idx="2">
                  <c:v>150</c:v>
                </c:pt>
                <c:pt idx="3">
                  <c:v>317</c:v>
                </c:pt>
                <c:pt idx="4">
                  <c:v>618</c:v>
                </c:pt>
                <c:pt idx="5">
                  <c:v>1101</c:v>
                </c:pt>
                <c:pt idx="6">
                  <c:v>1787</c:v>
                </c:pt>
                <c:pt idx="7">
                  <c:v>2670</c:v>
                </c:pt>
                <c:pt idx="8">
                  <c:v>3734</c:v>
                </c:pt>
                <c:pt idx="9">
                  <c:v>4958</c:v>
                </c:pt>
                <c:pt idx="10">
                  <c:v>6300</c:v>
                </c:pt>
                <c:pt idx="11">
                  <c:v>7711</c:v>
                </c:pt>
                <c:pt idx="12">
                  <c:v>9143</c:v>
                </c:pt>
                <c:pt idx="13">
                  <c:v>10536</c:v>
                </c:pt>
                <c:pt idx="14">
                  <c:v>11835</c:v>
                </c:pt>
                <c:pt idx="15">
                  <c:v>12811</c:v>
                </c:pt>
                <c:pt idx="16">
                  <c:v>12543</c:v>
                </c:pt>
                <c:pt idx="17">
                  <c:v>11169</c:v>
                </c:pt>
                <c:pt idx="18">
                  <c:v>9880</c:v>
                </c:pt>
                <c:pt idx="19">
                  <c:v>8966</c:v>
                </c:pt>
                <c:pt idx="20">
                  <c:v>8381</c:v>
                </c:pt>
                <c:pt idx="21">
                  <c:v>8121</c:v>
                </c:pt>
                <c:pt idx="22">
                  <c:v>7215</c:v>
                </c:pt>
                <c:pt idx="23">
                  <c:v>6438</c:v>
                </c:pt>
                <c:pt idx="24">
                  <c:v>6078</c:v>
                </c:pt>
                <c:pt idx="25">
                  <c:v>5917</c:v>
                </c:pt>
                <c:pt idx="26">
                  <c:v>5396</c:v>
                </c:pt>
                <c:pt idx="27">
                  <c:v>5215</c:v>
                </c:pt>
                <c:pt idx="28">
                  <c:v>4988</c:v>
                </c:pt>
                <c:pt idx="29">
                  <c:v>5001</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19</c:v>
                </c:pt>
                <c:pt idx="1">
                  <c:v>44</c:v>
                </c:pt>
                <c:pt idx="2">
                  <c:v>97</c:v>
                </c:pt>
                <c:pt idx="3">
                  <c:v>201</c:v>
                </c:pt>
                <c:pt idx="4">
                  <c:v>385</c:v>
                </c:pt>
                <c:pt idx="5">
                  <c:v>678</c:v>
                </c:pt>
                <c:pt idx="6">
                  <c:v>1108</c:v>
                </c:pt>
                <c:pt idx="7">
                  <c:v>1708</c:v>
                </c:pt>
                <c:pt idx="8">
                  <c:v>2479</c:v>
                </c:pt>
                <c:pt idx="9">
                  <c:v>3441</c:v>
                </c:pt>
                <c:pt idx="10">
                  <c:v>4555</c:v>
                </c:pt>
                <c:pt idx="11">
                  <c:v>5826</c:v>
                </c:pt>
                <c:pt idx="12">
                  <c:v>7215</c:v>
                </c:pt>
                <c:pt idx="13">
                  <c:v>8400</c:v>
                </c:pt>
                <c:pt idx="14">
                  <c:v>9595</c:v>
                </c:pt>
                <c:pt idx="15">
                  <c:v>10559</c:v>
                </c:pt>
                <c:pt idx="16">
                  <c:v>10414</c:v>
                </c:pt>
                <c:pt idx="17">
                  <c:v>9124</c:v>
                </c:pt>
                <c:pt idx="18">
                  <c:v>7996</c:v>
                </c:pt>
                <c:pt idx="19">
                  <c:v>7165</c:v>
                </c:pt>
                <c:pt idx="20">
                  <c:v>6645</c:v>
                </c:pt>
                <c:pt idx="21">
                  <c:v>6395</c:v>
                </c:pt>
                <c:pt idx="22">
                  <c:v>5620</c:v>
                </c:pt>
                <c:pt idx="23">
                  <c:v>4932</c:v>
                </c:pt>
                <c:pt idx="24">
                  <c:v>4592</c:v>
                </c:pt>
                <c:pt idx="25">
                  <c:v>4461</c:v>
                </c:pt>
                <c:pt idx="26">
                  <c:v>4069</c:v>
                </c:pt>
                <c:pt idx="27">
                  <c:v>3900</c:v>
                </c:pt>
                <c:pt idx="28">
                  <c:v>3731</c:v>
                </c:pt>
                <c:pt idx="29">
                  <c:v>3680</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38</c:v>
                </c:pt>
                <c:pt idx="1">
                  <c:v>87</c:v>
                </c:pt>
                <c:pt idx="2">
                  <c:v>198</c:v>
                </c:pt>
                <c:pt idx="3">
                  <c:v>422</c:v>
                </c:pt>
                <c:pt idx="4">
                  <c:v>827</c:v>
                </c:pt>
                <c:pt idx="5">
                  <c:v>1478</c:v>
                </c:pt>
                <c:pt idx="6">
                  <c:v>2413</c:v>
                </c:pt>
                <c:pt idx="7">
                  <c:v>3614</c:v>
                </c:pt>
                <c:pt idx="8">
                  <c:v>4995</c:v>
                </c:pt>
                <c:pt idx="9">
                  <c:v>6528</c:v>
                </c:pt>
                <c:pt idx="10">
                  <c:v>8152</c:v>
                </c:pt>
                <c:pt idx="11">
                  <c:v>9837</c:v>
                </c:pt>
                <c:pt idx="12">
                  <c:v>11379</c:v>
                </c:pt>
                <c:pt idx="13">
                  <c:v>12741</c:v>
                </c:pt>
                <c:pt idx="14">
                  <c:v>14090</c:v>
                </c:pt>
                <c:pt idx="15">
                  <c:v>15092</c:v>
                </c:pt>
                <c:pt idx="16">
                  <c:v>14507</c:v>
                </c:pt>
                <c:pt idx="17">
                  <c:v>12836</c:v>
                </c:pt>
                <c:pt idx="18">
                  <c:v>11492</c:v>
                </c:pt>
                <c:pt idx="19">
                  <c:v>10526</c:v>
                </c:pt>
                <c:pt idx="20">
                  <c:v>9918</c:v>
                </c:pt>
                <c:pt idx="21">
                  <c:v>9710</c:v>
                </c:pt>
                <c:pt idx="22">
                  <c:v>8855</c:v>
                </c:pt>
                <c:pt idx="23">
                  <c:v>8104</c:v>
                </c:pt>
                <c:pt idx="24">
                  <c:v>7863</c:v>
                </c:pt>
                <c:pt idx="25">
                  <c:v>7775</c:v>
                </c:pt>
                <c:pt idx="26">
                  <c:v>7221</c:v>
                </c:pt>
                <c:pt idx="27">
                  <c:v>7127</c:v>
                </c:pt>
                <c:pt idx="28">
                  <c:v>6990</c:v>
                </c:pt>
                <c:pt idx="29">
                  <c:v>7173</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5153280"/>
        <c:axId val="45163264"/>
      </c:lineChart>
      <c:catAx>
        <c:axId val="4515328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163264"/>
        <c:crosses val="autoZero"/>
        <c:auto val="1"/>
        <c:lblAlgn val="ctr"/>
        <c:lblOffset val="100"/>
        <c:noMultiLvlLbl val="0"/>
      </c:catAx>
      <c:valAx>
        <c:axId val="45163264"/>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5153280"/>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61312808207324E-2"/>
          <c:y val="2.6780657803382065E-2"/>
          <c:w val="0.86155510222239162"/>
          <c:h val="0.65925103652710193"/>
        </c:manualLayout>
      </c:layout>
      <c:lineChart>
        <c:grouping val="standard"/>
        <c:varyColors val="0"/>
        <c:ser>
          <c:idx val="0"/>
          <c:order val="0"/>
          <c:tx>
            <c:strRef>
              <c:f>'HIV prev KP (2)'!$B$6</c:f>
              <c:strCache>
                <c:ptCount val="1"/>
                <c:pt idx="0">
                  <c:v>Female sex workers (HSS)</c:v>
                </c:pt>
              </c:strCache>
            </c:strRef>
          </c:tx>
          <c:spPr>
            <a:ln w="38100">
              <a:solidFill>
                <a:srgbClr val="88C540"/>
              </a:solidFill>
            </a:ln>
          </c:spPr>
          <c:marker>
            <c:symbol val="star"/>
            <c:size val="9"/>
            <c:spPr>
              <a:solidFill>
                <a:srgbClr val="88C540"/>
              </a:solidFill>
              <a:ln>
                <a:solidFill>
                  <a:sysClr val="window" lastClr="FFFFFF"/>
                </a:solidFill>
              </a:ln>
            </c:spPr>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A0-4916-85E8-B6C5E763DE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 (2)'!$C$5:$U$5</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'HIV prev KP (2)'!$C$6:$U$6</c:f>
              <c:numCache>
                <c:formatCode>0.0</c:formatCode>
                <c:ptCount val="19"/>
                <c:pt idx="0">
                  <c:v>4.7</c:v>
                </c:pt>
                <c:pt idx="1">
                  <c:v>5.9</c:v>
                </c:pt>
                <c:pt idx="2">
                  <c:v>3.8</c:v>
                </c:pt>
                <c:pt idx="3">
                  <c:v>4.4000000000000004</c:v>
                </c:pt>
                <c:pt idx="4">
                  <c:v>3.5</c:v>
                </c:pt>
                <c:pt idx="5">
                  <c:v>4.2</c:v>
                </c:pt>
                <c:pt idx="6">
                  <c:v>3.9</c:v>
                </c:pt>
                <c:pt idx="7">
                  <c:v>3.1</c:v>
                </c:pt>
                <c:pt idx="8">
                  <c:v>3.5</c:v>
                </c:pt>
                <c:pt idx="9">
                  <c:v>4.5999999999999996</c:v>
                </c:pt>
                <c:pt idx="10">
                  <c:v>2.9</c:v>
                </c:pt>
                <c:pt idx="11">
                  <c:v>2.71</c:v>
                </c:pt>
                <c:pt idx="12">
                  <c:v>2.6</c:v>
                </c:pt>
                <c:pt idx="13">
                  <c:v>2.5</c:v>
                </c:pt>
                <c:pt idx="14">
                  <c:v>2.7</c:v>
                </c:pt>
                <c:pt idx="15">
                  <c:v>2.7</c:v>
                </c:pt>
                <c:pt idx="16">
                  <c:v>3.7</c:v>
                </c:pt>
                <c:pt idx="17" formatCode="General">
                  <c:v>3.6</c:v>
                </c:pt>
              </c:numCache>
            </c:numRef>
          </c:val>
          <c:smooth val="0"/>
          <c:extLst>
            <c:ext xmlns:c16="http://schemas.microsoft.com/office/drawing/2014/chart" uri="{C3380CC4-5D6E-409C-BE32-E72D297353CC}">
              <c16:uniqueId val="{00000001-AFA0-4916-85E8-B6C5E763DE7B}"/>
            </c:ext>
          </c:extLst>
        </c:ser>
        <c:ser>
          <c:idx val="2"/>
          <c:order val="1"/>
          <c:tx>
            <c:strRef>
              <c:f>'HIV prev KP (2)'!$B$7</c:f>
              <c:strCache>
                <c:ptCount val="1"/>
                <c:pt idx="0">
                  <c:v>Men who have sex with men (IBBS)</c:v>
                </c:pt>
              </c:strCache>
            </c:strRef>
          </c:tx>
          <c:spPr>
            <a:ln w="38100">
              <a:solidFill>
                <a:srgbClr val="F78E1E"/>
              </a:solidFill>
              <a:prstDash val="sysDash"/>
            </a:ln>
          </c:spPr>
          <c:marker>
            <c:symbol val="circle"/>
            <c:size val="9"/>
            <c:spPr>
              <a:solidFill>
                <a:srgbClr val="F78E1E"/>
              </a:solidFill>
              <a:ln>
                <a:solidFill>
                  <a:sysClr val="window" lastClr="FFFFFF"/>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A0-4916-85E8-B6C5E763DE7B}"/>
                </c:ext>
              </c:extLst>
            </c:dLbl>
            <c:dLbl>
              <c:idx val="8"/>
              <c:layout>
                <c:manualLayout>
                  <c:x val="-2.3378408858543726E-2"/>
                  <c:y val="4.3764023477445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A0-4916-85E8-B6C5E763DE7B}"/>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A0-4916-85E8-B6C5E763DE7B}"/>
                </c:ext>
              </c:extLst>
            </c:dLbl>
            <c:spPr>
              <a:noFill/>
              <a:ln>
                <a:noFill/>
              </a:ln>
              <a:effectLst/>
            </c:spPr>
            <c:txPr>
              <a:bodyPr/>
              <a:lstStyle/>
              <a:p>
                <a:pPr>
                  <a:defRPr>
                    <a:solidFill>
                      <a:sysClr val="windowText" lastClr="00000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 (2)'!$C$5:$U$5</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'HIV prev KP (2)'!$C$7:$U$7</c:f>
              <c:numCache>
                <c:formatCode>General</c:formatCode>
                <c:ptCount val="19"/>
                <c:pt idx="5" formatCode="0.0">
                  <c:v>9</c:v>
                </c:pt>
                <c:pt idx="8" formatCode="0.0">
                  <c:v>16.7</c:v>
                </c:pt>
              </c:numCache>
            </c:numRef>
          </c:val>
          <c:smooth val="0"/>
          <c:extLst>
            <c:ext xmlns:c16="http://schemas.microsoft.com/office/drawing/2014/chart" uri="{C3380CC4-5D6E-409C-BE32-E72D297353CC}">
              <c16:uniqueId val="{00000005-AFA0-4916-85E8-B6C5E763DE7B}"/>
            </c:ext>
          </c:extLst>
        </c:ser>
        <c:ser>
          <c:idx val="1"/>
          <c:order val="2"/>
          <c:tx>
            <c:strRef>
              <c:f>'HIV prev KP (2)'!$B$8</c:f>
              <c:strCache>
                <c:ptCount val="1"/>
                <c:pt idx="0">
                  <c:v>Men who have sex with men (HSS)*</c:v>
                </c:pt>
              </c:strCache>
            </c:strRef>
          </c:tx>
          <c:spPr>
            <a:ln w="38100">
              <a:solidFill>
                <a:srgbClr val="F78E1E"/>
              </a:solidFill>
            </a:ln>
          </c:spPr>
          <c:marker>
            <c:symbol val="square"/>
            <c:size val="9"/>
            <c:spPr>
              <a:solidFill>
                <a:srgbClr val="F78E1E"/>
              </a:solidFill>
              <a:ln>
                <a:solidFill>
                  <a:sysClr val="window" lastClr="FFFFFF"/>
                </a:solidFill>
              </a:ln>
            </c:spPr>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A0-4916-85E8-B6C5E763DE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 (2)'!$C$5:$U$5</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'HIV prev KP (2)'!$C$8:$U$8</c:f>
              <c:numCache>
                <c:formatCode>General</c:formatCode>
                <c:ptCount val="19"/>
                <c:pt idx="10" formatCode="0">
                  <c:v>3.95</c:v>
                </c:pt>
                <c:pt idx="11" formatCode="0.0">
                  <c:v>2.2599999999999998</c:v>
                </c:pt>
                <c:pt idx="12" formatCode="0.0">
                  <c:v>3.69</c:v>
                </c:pt>
                <c:pt idx="13" formatCode="0.0">
                  <c:v>6.7</c:v>
                </c:pt>
                <c:pt idx="14">
                  <c:v>5.0999999999999996</c:v>
                </c:pt>
                <c:pt idx="15">
                  <c:v>8.1999999999999993</c:v>
                </c:pt>
                <c:pt idx="16">
                  <c:v>12.2</c:v>
                </c:pt>
                <c:pt idx="17">
                  <c:v>10.8</c:v>
                </c:pt>
              </c:numCache>
            </c:numRef>
          </c:val>
          <c:smooth val="0"/>
          <c:extLst>
            <c:ext xmlns:c16="http://schemas.microsoft.com/office/drawing/2014/chart" uri="{C3380CC4-5D6E-409C-BE32-E72D297353CC}">
              <c16:uniqueId val="{00000007-AFA0-4916-85E8-B6C5E763DE7B}"/>
            </c:ext>
          </c:extLst>
        </c:ser>
        <c:ser>
          <c:idx val="3"/>
          <c:order val="3"/>
          <c:tx>
            <c:strRef>
              <c:f>'HIV prev KP (2)'!$B$9</c:f>
              <c:strCache>
                <c:ptCount val="1"/>
                <c:pt idx="0">
                  <c:v>People who inject drugs (HSS)</c:v>
                </c:pt>
              </c:strCache>
            </c:strRef>
          </c:tx>
          <c:spPr>
            <a:ln w="38100">
              <a:solidFill>
                <a:srgbClr val="00AEEF"/>
              </a:solidFill>
            </a:ln>
          </c:spPr>
          <c:marker>
            <c:symbol val="circle"/>
            <c:size val="9"/>
            <c:spPr>
              <a:solidFill>
                <a:srgbClr val="00AEEF"/>
              </a:solidFill>
              <a:ln>
                <a:solidFill>
                  <a:sysClr val="window" lastClr="FFFFFF"/>
                </a:solidFill>
              </a:ln>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A0-4916-85E8-B6C5E763DE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 (2)'!$C$5:$U$5</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'HIV prev KP (2)'!$C$9:$U$9</c:f>
              <c:numCache>
                <c:formatCode>0.0</c:formatCode>
                <c:ptCount val="19"/>
                <c:pt idx="0">
                  <c:v>29.3</c:v>
                </c:pt>
                <c:pt idx="1">
                  <c:v>29.3</c:v>
                </c:pt>
                <c:pt idx="2">
                  <c:v>22.7</c:v>
                </c:pt>
                <c:pt idx="3">
                  <c:v>28.6</c:v>
                </c:pt>
                <c:pt idx="4">
                  <c:v>25.6</c:v>
                </c:pt>
                <c:pt idx="5">
                  <c:v>23.1</c:v>
                </c:pt>
                <c:pt idx="6">
                  <c:v>20.2</c:v>
                </c:pt>
                <c:pt idx="7">
                  <c:v>20.3</c:v>
                </c:pt>
                <c:pt idx="8">
                  <c:v>18.399999999999999</c:v>
                </c:pt>
                <c:pt idx="9">
                  <c:v>17.2</c:v>
                </c:pt>
                <c:pt idx="10">
                  <c:v>13.4</c:v>
                </c:pt>
                <c:pt idx="11">
                  <c:v>11.6</c:v>
                </c:pt>
                <c:pt idx="12">
                  <c:v>10.28</c:v>
                </c:pt>
                <c:pt idx="13">
                  <c:v>10.5</c:v>
                </c:pt>
                <c:pt idx="14">
                  <c:v>9.32</c:v>
                </c:pt>
                <c:pt idx="15">
                  <c:v>11</c:v>
                </c:pt>
                <c:pt idx="16" formatCode="General">
                  <c:v>14</c:v>
                </c:pt>
                <c:pt idx="18" formatCode="General">
                  <c:v>12.7</c:v>
                </c:pt>
              </c:numCache>
            </c:numRef>
          </c:val>
          <c:smooth val="0"/>
          <c:extLst>
            <c:ext xmlns:c16="http://schemas.microsoft.com/office/drawing/2014/chart" uri="{C3380CC4-5D6E-409C-BE32-E72D297353CC}">
              <c16:uniqueId val="{00000009-AFA0-4916-85E8-B6C5E763DE7B}"/>
            </c:ext>
          </c:extLst>
        </c:ser>
        <c:dLbls>
          <c:showLegendKey val="0"/>
          <c:showVal val="0"/>
          <c:showCatName val="0"/>
          <c:showSerName val="0"/>
          <c:showPercent val="0"/>
          <c:showBubbleSize val="0"/>
        </c:dLbls>
        <c:marker val="1"/>
        <c:smooth val="0"/>
        <c:axId val="44685568"/>
        <c:axId val="44687360"/>
      </c:lineChart>
      <c:catAx>
        <c:axId val="44685568"/>
        <c:scaling>
          <c:orientation val="minMax"/>
        </c:scaling>
        <c:delete val="0"/>
        <c:axPos val="b"/>
        <c:numFmt formatCode="General" sourceLinked="1"/>
        <c:majorTickMark val="out"/>
        <c:minorTickMark val="none"/>
        <c:tickLblPos val="nextTo"/>
        <c:txPr>
          <a:bodyPr rot="-2700000"/>
          <a:lstStyle/>
          <a:p>
            <a:pPr>
              <a:defRPr/>
            </a:pPr>
            <a:endParaRPr lang="en-US"/>
          </a:p>
        </c:txPr>
        <c:crossAx val="44687360"/>
        <c:crosses val="autoZero"/>
        <c:auto val="1"/>
        <c:lblAlgn val="ctr"/>
        <c:lblOffset val="100"/>
        <c:noMultiLvlLbl val="0"/>
      </c:catAx>
      <c:valAx>
        <c:axId val="44687360"/>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overlay val="0"/>
        </c:title>
        <c:numFmt formatCode="0" sourceLinked="0"/>
        <c:majorTickMark val="out"/>
        <c:minorTickMark val="none"/>
        <c:tickLblPos val="nextTo"/>
        <c:crossAx val="44685568"/>
        <c:crosses val="autoZero"/>
        <c:crossBetween val="midCat"/>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_latest yr'!$B$2:$B$4</c:f>
              <c:strCache>
                <c:ptCount val="3"/>
                <c:pt idx="0">
                  <c:v>FSW
 (2018)</c:v>
                </c:pt>
                <c:pt idx="1">
                  <c:v>MSM
 (2018) </c:v>
                </c:pt>
                <c:pt idx="2">
                  <c:v>PWID
 (2019)</c:v>
                </c:pt>
              </c:strCache>
            </c:strRef>
          </c:cat>
          <c:val>
            <c:numRef>
              <c:f>'HIV prev KP _latest yr'!$C$2:$C$4</c:f>
              <c:numCache>
                <c:formatCode>General</c:formatCode>
                <c:ptCount val="3"/>
                <c:pt idx="0">
                  <c:v>3.6</c:v>
                </c:pt>
              </c:numCache>
            </c:numRef>
          </c:val>
          <c:extLst>
            <c:ext xmlns:c16="http://schemas.microsoft.com/office/drawing/2014/chart" uri="{C3380CC4-5D6E-409C-BE32-E72D297353CC}">
              <c16:uniqueId val="{00000000-1E59-40A8-AD74-C6A42608F076}"/>
            </c:ext>
          </c:extLst>
        </c:ser>
        <c:ser>
          <c:idx val="1"/>
          <c:order val="1"/>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_latest yr'!$B$2:$B$4</c:f>
              <c:strCache>
                <c:ptCount val="3"/>
                <c:pt idx="0">
                  <c:v>FSW
 (2018)</c:v>
                </c:pt>
                <c:pt idx="1">
                  <c:v>MSM
 (2018) </c:v>
                </c:pt>
                <c:pt idx="2">
                  <c:v>PWID
 (2019)</c:v>
                </c:pt>
              </c:strCache>
            </c:strRef>
          </c:cat>
          <c:val>
            <c:numRef>
              <c:f>'HIV prev KP _latest yr'!$D$2:$D$4</c:f>
              <c:numCache>
                <c:formatCode>General</c:formatCode>
                <c:ptCount val="3"/>
                <c:pt idx="1">
                  <c:v>10.8</c:v>
                </c:pt>
              </c:numCache>
            </c:numRef>
          </c:val>
          <c:extLst>
            <c:ext xmlns:c16="http://schemas.microsoft.com/office/drawing/2014/chart" uri="{C3380CC4-5D6E-409C-BE32-E72D297353CC}">
              <c16:uniqueId val="{00000001-1E59-40A8-AD74-C6A42608F076}"/>
            </c:ext>
          </c:extLst>
        </c:ser>
        <c:ser>
          <c:idx val="2"/>
          <c:order val="2"/>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_latest yr'!$B$2:$B$4</c:f>
              <c:strCache>
                <c:ptCount val="3"/>
                <c:pt idx="0">
                  <c:v>FSW
 (2018)</c:v>
                </c:pt>
                <c:pt idx="1">
                  <c:v>MSM
 (2018) </c:v>
                </c:pt>
                <c:pt idx="2">
                  <c:v>PWID
 (2019)</c:v>
                </c:pt>
              </c:strCache>
            </c:strRef>
          </c:cat>
          <c:val>
            <c:numRef>
              <c:f>'HIV prev KP _latest yr'!$E$2:$E$4</c:f>
              <c:numCache>
                <c:formatCode>General</c:formatCode>
                <c:ptCount val="3"/>
                <c:pt idx="2" formatCode="0.0">
                  <c:v>12.7</c:v>
                </c:pt>
              </c:numCache>
            </c:numRef>
          </c:val>
          <c:extLst>
            <c:ext xmlns:c16="http://schemas.microsoft.com/office/drawing/2014/chart" uri="{C3380CC4-5D6E-409C-BE32-E72D297353CC}">
              <c16:uniqueId val="{00000002-1E59-40A8-AD74-C6A42608F076}"/>
            </c:ext>
          </c:extLst>
        </c:ser>
        <c:dLbls>
          <c:showLegendKey val="0"/>
          <c:showVal val="0"/>
          <c:showCatName val="0"/>
          <c:showSerName val="0"/>
          <c:showPercent val="0"/>
          <c:showBubbleSize val="0"/>
        </c:dLbls>
        <c:gapWidth val="150"/>
        <c:overlap val="100"/>
        <c:axId val="133723264"/>
        <c:axId val="133724800"/>
      </c:barChart>
      <c:scatterChart>
        <c:scatterStyle val="lineMarker"/>
        <c:varyColors val="0"/>
        <c:ser>
          <c:idx val="3"/>
          <c:order val="3"/>
          <c:tx>
            <c:strRef>
              <c:f>'HIV prev KP _latest yr'!$O$1</c:f>
              <c:strCache>
                <c:ptCount val="1"/>
                <c:pt idx="0">
                  <c:v>t</c:v>
                </c:pt>
              </c:strCache>
            </c:strRef>
          </c:tx>
          <c:spPr>
            <a:ln w="19050">
              <a:solidFill>
                <a:srgbClr val="E31837"/>
              </a:solidFill>
              <a:prstDash val="dash"/>
            </a:ln>
          </c:spPr>
          <c:marker>
            <c:symbol val="none"/>
          </c:marker>
          <c:xVal>
            <c:numRef>
              <c:f>'HIV prev KP _latest yr'!$N$2:$N$3</c:f>
              <c:numCache>
                <c:formatCode>General</c:formatCode>
                <c:ptCount val="2"/>
                <c:pt idx="0">
                  <c:v>0</c:v>
                </c:pt>
                <c:pt idx="1">
                  <c:v>1</c:v>
                </c:pt>
              </c:numCache>
            </c:numRef>
          </c:xVal>
          <c:yVal>
            <c:numRef>
              <c:f>'HIV prev KP _latest yr'!$O$2:$O$3</c:f>
              <c:numCache>
                <c:formatCode>General</c:formatCode>
                <c:ptCount val="2"/>
                <c:pt idx="0">
                  <c:v>5</c:v>
                </c:pt>
                <c:pt idx="1">
                  <c:v>5</c:v>
                </c:pt>
              </c:numCache>
            </c:numRef>
          </c:yVal>
          <c:smooth val="0"/>
          <c:extLst>
            <c:ext xmlns:c16="http://schemas.microsoft.com/office/drawing/2014/chart" uri="{C3380CC4-5D6E-409C-BE32-E72D297353CC}">
              <c16:uniqueId val="{00000003-1E59-40A8-AD74-C6A42608F076}"/>
            </c:ext>
          </c:extLst>
        </c:ser>
        <c:dLbls>
          <c:showLegendKey val="0"/>
          <c:showVal val="0"/>
          <c:showCatName val="0"/>
          <c:showSerName val="0"/>
          <c:showPercent val="0"/>
          <c:showBubbleSize val="0"/>
        </c:dLbls>
        <c:axId val="133744896"/>
        <c:axId val="133743360"/>
      </c:scatterChart>
      <c:catAx>
        <c:axId val="133723264"/>
        <c:scaling>
          <c:orientation val="minMax"/>
        </c:scaling>
        <c:delete val="0"/>
        <c:axPos val="b"/>
        <c:numFmt formatCode="General" sourceLinked="0"/>
        <c:majorTickMark val="out"/>
        <c:minorTickMark val="none"/>
        <c:tickLblPos val="nextTo"/>
        <c:crossAx val="133724800"/>
        <c:crosses val="autoZero"/>
        <c:auto val="1"/>
        <c:lblAlgn val="ctr"/>
        <c:lblOffset val="100"/>
        <c:noMultiLvlLbl val="0"/>
      </c:catAx>
      <c:valAx>
        <c:axId val="133724800"/>
        <c:scaling>
          <c:orientation val="minMax"/>
          <c:max val="15"/>
          <c:min val="0"/>
        </c:scaling>
        <c:delete val="0"/>
        <c:axPos val="l"/>
        <c:title>
          <c:tx>
            <c:rich>
              <a:bodyPr rot="0" vert="horz"/>
              <a:lstStyle/>
              <a:p>
                <a:pPr>
                  <a:defRPr/>
                </a:pPr>
                <a:r>
                  <a:rPr lang="en-US"/>
                  <a:t>%</a:t>
                </a:r>
              </a:p>
            </c:rich>
          </c:tx>
          <c:overlay val="0"/>
        </c:title>
        <c:numFmt formatCode="General" sourceLinked="1"/>
        <c:majorTickMark val="out"/>
        <c:minorTickMark val="none"/>
        <c:tickLblPos val="nextTo"/>
        <c:crossAx val="133723264"/>
        <c:crosses val="autoZero"/>
        <c:crossBetween val="between"/>
        <c:majorUnit val="5"/>
      </c:valAx>
      <c:valAx>
        <c:axId val="133743360"/>
        <c:scaling>
          <c:orientation val="minMax"/>
          <c:max val="15"/>
          <c:min val="0"/>
        </c:scaling>
        <c:delete val="1"/>
        <c:axPos val="r"/>
        <c:numFmt formatCode="General" sourceLinked="1"/>
        <c:majorTickMark val="out"/>
        <c:minorTickMark val="none"/>
        <c:tickLblPos val="nextTo"/>
        <c:crossAx val="133744896"/>
        <c:crosses val="max"/>
        <c:crossBetween val="midCat"/>
        <c:majorUnit val="5"/>
      </c:valAx>
      <c:valAx>
        <c:axId val="133744896"/>
        <c:scaling>
          <c:orientation val="minMax"/>
          <c:max val="1"/>
          <c:min val="0"/>
        </c:scaling>
        <c:delete val="1"/>
        <c:axPos val="t"/>
        <c:numFmt formatCode="General" sourceLinked="1"/>
        <c:majorTickMark val="out"/>
        <c:minorTickMark val="none"/>
        <c:tickLblPos val="nextTo"/>
        <c:crossAx val="133743360"/>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prev_MSM_ by city'!$E$33</c:f>
              <c:strCache>
                <c:ptCount val="1"/>
                <c:pt idx="0">
                  <c:v>2018</c:v>
                </c:pt>
              </c:strCache>
            </c:strRef>
          </c:tx>
          <c:spPr>
            <a:solidFill>
              <a:srgbClr val="F78E1E"/>
            </a:solidFill>
            <a:ln>
              <a:noFill/>
            </a:ln>
            <a:effectLst/>
          </c:spPr>
          <c:invertIfNegative val="0"/>
          <c:dPt>
            <c:idx val="8"/>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1-B292-472B-803B-D4B2DBDB21B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city'!$B$34:$B$45</c:f>
              <c:strCache>
                <c:ptCount val="9"/>
                <c:pt idx="0">
                  <c:v>Can Tho</c:v>
                </c:pt>
                <c:pt idx="1">
                  <c:v>Dong Nai</c:v>
                </c:pt>
                <c:pt idx="2">
                  <c:v>Khanh Hoa</c:v>
                </c:pt>
                <c:pt idx="3">
                  <c:v>Ho Chi Minh City</c:v>
                </c:pt>
                <c:pt idx="4">
                  <c:v>An Giang</c:v>
                </c:pt>
                <c:pt idx="5">
                  <c:v>Hai Phong</c:v>
                </c:pt>
                <c:pt idx="6">
                  <c:v>Kien Giang</c:v>
                </c:pt>
                <c:pt idx="7">
                  <c:v>Ha Noi</c:v>
                </c:pt>
                <c:pt idx="8">
                  <c:v>National</c:v>
                </c:pt>
              </c:strCache>
            </c:strRef>
          </c:cat>
          <c:val>
            <c:numRef>
              <c:f>'HIV prev_MSM_ by city'!$E$34:$E$45</c:f>
              <c:numCache>
                <c:formatCode>General</c:formatCode>
                <c:ptCount val="9"/>
                <c:pt idx="0">
                  <c:v>18</c:v>
                </c:pt>
                <c:pt idx="1">
                  <c:v>15</c:v>
                </c:pt>
                <c:pt idx="2" formatCode="0.0">
                  <c:v>14.67</c:v>
                </c:pt>
                <c:pt idx="3" formatCode="0.0">
                  <c:v>13.82</c:v>
                </c:pt>
                <c:pt idx="4">
                  <c:v>9</c:v>
                </c:pt>
                <c:pt idx="5" formatCode="0.0">
                  <c:v>5.33</c:v>
                </c:pt>
                <c:pt idx="6" formatCode="0.0">
                  <c:v>3.33</c:v>
                </c:pt>
                <c:pt idx="7">
                  <c:v>0.5</c:v>
                </c:pt>
                <c:pt idx="8">
                  <c:v>10.8</c:v>
                </c:pt>
              </c:numCache>
            </c:numRef>
          </c:val>
          <c:extLst>
            <c:ext xmlns:c16="http://schemas.microsoft.com/office/drawing/2014/chart" uri="{C3380CC4-5D6E-409C-BE32-E72D297353CC}">
              <c16:uniqueId val="{00000002-B292-472B-803B-D4B2DBDB21BE}"/>
            </c:ext>
          </c:extLst>
        </c:ser>
        <c:dLbls>
          <c:showLegendKey val="0"/>
          <c:showVal val="0"/>
          <c:showCatName val="0"/>
          <c:showSerName val="0"/>
          <c:showPercent val="0"/>
          <c:showBubbleSize val="0"/>
        </c:dLbls>
        <c:gapWidth val="149"/>
        <c:axId val="672856408"/>
        <c:axId val="672861656"/>
      </c:barChart>
      <c:scatterChart>
        <c:scatterStyle val="smoothMarker"/>
        <c:varyColors val="0"/>
        <c:ser>
          <c:idx val="1"/>
          <c:order val="1"/>
          <c:tx>
            <c:strRef>
              <c:f>'HIV prev_MSM_ by city'!$V$33</c:f>
              <c:strCache>
                <c:ptCount val="1"/>
                <c:pt idx="0">
                  <c:v>threshold</c:v>
                </c:pt>
              </c:strCache>
            </c:strRef>
          </c:tx>
          <c:spPr>
            <a:ln w="28575" cap="rnd">
              <a:solidFill>
                <a:srgbClr val="E31837"/>
              </a:solidFill>
              <a:prstDash val="sysDash"/>
              <a:round/>
            </a:ln>
            <a:effectLst/>
          </c:spPr>
          <c:marker>
            <c:symbol val="none"/>
          </c:marker>
          <c:xVal>
            <c:numRef>
              <c:f>'HIV prev_MSM_ by city'!$U$34:$U$35</c:f>
              <c:numCache>
                <c:formatCode>General</c:formatCode>
                <c:ptCount val="2"/>
                <c:pt idx="0">
                  <c:v>0</c:v>
                </c:pt>
                <c:pt idx="1">
                  <c:v>1</c:v>
                </c:pt>
              </c:numCache>
            </c:numRef>
          </c:xVal>
          <c:yVal>
            <c:numRef>
              <c:f>'HIV prev_MSM_ by city'!$V$34:$V$35</c:f>
              <c:numCache>
                <c:formatCode>General</c:formatCode>
                <c:ptCount val="2"/>
                <c:pt idx="0">
                  <c:v>5</c:v>
                </c:pt>
                <c:pt idx="1">
                  <c:v>5</c:v>
                </c:pt>
              </c:numCache>
            </c:numRef>
          </c:yVal>
          <c:smooth val="1"/>
          <c:extLst>
            <c:ext xmlns:c16="http://schemas.microsoft.com/office/drawing/2014/chart" uri="{C3380CC4-5D6E-409C-BE32-E72D297353CC}">
              <c16:uniqueId val="{00000003-B292-472B-803B-D4B2DBDB21BE}"/>
            </c:ext>
          </c:extLst>
        </c:ser>
        <c:dLbls>
          <c:showLegendKey val="0"/>
          <c:showVal val="0"/>
          <c:showCatName val="0"/>
          <c:showSerName val="0"/>
          <c:showPercent val="0"/>
          <c:showBubbleSize val="0"/>
        </c:dLbls>
        <c:axId val="447999608"/>
        <c:axId val="447997640"/>
      </c:scatterChart>
      <c:catAx>
        <c:axId val="672856408"/>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2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8.8828740157480257E-4"/>
              <c:y val="2.0811376943266704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valAx>
      <c:valAx>
        <c:axId val="447997640"/>
        <c:scaling>
          <c:orientation val="minMax"/>
          <c:max val="20"/>
        </c:scaling>
        <c:delete val="1"/>
        <c:axPos val="r"/>
        <c:numFmt formatCode="General" sourceLinked="1"/>
        <c:majorTickMark val="out"/>
        <c:minorTickMark val="none"/>
        <c:tickLblPos val="nextTo"/>
        <c:crossAx val="447999608"/>
        <c:crosses val="max"/>
        <c:crossBetween val="midCat"/>
      </c:valAx>
      <c:valAx>
        <c:axId val="447999608"/>
        <c:scaling>
          <c:orientation val="minMax"/>
          <c:max val="1"/>
        </c:scaling>
        <c:delete val="1"/>
        <c:axPos val="t"/>
        <c:numFmt formatCode="General" sourceLinked="1"/>
        <c:majorTickMark val="out"/>
        <c:minorTickMark val="none"/>
        <c:tickLblPos val="nextTo"/>
        <c:crossAx val="447997640"/>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dirty="0"/>
              <a:t>Increasing trends, 2015 - 2018</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'HIV prev_MSM_ by city'!$B$34</c:f>
              <c:strCache>
                <c:ptCount val="1"/>
                <c:pt idx="0">
                  <c:v>An Giang</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city'!$C$34:$E$34</c:f>
              <c:numCache>
                <c:formatCode>General</c:formatCode>
                <c:ptCount val="3"/>
                <c:pt idx="0" formatCode="0.0">
                  <c:v>1.42</c:v>
                </c:pt>
                <c:pt idx="1">
                  <c:v>2</c:v>
                </c:pt>
                <c:pt idx="2">
                  <c:v>9</c:v>
                </c:pt>
              </c:numCache>
            </c:numRef>
          </c:val>
          <c:smooth val="0"/>
          <c:extLst>
            <c:ext xmlns:c16="http://schemas.microsoft.com/office/drawing/2014/chart" uri="{C3380CC4-5D6E-409C-BE32-E72D297353CC}">
              <c16:uniqueId val="{00000001-9FEE-4EF7-BF19-32ABC97A3BFC}"/>
            </c:ext>
          </c:extLst>
        </c:ser>
        <c:ser>
          <c:idx val="1"/>
          <c:order val="1"/>
          <c:tx>
            <c:strRef>
              <c:f>'HIV prev_MSM_ by city'!$B$35</c:f>
              <c:strCache>
                <c:ptCount val="1"/>
                <c:pt idx="0">
                  <c:v>Ca Mau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'HIV prev_MSM_ by city'!$C$33:$E$33</c:f>
              <c:strCache>
                <c:ptCount val="3"/>
                <c:pt idx="0">
                  <c:v>2015</c:v>
                </c:pt>
                <c:pt idx="1">
                  <c:v>2016</c:v>
                </c:pt>
                <c:pt idx="2">
                  <c:v>2018</c:v>
                </c:pt>
              </c:strCache>
            </c:strRef>
          </c:cat>
          <c:val>
            <c:numRef>
              <c:f>'HIV prev_MSM_ by city'!$C$35:$E$35</c:f>
            </c:numRef>
          </c:val>
          <c:smooth val="0"/>
          <c:extLst>
            <c:ext xmlns:c16="http://schemas.microsoft.com/office/drawing/2014/chart" uri="{C3380CC4-5D6E-409C-BE32-E72D297353CC}">
              <c16:uniqueId val="{00000002-9FEE-4EF7-BF19-32ABC97A3BFC}"/>
            </c:ext>
          </c:extLst>
        </c:ser>
        <c:ser>
          <c:idx val="2"/>
          <c:order val="2"/>
          <c:tx>
            <c:strRef>
              <c:f>'HIV prev_MSM_ by city'!$B$36</c:f>
              <c:strCache>
                <c:ptCount val="1"/>
                <c:pt idx="0">
                  <c:v>Can Tho</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city'!$C$36:$E$36</c:f>
              <c:numCache>
                <c:formatCode>General</c:formatCode>
                <c:ptCount val="3"/>
                <c:pt idx="0">
                  <c:v>8</c:v>
                </c:pt>
                <c:pt idx="1">
                  <c:v>17.329999999999998</c:v>
                </c:pt>
                <c:pt idx="2">
                  <c:v>18</c:v>
                </c:pt>
              </c:numCache>
            </c:numRef>
          </c:val>
          <c:smooth val="0"/>
          <c:extLst>
            <c:ext xmlns:c16="http://schemas.microsoft.com/office/drawing/2014/chart" uri="{C3380CC4-5D6E-409C-BE32-E72D297353CC}">
              <c16:uniqueId val="{00000004-9FEE-4EF7-BF19-32ABC97A3BFC}"/>
            </c:ext>
          </c:extLst>
        </c:ser>
        <c:ser>
          <c:idx val="3"/>
          <c:order val="3"/>
          <c:tx>
            <c:strRef>
              <c:f>'HIV prev_MSM_ by city'!$B$37</c:f>
              <c:strCache>
                <c:ptCount val="1"/>
                <c:pt idx="0">
                  <c:v>Dong Nai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'HIV prev_MSM_ by city'!$C$33:$E$33</c:f>
              <c:strCache>
                <c:ptCount val="3"/>
                <c:pt idx="0">
                  <c:v>2015</c:v>
                </c:pt>
                <c:pt idx="1">
                  <c:v>2016</c:v>
                </c:pt>
                <c:pt idx="2">
                  <c:v>2018</c:v>
                </c:pt>
              </c:strCache>
            </c:strRef>
          </c:cat>
          <c:val>
            <c:numRef>
              <c:f>'HIV prev_MSM_ by city'!$C$37:$E$37</c:f>
            </c:numRef>
          </c:val>
          <c:smooth val="0"/>
          <c:extLst>
            <c:ext xmlns:c16="http://schemas.microsoft.com/office/drawing/2014/chart" uri="{C3380CC4-5D6E-409C-BE32-E72D297353CC}">
              <c16:uniqueId val="{00000005-9FEE-4EF7-BF19-32ABC97A3BFC}"/>
            </c:ext>
          </c:extLst>
        </c:ser>
        <c:ser>
          <c:idx val="4"/>
          <c:order val="4"/>
          <c:tx>
            <c:strRef>
              <c:f>'HIV prev_MSM_ by city'!$B$38</c:f>
              <c:strCache>
                <c:ptCount val="1"/>
                <c:pt idx="0">
                  <c:v>Dong Thap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'HIV prev_MSM_ by city'!$C$33:$E$33</c:f>
              <c:strCache>
                <c:ptCount val="3"/>
                <c:pt idx="0">
                  <c:v>2015</c:v>
                </c:pt>
                <c:pt idx="1">
                  <c:v>2016</c:v>
                </c:pt>
                <c:pt idx="2">
                  <c:v>2018</c:v>
                </c:pt>
              </c:strCache>
            </c:strRef>
          </c:cat>
          <c:val>
            <c:numRef>
              <c:f>'HIV prev_MSM_ by city'!$C$38:$E$38</c:f>
            </c:numRef>
          </c:val>
          <c:smooth val="0"/>
          <c:extLst>
            <c:ext xmlns:c16="http://schemas.microsoft.com/office/drawing/2014/chart" uri="{C3380CC4-5D6E-409C-BE32-E72D297353CC}">
              <c16:uniqueId val="{00000006-9FEE-4EF7-BF19-32ABC97A3BFC}"/>
            </c:ext>
          </c:extLst>
        </c:ser>
        <c:ser>
          <c:idx val="5"/>
          <c:order val="5"/>
          <c:tx>
            <c:strRef>
              <c:f>'HIV prev_MSM_ by city'!$B$39</c:f>
              <c:strCache>
                <c:ptCount val="1"/>
                <c:pt idx="0">
                  <c:v>Ha Noi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'HIV prev_MSM_ by city'!$C$33:$E$33</c:f>
              <c:strCache>
                <c:ptCount val="3"/>
                <c:pt idx="0">
                  <c:v>2015</c:v>
                </c:pt>
                <c:pt idx="1">
                  <c:v>2016</c:v>
                </c:pt>
                <c:pt idx="2">
                  <c:v>2018</c:v>
                </c:pt>
              </c:strCache>
            </c:strRef>
          </c:cat>
          <c:val>
            <c:numRef>
              <c:f>'HIV prev_MSM_ by city'!$C$39:$E$39</c:f>
            </c:numRef>
          </c:val>
          <c:smooth val="0"/>
          <c:extLst>
            <c:ext xmlns:c16="http://schemas.microsoft.com/office/drawing/2014/chart" uri="{C3380CC4-5D6E-409C-BE32-E72D297353CC}">
              <c16:uniqueId val="{00000007-9FEE-4EF7-BF19-32ABC97A3BFC}"/>
            </c:ext>
          </c:extLst>
        </c:ser>
        <c:ser>
          <c:idx val="6"/>
          <c:order val="6"/>
          <c:tx>
            <c:strRef>
              <c:f>'HIV prev_MSM_ by city'!$B$40</c:f>
              <c:strCache>
                <c:ptCount val="1"/>
                <c:pt idx="0">
                  <c:v>Hai Phong</c:v>
                </c:pt>
              </c:strCache>
            </c:strRef>
          </c:tx>
          <c:spPr>
            <a:ln w="38100" cap="rnd">
              <a:solidFill>
                <a:srgbClr val="E31837"/>
              </a:solidFill>
              <a:round/>
            </a:ln>
            <a:effectLst/>
          </c:spPr>
          <c:marker>
            <c:symbol val="circle"/>
            <c:size val="9"/>
            <c:spPr>
              <a:solidFill>
                <a:srgbClr val="E31837"/>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city'!$C$40:$E$40</c:f>
              <c:numCache>
                <c:formatCode>General</c:formatCode>
                <c:ptCount val="3"/>
                <c:pt idx="0" formatCode="0.0">
                  <c:v>2.67</c:v>
                </c:pt>
                <c:pt idx="1">
                  <c:v>2</c:v>
                </c:pt>
                <c:pt idx="2" formatCode="0.0">
                  <c:v>5.33</c:v>
                </c:pt>
              </c:numCache>
            </c:numRef>
          </c:val>
          <c:smooth val="0"/>
          <c:extLst>
            <c:ext xmlns:c16="http://schemas.microsoft.com/office/drawing/2014/chart" uri="{C3380CC4-5D6E-409C-BE32-E72D297353CC}">
              <c16:uniqueId val="{00000009-9FEE-4EF7-BF19-32ABC97A3BFC}"/>
            </c:ext>
          </c:extLst>
        </c:ser>
        <c:ser>
          <c:idx val="7"/>
          <c:order val="7"/>
          <c:tx>
            <c:strRef>
              <c:f>'HIV prev_MSM_ by city'!$B$41</c:f>
              <c:strCache>
                <c:ptCount val="1"/>
                <c:pt idx="0">
                  <c:v>Ho Chi Minh City</c:v>
                </c:pt>
              </c:strCache>
            </c:strRef>
          </c:tx>
          <c:spPr>
            <a:ln w="38100" cap="rnd">
              <a:solidFill>
                <a:srgbClr val="F78E1E"/>
              </a:solidFill>
              <a:round/>
            </a:ln>
            <a:effectLst/>
          </c:spPr>
          <c:marker>
            <c:symbol val="circle"/>
            <c:size val="10"/>
            <c:spPr>
              <a:solidFill>
                <a:srgbClr val="F78E1E"/>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city'!$C$41:$E$41</c:f>
              <c:numCache>
                <c:formatCode>General</c:formatCode>
                <c:ptCount val="3"/>
                <c:pt idx="0" formatCode="0.0">
                  <c:v>11.43</c:v>
                </c:pt>
                <c:pt idx="1">
                  <c:v>13</c:v>
                </c:pt>
                <c:pt idx="2" formatCode="0.0">
                  <c:v>13.82</c:v>
                </c:pt>
              </c:numCache>
            </c:numRef>
          </c:val>
          <c:smooth val="0"/>
          <c:extLst>
            <c:ext xmlns:c16="http://schemas.microsoft.com/office/drawing/2014/chart" uri="{C3380CC4-5D6E-409C-BE32-E72D297353CC}">
              <c16:uniqueId val="{0000000B-9FEE-4EF7-BF19-32ABC97A3BFC}"/>
            </c:ext>
          </c:extLst>
        </c:ser>
        <c:ser>
          <c:idx val="8"/>
          <c:order val="8"/>
          <c:tx>
            <c:strRef>
              <c:f>'HIV prev_MSM_ by city'!$B$42</c:f>
              <c:strCache>
                <c:ptCount val="1"/>
                <c:pt idx="0">
                  <c:v>Khanh Hoa</c:v>
                </c:pt>
              </c:strCache>
            </c:strRef>
          </c:tx>
          <c:spPr>
            <a:ln w="38100" cap="rnd">
              <a:solidFill>
                <a:srgbClr val="F26B73"/>
              </a:solidFill>
              <a:round/>
            </a:ln>
            <a:effectLst/>
          </c:spPr>
          <c:marker>
            <c:symbol val="circle"/>
            <c:size val="10"/>
            <c:spPr>
              <a:solidFill>
                <a:srgbClr val="F26B73"/>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city'!$C$42:$E$42</c:f>
              <c:numCache>
                <c:formatCode>0.0</c:formatCode>
                <c:ptCount val="3"/>
                <c:pt idx="0">
                  <c:v>2.67</c:v>
                </c:pt>
                <c:pt idx="1">
                  <c:v>7.33</c:v>
                </c:pt>
                <c:pt idx="2">
                  <c:v>14.67</c:v>
                </c:pt>
              </c:numCache>
            </c:numRef>
          </c:val>
          <c:smooth val="0"/>
          <c:extLst>
            <c:ext xmlns:c16="http://schemas.microsoft.com/office/drawing/2014/chart" uri="{C3380CC4-5D6E-409C-BE32-E72D297353CC}">
              <c16:uniqueId val="{0000000D-9FEE-4EF7-BF19-32ABC97A3BFC}"/>
            </c:ext>
          </c:extLst>
        </c:ser>
        <c:ser>
          <c:idx val="9"/>
          <c:order val="9"/>
          <c:tx>
            <c:strRef>
              <c:f>'HIV prev_MSM_ by city'!$B$43</c:f>
              <c:strCache>
                <c:ptCount val="1"/>
                <c:pt idx="0">
                  <c:v>Kien Giang</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'HIV prev_MSM_ by city'!$C$33:$E$33</c:f>
              <c:strCache>
                <c:ptCount val="3"/>
                <c:pt idx="0">
                  <c:v>2015</c:v>
                </c:pt>
                <c:pt idx="1">
                  <c:v>2016</c:v>
                </c:pt>
                <c:pt idx="2">
                  <c:v>2018</c:v>
                </c:pt>
              </c:strCache>
            </c:strRef>
          </c:cat>
          <c:val>
            <c:numRef>
              <c:f>'HIV prev_MSM_ by city'!$C$43:$E$43</c:f>
            </c:numRef>
          </c:val>
          <c:smooth val="0"/>
          <c:extLst>
            <c:ext xmlns:c16="http://schemas.microsoft.com/office/drawing/2014/chart" uri="{C3380CC4-5D6E-409C-BE32-E72D297353CC}">
              <c16:uniqueId val="{0000000E-9FEE-4EF7-BF19-32ABC97A3BFC}"/>
            </c:ext>
          </c:extLst>
        </c:ser>
        <c:ser>
          <c:idx val="10"/>
          <c:order val="10"/>
          <c:tx>
            <c:strRef>
              <c:f>'HIV prev_MSM_ by city'!$B$44</c:f>
              <c:strCache>
                <c:ptCount val="1"/>
                <c:pt idx="0">
                  <c:v>Soc Trang</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'HIV prev_MSM_ by city'!$C$33:$E$33</c:f>
              <c:strCache>
                <c:ptCount val="3"/>
                <c:pt idx="0">
                  <c:v>2015</c:v>
                </c:pt>
                <c:pt idx="1">
                  <c:v>2016</c:v>
                </c:pt>
                <c:pt idx="2">
                  <c:v>2018</c:v>
                </c:pt>
              </c:strCache>
            </c:strRef>
          </c:cat>
          <c:val>
            <c:numRef>
              <c:f>'HIV prev_MSM_ by city'!$C$44:$E$44</c:f>
            </c:numRef>
          </c:val>
          <c:smooth val="0"/>
          <c:extLst>
            <c:ext xmlns:c16="http://schemas.microsoft.com/office/drawing/2014/chart" uri="{C3380CC4-5D6E-409C-BE32-E72D297353CC}">
              <c16:uniqueId val="{0000000F-9FEE-4EF7-BF19-32ABC97A3BFC}"/>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0018446986579508E-2"/>
              <c:y val="9.2713624109510312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solidFill>
        <a:srgbClr val="F26B73"/>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dirty="0"/>
              <a:t>Declining trends, 2015-2018</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601529974621118"/>
          <c:y val="0.12527075206375771"/>
          <c:w val="0.8384375766916603"/>
          <c:h val="0.64613106869442005"/>
        </c:manualLayout>
      </c:layout>
      <c:lineChart>
        <c:grouping val="standard"/>
        <c:varyColors val="0"/>
        <c:ser>
          <c:idx val="6"/>
          <c:order val="0"/>
          <c:tx>
            <c:strRef>
              <c:f>'HIV prev_MSM_ by city'!$B$40</c:f>
              <c:strCache>
                <c:ptCount val="1"/>
                <c:pt idx="0">
                  <c:v>Kien Giang</c:v>
                </c:pt>
              </c:strCache>
            </c:strRef>
          </c:tx>
          <c:spPr>
            <a:ln w="38100" cap="rnd">
              <a:solidFill>
                <a:srgbClr val="E31837"/>
              </a:solidFill>
              <a:round/>
            </a:ln>
            <a:effectLst/>
          </c:spPr>
          <c:marker>
            <c:symbol val="circle"/>
            <c:size val="9"/>
            <c:spPr>
              <a:solidFill>
                <a:srgbClr val="E31837"/>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C9-4723-A27A-0A282C74537D}"/>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city'!$C$40:$E$40</c:f>
              <c:numCache>
                <c:formatCode>General</c:formatCode>
                <c:ptCount val="3"/>
                <c:pt idx="0" formatCode="0.0">
                  <c:v>11.34</c:v>
                </c:pt>
                <c:pt idx="2" formatCode="0.0">
                  <c:v>3.33</c:v>
                </c:pt>
              </c:numCache>
            </c:numRef>
          </c:val>
          <c:smooth val="0"/>
          <c:extLst>
            <c:ext xmlns:c16="http://schemas.microsoft.com/office/drawing/2014/chart" uri="{C3380CC4-5D6E-409C-BE32-E72D297353CC}">
              <c16:uniqueId val="{00000001-92C9-4723-A27A-0A282C74537D}"/>
            </c:ext>
          </c:extLst>
        </c:ser>
        <c:ser>
          <c:idx val="7"/>
          <c:order val="1"/>
          <c:tx>
            <c:strRef>
              <c:f>'HIV prev_MSM_ by city'!$B$41</c:f>
              <c:strCache>
                <c:ptCount val="1"/>
                <c:pt idx="0">
                  <c:v>Ha Noi</c:v>
                </c:pt>
              </c:strCache>
            </c:strRef>
          </c:tx>
          <c:spPr>
            <a:ln w="38100" cap="rnd">
              <a:solidFill>
                <a:srgbClr val="F78E1E"/>
              </a:solidFill>
              <a:round/>
            </a:ln>
            <a:effectLst/>
          </c:spPr>
          <c:marker>
            <c:symbol val="circle"/>
            <c:size val="10"/>
            <c:spPr>
              <a:solidFill>
                <a:srgbClr val="F78E1E"/>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C9-4723-A27A-0A282C74537D}"/>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city'!$C$41:$E$41</c:f>
              <c:numCache>
                <c:formatCode>General</c:formatCode>
                <c:ptCount val="3"/>
                <c:pt idx="0">
                  <c:v>6</c:v>
                </c:pt>
                <c:pt idx="1">
                  <c:v>4</c:v>
                </c:pt>
                <c:pt idx="2">
                  <c:v>0.5</c:v>
                </c:pt>
              </c:numCache>
            </c:numRef>
          </c:val>
          <c:smooth val="0"/>
          <c:extLst>
            <c:ext xmlns:c16="http://schemas.microsoft.com/office/drawing/2014/chart" uri="{C3380CC4-5D6E-409C-BE32-E72D297353CC}">
              <c16:uniqueId val="{00000003-92C9-4723-A27A-0A282C74537D}"/>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9452448464201112E-2"/>
              <c:y val="0.12026819016044044"/>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solidFill>
        <a:srgbClr val="00A99A"/>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'FSW HIV prev by city'!$C$122</c:f>
              <c:strCache>
                <c:ptCount val="1"/>
                <c:pt idx="0">
                  <c:v>HIV prevalence</c:v>
                </c:pt>
              </c:strCache>
            </c:strRef>
          </c:tx>
          <c:spPr>
            <a:solidFill>
              <a:srgbClr val="00A99A"/>
            </a:solidFill>
            <a:ln>
              <a:noFill/>
            </a:ln>
            <a:effectLst/>
          </c:spPr>
          <c:invertIfNegative val="0"/>
          <c:dPt>
            <c:idx val="13"/>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1-F0E6-4DC6-9528-E30A90D5B28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city'!$B$123:$B$136</c:f>
              <c:strCache>
                <c:ptCount val="14"/>
                <c:pt idx="0">
                  <c:v>Ho Chi Minh City</c:v>
                </c:pt>
                <c:pt idx="1">
                  <c:v>Dong Nai</c:v>
                </c:pt>
                <c:pt idx="2">
                  <c:v>Ha Noi</c:v>
                </c:pt>
                <c:pt idx="3">
                  <c:v>Hai Phong</c:v>
                </c:pt>
                <c:pt idx="4">
                  <c:v>An Giang</c:v>
                </c:pt>
                <c:pt idx="5">
                  <c:v>Can Tho</c:v>
                </c:pt>
                <c:pt idx="6">
                  <c:v>Quang Ninh</c:v>
                </c:pt>
                <c:pt idx="7">
                  <c:v>Kiên Giang</c:v>
                </c:pt>
                <c:pt idx="8">
                  <c:v>Nghe An</c:v>
                </c:pt>
                <c:pt idx="9">
                  <c:v>Khanh Hoa</c:v>
                </c:pt>
                <c:pt idx="10">
                  <c:v>Thanh Hoa</c:v>
                </c:pt>
                <c:pt idx="11">
                  <c:v>Lao Cai</c:v>
                </c:pt>
                <c:pt idx="12">
                  <c:v>Thua Thien Hue</c:v>
                </c:pt>
                <c:pt idx="13">
                  <c:v>National</c:v>
                </c:pt>
              </c:strCache>
            </c:strRef>
          </c:cat>
          <c:val>
            <c:numRef>
              <c:f>'FSW HIV prev by city'!$C$123:$C$136</c:f>
              <c:numCache>
                <c:formatCode>General</c:formatCode>
                <c:ptCount val="14"/>
                <c:pt idx="0">
                  <c:v>10</c:v>
                </c:pt>
                <c:pt idx="1">
                  <c:v>7</c:v>
                </c:pt>
                <c:pt idx="2">
                  <c:v>5.5</c:v>
                </c:pt>
                <c:pt idx="3">
                  <c:v>5</c:v>
                </c:pt>
                <c:pt idx="4">
                  <c:v>3.5</c:v>
                </c:pt>
                <c:pt idx="5" formatCode="0.0">
                  <c:v>3.33</c:v>
                </c:pt>
                <c:pt idx="6" formatCode="0.0">
                  <c:v>3.33</c:v>
                </c:pt>
                <c:pt idx="7">
                  <c:v>3</c:v>
                </c:pt>
                <c:pt idx="8">
                  <c:v>3</c:v>
                </c:pt>
                <c:pt idx="9">
                  <c:v>1.5</c:v>
                </c:pt>
                <c:pt idx="10" formatCode="0.0">
                  <c:v>0.67</c:v>
                </c:pt>
                <c:pt idx="11">
                  <c:v>0.5</c:v>
                </c:pt>
                <c:pt idx="12" formatCode="0.0">
                  <c:v>0.33</c:v>
                </c:pt>
                <c:pt idx="13" formatCode="0.0">
                  <c:v>3.58</c:v>
                </c:pt>
              </c:numCache>
            </c:numRef>
          </c:val>
          <c:extLst>
            <c:ext xmlns:c16="http://schemas.microsoft.com/office/drawing/2014/chart" uri="{C3380CC4-5D6E-409C-BE32-E72D297353CC}">
              <c16:uniqueId val="{00000002-F0E6-4DC6-9528-E30A90D5B283}"/>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'FSW HIV prev by city'!$D$138</c:f>
              <c:strCache>
                <c:ptCount val="1"/>
                <c:pt idx="0">
                  <c:v>Threshold</c:v>
                </c:pt>
              </c:strCache>
            </c:strRef>
          </c:tx>
          <c:spPr>
            <a:ln w="22225" cap="rnd">
              <a:solidFill>
                <a:srgbClr val="E31837"/>
              </a:solidFill>
              <a:prstDash val="sysDash"/>
              <a:round/>
            </a:ln>
            <a:effectLst/>
          </c:spPr>
          <c:marker>
            <c:symbol val="none"/>
          </c:marker>
          <c:xVal>
            <c:numRef>
              <c:f>'FSW HIV prev by city'!$C$139:$C$140</c:f>
              <c:numCache>
                <c:formatCode>General</c:formatCode>
                <c:ptCount val="2"/>
                <c:pt idx="0">
                  <c:v>0</c:v>
                </c:pt>
                <c:pt idx="1">
                  <c:v>1</c:v>
                </c:pt>
              </c:numCache>
            </c:numRef>
          </c:xVal>
          <c:yVal>
            <c:numRef>
              <c:f>'FSW HIV prev by city'!$D$139:$D$140</c:f>
              <c:numCache>
                <c:formatCode>General</c:formatCode>
                <c:ptCount val="2"/>
                <c:pt idx="0">
                  <c:v>5</c:v>
                </c:pt>
                <c:pt idx="1">
                  <c:v>5</c:v>
                </c:pt>
              </c:numCache>
            </c:numRef>
          </c:yVal>
          <c:smooth val="1"/>
          <c:extLst>
            <c:ext xmlns:c16="http://schemas.microsoft.com/office/drawing/2014/chart" uri="{C3380CC4-5D6E-409C-BE32-E72D297353CC}">
              <c16:uniqueId val="{00000003-F0E6-4DC6-9528-E30A90D5B283}"/>
            </c:ext>
          </c:extLst>
        </c:ser>
        <c:dLbls>
          <c:showLegendKey val="0"/>
          <c:showVal val="0"/>
          <c:showCatName val="0"/>
          <c:showSerName val="0"/>
          <c:showPercent val="0"/>
          <c:showBubbleSize val="0"/>
        </c:dLbls>
        <c:axId val="827242320"/>
        <c:axId val="827241992"/>
      </c:scatterChart>
      <c:catAx>
        <c:axId val="6763730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5"/>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1.9582221643782132E-2"/>
              <c:y val="7.9300480698338359E-4"/>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5"/>
      </c:valAx>
      <c:valAx>
        <c:axId val="827241992"/>
        <c:scaling>
          <c:orientation val="minMax"/>
          <c:max val="15"/>
        </c:scaling>
        <c:delete val="1"/>
        <c:axPos val="r"/>
        <c:numFmt formatCode="General" sourceLinked="1"/>
        <c:majorTickMark val="out"/>
        <c:minorTickMark val="none"/>
        <c:tickLblPos val="nextTo"/>
        <c:crossAx val="827242320"/>
        <c:crosses val="max"/>
        <c:crossBetween val="midCat"/>
      </c:valAx>
      <c:valAx>
        <c:axId val="827242320"/>
        <c:scaling>
          <c:orientation val="minMax"/>
          <c:max val="1"/>
        </c:scaling>
        <c:delete val="1"/>
        <c:axPos val="t"/>
        <c:numFmt formatCode="General" sourceLinked="1"/>
        <c:majorTickMark val="out"/>
        <c:minorTickMark val="none"/>
        <c:tickLblPos val="nextTo"/>
        <c:crossAx val="827241992"/>
        <c:crosses val="max"/>
        <c:crossBetween val="midCat"/>
      </c:valAx>
      <c:spPr>
        <a:noFill/>
        <a:ln>
          <a:noFill/>
        </a:ln>
        <a:effectLst/>
      </c:spPr>
    </c:plotArea>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Declining</a:t>
            </a:r>
            <a:r>
              <a:rPr lang="en-GB" baseline="0"/>
              <a:t> trends, 2015-2018</a:t>
            </a:r>
            <a:endParaRPr lang="en-GB"/>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944056992875892"/>
          <c:y val="0.13330088053722644"/>
          <c:w val="0.83436895388076493"/>
          <c:h val="0.64288836008520389"/>
        </c:manualLayout>
      </c:layout>
      <c:lineChart>
        <c:grouping val="standard"/>
        <c:varyColors val="0"/>
        <c:ser>
          <c:idx val="0"/>
          <c:order val="0"/>
          <c:tx>
            <c:strRef>
              <c:f>'FSW HIV prev by city'!$B$149</c:f>
              <c:strCache>
                <c:ptCount val="1"/>
                <c:pt idx="0">
                  <c:v>Can Tho</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85-439F-B53A-0B5D0636E72F}"/>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city'!$C$149:$E$149</c:f>
              <c:numCache>
                <c:formatCode>0.0</c:formatCode>
                <c:ptCount val="3"/>
                <c:pt idx="0">
                  <c:v>5.33</c:v>
                </c:pt>
                <c:pt idx="1">
                  <c:v>4</c:v>
                </c:pt>
                <c:pt idx="2">
                  <c:v>3.33</c:v>
                </c:pt>
              </c:numCache>
            </c:numRef>
          </c:val>
          <c:smooth val="0"/>
          <c:extLst>
            <c:ext xmlns:c16="http://schemas.microsoft.com/office/drawing/2014/chart" uri="{C3380CC4-5D6E-409C-BE32-E72D297353CC}">
              <c16:uniqueId val="{00000001-6085-439F-B53A-0B5D0636E72F}"/>
            </c:ext>
          </c:extLst>
        </c:ser>
        <c:ser>
          <c:idx val="1"/>
          <c:order val="1"/>
          <c:tx>
            <c:strRef>
              <c:f>'FSW HIV prev by city'!$B$150</c:f>
              <c:strCache>
                <c:ptCount val="1"/>
                <c:pt idx="0">
                  <c:v>Hanoi</c:v>
                </c:pt>
              </c:strCache>
            </c:strRef>
          </c:tx>
          <c:spPr>
            <a:ln w="38100" cap="rnd">
              <a:solidFill>
                <a:srgbClr val="00A99A"/>
              </a:solidFill>
              <a:round/>
            </a:ln>
            <a:effectLst/>
          </c:spPr>
          <c:marker>
            <c:symbol val="circle"/>
            <c:size val="10"/>
            <c:spPr>
              <a:solidFill>
                <a:srgbClr val="00A99A"/>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85-439F-B53A-0B5D0636E7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city'!$C$150:$E$150</c:f>
              <c:numCache>
                <c:formatCode>0.0</c:formatCode>
                <c:ptCount val="3"/>
                <c:pt idx="0">
                  <c:v>18</c:v>
                </c:pt>
                <c:pt idx="1">
                  <c:v>11</c:v>
                </c:pt>
                <c:pt idx="2">
                  <c:v>5.5</c:v>
                </c:pt>
              </c:numCache>
            </c:numRef>
          </c:val>
          <c:smooth val="0"/>
          <c:extLst>
            <c:ext xmlns:c16="http://schemas.microsoft.com/office/drawing/2014/chart" uri="{C3380CC4-5D6E-409C-BE32-E72D297353CC}">
              <c16:uniqueId val="{00000003-6085-439F-B53A-0B5D0636E72F}"/>
            </c:ext>
          </c:extLst>
        </c:ser>
        <c:ser>
          <c:idx val="2"/>
          <c:order val="2"/>
          <c:tx>
            <c:strRef>
              <c:f>'FSW HIV prev by city'!$B$151</c:f>
              <c:strCache>
                <c:ptCount val="1"/>
                <c:pt idx="0">
                  <c:v>Thua Thien Hue</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85-439F-B53A-0B5D0636E72F}"/>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city'!$C$151:$E$151</c:f>
              <c:numCache>
                <c:formatCode>0.0</c:formatCode>
                <c:ptCount val="3"/>
                <c:pt idx="0">
                  <c:v>1</c:v>
                </c:pt>
                <c:pt idx="1">
                  <c:v>1</c:v>
                </c:pt>
                <c:pt idx="2">
                  <c:v>0.33</c:v>
                </c:pt>
              </c:numCache>
            </c:numRef>
          </c:val>
          <c:smooth val="0"/>
          <c:extLst>
            <c:ext xmlns:c16="http://schemas.microsoft.com/office/drawing/2014/chart" uri="{C3380CC4-5D6E-409C-BE32-E72D297353CC}">
              <c16:uniqueId val="{00000005-6085-439F-B53A-0B5D0636E72F}"/>
            </c:ext>
          </c:extLst>
        </c:ser>
        <c:ser>
          <c:idx val="3"/>
          <c:order val="3"/>
          <c:tx>
            <c:strRef>
              <c:f>'FSW HIV prev by city'!$B$152</c:f>
              <c:strCache>
                <c:ptCount val="1"/>
                <c:pt idx="0">
                  <c:v>Thanh Hoa</c:v>
                </c:pt>
              </c:strCache>
            </c:strRef>
          </c:tx>
          <c:spPr>
            <a:ln w="38100" cap="rnd">
              <a:solidFill>
                <a:srgbClr val="F78E1E"/>
              </a:solidFill>
              <a:round/>
            </a:ln>
            <a:effectLst/>
          </c:spPr>
          <c:marker>
            <c:symbol val="circle"/>
            <c:size val="10"/>
            <c:spPr>
              <a:solidFill>
                <a:srgbClr val="F78E1E"/>
              </a:solidFill>
              <a:ln w="9525">
                <a:solidFill>
                  <a:sysClr val="window" lastClr="FFFFFF"/>
                </a:solidFill>
              </a:ln>
              <a:effectLst/>
            </c:spPr>
          </c:marker>
          <c:cat>
            <c:strRef>
              <c:f>'FSW HIV prev by city'!$C$148:$E$148</c:f>
              <c:strCache>
                <c:ptCount val="3"/>
                <c:pt idx="0">
                  <c:v>2015</c:v>
                </c:pt>
                <c:pt idx="1">
                  <c:v>2016</c:v>
                </c:pt>
                <c:pt idx="2">
                  <c:v>2018</c:v>
                </c:pt>
              </c:strCache>
            </c:strRef>
          </c:cat>
          <c:val>
            <c:numRef>
              <c:f>'FSW HIV prev by city'!$C$152:$E$152</c:f>
              <c:numCache>
                <c:formatCode>0.0</c:formatCode>
                <c:ptCount val="3"/>
                <c:pt idx="0">
                  <c:v>2.33</c:v>
                </c:pt>
                <c:pt idx="1">
                  <c:v>2.3333333333333335</c:v>
                </c:pt>
                <c:pt idx="2">
                  <c:v>0.67</c:v>
                </c:pt>
              </c:numCache>
            </c:numRef>
          </c:val>
          <c:smooth val="0"/>
          <c:extLst>
            <c:ext xmlns:c16="http://schemas.microsoft.com/office/drawing/2014/chart" uri="{C3380CC4-5D6E-409C-BE32-E72D297353CC}">
              <c16:uniqueId val="{00000006-6085-439F-B53A-0B5D0636E72F}"/>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4285714285714285E-2"/>
              <c:y val="9.9783673539158541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majorUnit val="5"/>
      </c:valAx>
      <c:spPr>
        <a:noFill/>
        <a:ln>
          <a:noFill/>
        </a:ln>
        <a:effectLst/>
      </c:spPr>
    </c:plotArea>
    <c:legend>
      <c:legendPos val="b"/>
      <c:layout>
        <c:manualLayout>
          <c:xMode val="edge"/>
          <c:yMode val="edge"/>
          <c:x val="9.7619047619047619E-2"/>
          <c:y val="0.86558572321898075"/>
          <c:w val="0.73571428571428577"/>
          <c:h val="0.127933922841436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chart>
  <c:spPr>
    <a:noFill/>
    <a:ln>
      <a:solidFill>
        <a:srgbClr val="88C540"/>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Rising</a:t>
            </a:r>
            <a:r>
              <a:rPr lang="en-GB" baseline="0"/>
              <a:t> trends, 2015-2018</a:t>
            </a:r>
            <a:endParaRPr lang="en-GB"/>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'FSW HIV prev by city'!$B$159</c:f>
              <c:strCache>
                <c:ptCount val="1"/>
                <c:pt idx="0">
                  <c:v>Ho Chi Minh City</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99-4CC8-98EB-736BC187879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city'!$C$159:$E$159</c:f>
              <c:numCache>
                <c:formatCode>0.0</c:formatCode>
                <c:ptCount val="3"/>
                <c:pt idx="0">
                  <c:v>6.43</c:v>
                </c:pt>
                <c:pt idx="1">
                  <c:v>7.333333333333333</c:v>
                </c:pt>
                <c:pt idx="2" formatCode="General">
                  <c:v>10</c:v>
                </c:pt>
              </c:numCache>
            </c:numRef>
          </c:val>
          <c:smooth val="0"/>
          <c:extLst>
            <c:ext xmlns:c16="http://schemas.microsoft.com/office/drawing/2014/chart" uri="{C3380CC4-5D6E-409C-BE32-E72D297353CC}">
              <c16:uniqueId val="{00000001-2B99-4CC8-98EB-736BC1878790}"/>
            </c:ext>
          </c:extLst>
        </c:ser>
        <c:ser>
          <c:idx val="1"/>
          <c:order val="1"/>
          <c:tx>
            <c:strRef>
              <c:f>'FSW HIV prev by city'!$B$160</c:f>
              <c:strCache>
                <c:ptCount val="1"/>
                <c:pt idx="0">
                  <c:v>Dong Nai</c:v>
                </c:pt>
              </c:strCache>
            </c:strRef>
          </c:tx>
          <c:spPr>
            <a:ln w="38100" cap="rnd">
              <a:solidFill>
                <a:srgbClr val="00A99A"/>
              </a:solidFill>
              <a:round/>
            </a:ln>
            <a:effectLst/>
          </c:spPr>
          <c:marker>
            <c:symbol val="circle"/>
            <c:size val="10"/>
            <c:spPr>
              <a:solidFill>
                <a:srgbClr val="00A99A"/>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99-4CC8-98EB-736BC187879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city'!$C$160:$E$160</c:f>
              <c:numCache>
                <c:formatCode>General</c:formatCode>
                <c:ptCount val="3"/>
                <c:pt idx="0" formatCode="0.0">
                  <c:v>2.33</c:v>
                </c:pt>
                <c:pt idx="2">
                  <c:v>7</c:v>
                </c:pt>
              </c:numCache>
            </c:numRef>
          </c:val>
          <c:smooth val="0"/>
          <c:extLst>
            <c:ext xmlns:c16="http://schemas.microsoft.com/office/drawing/2014/chart" uri="{C3380CC4-5D6E-409C-BE32-E72D297353CC}">
              <c16:uniqueId val="{00000003-2B99-4CC8-98EB-736BC1878790}"/>
            </c:ext>
          </c:extLst>
        </c:ser>
        <c:ser>
          <c:idx val="2"/>
          <c:order val="2"/>
          <c:tx>
            <c:strRef>
              <c:f>'FSW HIV prev by city'!$B$161</c:f>
              <c:strCache>
                <c:ptCount val="1"/>
                <c:pt idx="0">
                  <c:v>Kien Giang</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99-4CC8-98EB-736BC187879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city'!$C$161:$E$161</c:f>
              <c:numCache>
                <c:formatCode>General</c:formatCode>
                <c:ptCount val="3"/>
                <c:pt idx="0">
                  <c:v>2</c:v>
                </c:pt>
                <c:pt idx="1">
                  <c:v>3</c:v>
                </c:pt>
                <c:pt idx="2">
                  <c:v>3</c:v>
                </c:pt>
              </c:numCache>
            </c:numRef>
          </c:val>
          <c:smooth val="0"/>
          <c:extLst>
            <c:ext xmlns:c16="http://schemas.microsoft.com/office/drawing/2014/chart" uri="{C3380CC4-5D6E-409C-BE32-E72D297353CC}">
              <c16:uniqueId val="{00000005-2B99-4CC8-98EB-736BC1878790}"/>
            </c:ext>
          </c:extLst>
        </c:ser>
        <c:ser>
          <c:idx val="3"/>
          <c:order val="3"/>
          <c:tx>
            <c:strRef>
              <c:f>'FSW HIV prev by city'!$B$162</c:f>
              <c:strCache>
                <c:ptCount val="1"/>
                <c:pt idx="0">
                  <c:v>Quang Ninh</c:v>
                </c:pt>
              </c:strCache>
            </c:strRef>
          </c:tx>
          <c:spPr>
            <a:ln w="38100" cap="rnd">
              <a:solidFill>
                <a:srgbClr val="F78E1E"/>
              </a:solidFill>
              <a:round/>
            </a:ln>
            <a:effectLst/>
          </c:spPr>
          <c:marker>
            <c:symbol val="circle"/>
            <c:size val="10"/>
            <c:spPr>
              <a:solidFill>
                <a:srgbClr val="F78E1E"/>
              </a:solidFill>
              <a:ln w="9525">
                <a:solidFill>
                  <a:sysClr val="window" lastClr="FFFFFF"/>
                </a:solidFill>
              </a:ln>
              <a:effectLst/>
            </c:spPr>
          </c:marker>
          <c:dLbls>
            <c:dLbl>
              <c:idx val="2"/>
              <c:layout>
                <c:manualLayout>
                  <c:x val="-1.2968298976134076E-2"/>
                  <c:y val="-6.3909774436090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99-4CC8-98EB-736BC187879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'FSW HIV prev by city'!$C$148:$E$148</c:f>
              <c:strCache>
                <c:ptCount val="3"/>
                <c:pt idx="0">
                  <c:v>2015</c:v>
                </c:pt>
                <c:pt idx="1">
                  <c:v>2016</c:v>
                </c:pt>
                <c:pt idx="2">
                  <c:v>2018</c:v>
                </c:pt>
              </c:strCache>
            </c:strRef>
          </c:cat>
          <c:val>
            <c:numRef>
              <c:f>'FSW HIV prev by city'!$C$162:$E$162</c:f>
              <c:numCache>
                <c:formatCode>General</c:formatCode>
                <c:ptCount val="3"/>
                <c:pt idx="0" formatCode="0.0">
                  <c:v>1.67</c:v>
                </c:pt>
                <c:pt idx="2" formatCode="0.0">
                  <c:v>3.33</c:v>
                </c:pt>
              </c:numCache>
            </c:numRef>
          </c:val>
          <c:smooth val="0"/>
          <c:extLst>
            <c:ext xmlns:c16="http://schemas.microsoft.com/office/drawing/2014/chart" uri="{C3380CC4-5D6E-409C-BE32-E72D297353CC}">
              <c16:uniqueId val="{00000007-2B99-4CC8-98EB-736BC1878790}"/>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4935064935064939E-3"/>
              <c:y val="0.10262739396257978"/>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majorUnit val="3"/>
      </c:valAx>
      <c:spPr>
        <a:noFill/>
        <a:ln>
          <a:noFill/>
        </a:ln>
        <a:effectLst/>
      </c:spPr>
    </c:plotArea>
    <c:legend>
      <c:legendPos val="b"/>
      <c:layout>
        <c:manualLayout>
          <c:xMode val="edge"/>
          <c:yMode val="edge"/>
          <c:x val="0.20568173296519754"/>
          <c:y val="0.84665972078788243"/>
          <c:w val="0.67738112281419371"/>
          <c:h val="0.133957614538321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chart>
  <c:spPr>
    <a:noFill/>
    <a:ln>
      <a:solidFill>
        <a:srgbClr val="E31837"/>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a:ln>
              <a:noFill/>
            </a:ln>
          </c:spPr>
          <c:invertIfNegative val="0"/>
          <c:dPt>
            <c:idx val="20"/>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666F-496A-A41E-8341B2F308E4}"/>
              </c:ext>
            </c:extLst>
          </c:dPt>
          <c:dLbls>
            <c:dLbl>
              <c:idx val="0"/>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66F-496A-A41E-8341B2F308E4}"/>
                </c:ext>
              </c:extLst>
            </c:dLbl>
            <c:dLbl>
              <c:idx val="4"/>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66F-496A-A41E-8341B2F308E4}"/>
                </c:ext>
              </c:extLst>
            </c:dLbl>
            <c:dLbl>
              <c:idx val="5"/>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66F-496A-A41E-8341B2F308E4}"/>
                </c:ext>
              </c:extLst>
            </c:dLbl>
            <c:dLbl>
              <c:idx val="6"/>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66F-496A-A41E-8341B2F308E4}"/>
                </c:ext>
              </c:extLst>
            </c:dLbl>
            <c:dLbl>
              <c:idx val="8"/>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666F-496A-A41E-8341B2F308E4}"/>
                </c:ext>
              </c:extLst>
            </c:dLbl>
            <c:dLbl>
              <c:idx val="13"/>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66F-496A-A41E-8341B2F308E4}"/>
                </c:ext>
              </c:extLst>
            </c:dLbl>
            <c:dLbl>
              <c:idx val="14"/>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8-666F-496A-A41E-8341B2F308E4}"/>
                </c:ext>
              </c:extLst>
            </c:dLbl>
            <c:dLbl>
              <c:idx val="17"/>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66F-496A-A41E-8341B2F308E4}"/>
                </c:ext>
              </c:extLst>
            </c:dLbl>
            <c:dLbl>
              <c:idx val="18"/>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A-666F-496A-A41E-8341B2F308E4}"/>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prev_PWID_ by city'!$B$4:$B$24</c:f>
              <c:strCache>
                <c:ptCount val="21"/>
                <c:pt idx="0">
                  <c:v>Dien Bien</c:v>
                </c:pt>
                <c:pt idx="1">
                  <c:v>Son La</c:v>
                </c:pt>
                <c:pt idx="2">
                  <c:v>Hai Phong</c:v>
                </c:pt>
                <c:pt idx="3">
                  <c:v>Quang Ninh</c:v>
                </c:pt>
                <c:pt idx="4">
                  <c:v>Binh Duong</c:v>
                </c:pt>
                <c:pt idx="5">
                  <c:v>Can Tho</c:v>
                </c:pt>
                <c:pt idx="6">
                  <c:v>Thanh Hoa</c:v>
                </c:pt>
                <c:pt idx="7">
                  <c:v>Nghe An</c:v>
                </c:pt>
                <c:pt idx="8">
                  <c:v>Tp Ho Chi Minh</c:v>
                </c:pt>
                <c:pt idx="9">
                  <c:v>Ha Noi</c:v>
                </c:pt>
                <c:pt idx="10">
                  <c:v>Thai Nguyen</c:v>
                </c:pt>
                <c:pt idx="11">
                  <c:v>Khanh Hoa</c:v>
                </c:pt>
                <c:pt idx="12">
                  <c:v>Ba Ria - Vung Tau</c:v>
                </c:pt>
                <c:pt idx="13">
                  <c:v>Dong Nai</c:v>
                </c:pt>
                <c:pt idx="14">
                  <c:v>Lao Cai</c:v>
                </c:pt>
                <c:pt idx="15">
                  <c:v>An Giang</c:v>
                </c:pt>
                <c:pt idx="16">
                  <c:v>Gia Lai</c:v>
                </c:pt>
                <c:pt idx="17">
                  <c:v>Kien Giang</c:v>
                </c:pt>
                <c:pt idx="18">
                  <c:v>Da Nang</c:v>
                </c:pt>
                <c:pt idx="19">
                  <c:v>Thua Thien Hue</c:v>
                </c:pt>
                <c:pt idx="20">
                  <c:v>Total</c:v>
                </c:pt>
              </c:strCache>
            </c:strRef>
          </c:cat>
          <c:val>
            <c:numRef>
              <c:f>'HIV prev_PWID_ by city'!$C$4:$C$24</c:f>
              <c:numCache>
                <c:formatCode>0.0</c:formatCode>
                <c:ptCount val="21"/>
                <c:pt idx="0">
                  <c:v>26</c:v>
                </c:pt>
                <c:pt idx="1">
                  <c:v>24.333333333333336</c:v>
                </c:pt>
                <c:pt idx="2">
                  <c:v>20.666666666666668</c:v>
                </c:pt>
                <c:pt idx="3">
                  <c:v>19.333333333333332</c:v>
                </c:pt>
                <c:pt idx="4" formatCode="0">
                  <c:v>19</c:v>
                </c:pt>
                <c:pt idx="5" formatCode="0">
                  <c:v>18</c:v>
                </c:pt>
                <c:pt idx="6" formatCode="0">
                  <c:v>15</c:v>
                </c:pt>
                <c:pt idx="7">
                  <c:v>11.5</c:v>
                </c:pt>
                <c:pt idx="8">
                  <c:v>11</c:v>
                </c:pt>
                <c:pt idx="9">
                  <c:v>9.6666666666666661</c:v>
                </c:pt>
                <c:pt idx="10">
                  <c:v>9.5</c:v>
                </c:pt>
                <c:pt idx="11">
                  <c:v>9.3333333333333339</c:v>
                </c:pt>
                <c:pt idx="12">
                  <c:v>8.5</c:v>
                </c:pt>
                <c:pt idx="13">
                  <c:v>8</c:v>
                </c:pt>
                <c:pt idx="14">
                  <c:v>8</c:v>
                </c:pt>
                <c:pt idx="15">
                  <c:v>5.6666666666666661</c:v>
                </c:pt>
                <c:pt idx="16">
                  <c:v>4.666666666666667</c:v>
                </c:pt>
                <c:pt idx="17">
                  <c:v>2.9850746268656714</c:v>
                </c:pt>
                <c:pt idx="18">
                  <c:v>2</c:v>
                </c:pt>
                <c:pt idx="19">
                  <c:v>0.66666666666666674</c:v>
                </c:pt>
                <c:pt idx="20">
                  <c:v>12.741969793660923</c:v>
                </c:pt>
              </c:numCache>
            </c:numRef>
          </c:val>
          <c:extLst>
            <c:ext xmlns:c16="http://schemas.microsoft.com/office/drawing/2014/chart" uri="{C3380CC4-5D6E-409C-BE32-E72D297353CC}">
              <c16:uniqueId val="{0000000B-666F-496A-A41E-8341B2F308E4}"/>
            </c:ext>
          </c:extLst>
        </c:ser>
        <c:dLbls>
          <c:showLegendKey val="0"/>
          <c:showVal val="0"/>
          <c:showCatName val="0"/>
          <c:showSerName val="0"/>
          <c:showPercent val="0"/>
          <c:showBubbleSize val="0"/>
        </c:dLbls>
        <c:gapWidth val="100"/>
        <c:axId val="45397888"/>
        <c:axId val="45399424"/>
      </c:barChart>
      <c:scatterChart>
        <c:scatterStyle val="lineMarker"/>
        <c:varyColors val="0"/>
        <c:ser>
          <c:idx val="1"/>
          <c:order val="1"/>
          <c:tx>
            <c:strRef>
              <c:f>'HIV prev_PWID_ by city'!$I$1</c:f>
              <c:strCache>
                <c:ptCount val="1"/>
                <c:pt idx="0">
                  <c:v>t</c:v>
                </c:pt>
              </c:strCache>
            </c:strRef>
          </c:tx>
          <c:spPr>
            <a:ln w="15875">
              <a:solidFill>
                <a:srgbClr val="E31837"/>
              </a:solidFill>
              <a:prstDash val="dash"/>
            </a:ln>
          </c:spPr>
          <c:marker>
            <c:symbol val="none"/>
          </c:marker>
          <c:xVal>
            <c:numRef>
              <c:f>'HIV prev_PWID_ by city'!$H$2:$H$3</c:f>
              <c:numCache>
                <c:formatCode>General</c:formatCode>
                <c:ptCount val="2"/>
                <c:pt idx="0">
                  <c:v>0</c:v>
                </c:pt>
                <c:pt idx="1">
                  <c:v>1</c:v>
                </c:pt>
              </c:numCache>
            </c:numRef>
          </c:xVal>
          <c:yVal>
            <c:numRef>
              <c:f>'HIV prev_PWID_ by city'!$I$2:$I$3</c:f>
              <c:numCache>
                <c:formatCode>General</c:formatCode>
                <c:ptCount val="2"/>
                <c:pt idx="0">
                  <c:v>5</c:v>
                </c:pt>
                <c:pt idx="1">
                  <c:v>5</c:v>
                </c:pt>
              </c:numCache>
            </c:numRef>
          </c:yVal>
          <c:smooth val="0"/>
          <c:extLst>
            <c:ext xmlns:c16="http://schemas.microsoft.com/office/drawing/2014/chart" uri="{C3380CC4-5D6E-409C-BE32-E72D297353CC}">
              <c16:uniqueId val="{0000000C-666F-496A-A41E-8341B2F308E4}"/>
            </c:ext>
          </c:extLst>
        </c:ser>
        <c:dLbls>
          <c:showLegendKey val="0"/>
          <c:showVal val="0"/>
          <c:showCatName val="0"/>
          <c:showSerName val="0"/>
          <c:showPercent val="0"/>
          <c:showBubbleSize val="0"/>
        </c:dLbls>
        <c:axId val="45407232"/>
        <c:axId val="45405696"/>
      </c:scatterChart>
      <c:catAx>
        <c:axId val="4539788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45399424"/>
        <c:crosses val="autoZero"/>
        <c:auto val="1"/>
        <c:lblAlgn val="ctr"/>
        <c:lblOffset val="100"/>
        <c:noMultiLvlLbl val="0"/>
      </c:catAx>
      <c:valAx>
        <c:axId val="45399424"/>
        <c:scaling>
          <c:orientation val="minMax"/>
          <c:max val="40"/>
          <c:min val="0"/>
        </c:scaling>
        <c:delete val="0"/>
        <c:axPos val="l"/>
        <c:title>
          <c:tx>
            <c:rich>
              <a:bodyPr rot="0" vert="horz"/>
              <a:lstStyle/>
              <a:p>
                <a:pPr>
                  <a:defRPr/>
                </a:pPr>
                <a:r>
                  <a:rPr lang="en-US"/>
                  <a:t>%</a:t>
                </a:r>
              </a:p>
            </c:rich>
          </c:tx>
          <c:layout>
            <c:manualLayout>
              <c:xMode val="edge"/>
              <c:yMode val="edge"/>
              <c:x val="0"/>
              <c:y val="1.9126111438713331E-2"/>
            </c:manualLayout>
          </c:layout>
          <c:overlay val="0"/>
        </c:title>
        <c:numFmt formatCode="0" sourceLinked="0"/>
        <c:majorTickMark val="out"/>
        <c:minorTickMark val="none"/>
        <c:tickLblPos val="nextTo"/>
        <c:crossAx val="45397888"/>
        <c:crosses val="autoZero"/>
        <c:crossBetween val="between"/>
        <c:majorUnit val="10"/>
      </c:valAx>
      <c:valAx>
        <c:axId val="45405696"/>
        <c:scaling>
          <c:orientation val="minMax"/>
          <c:max val="40"/>
          <c:min val="0"/>
        </c:scaling>
        <c:delete val="1"/>
        <c:axPos val="r"/>
        <c:numFmt formatCode="General" sourceLinked="1"/>
        <c:majorTickMark val="out"/>
        <c:minorTickMark val="none"/>
        <c:tickLblPos val="nextTo"/>
        <c:crossAx val="45407232"/>
        <c:crosses val="max"/>
        <c:crossBetween val="midCat"/>
      </c:valAx>
      <c:valAx>
        <c:axId val="45407232"/>
        <c:scaling>
          <c:orientation val="minMax"/>
          <c:max val="1"/>
          <c:min val="0"/>
        </c:scaling>
        <c:delete val="1"/>
        <c:axPos val="t"/>
        <c:numFmt formatCode="General" sourceLinked="1"/>
        <c:majorTickMark val="out"/>
        <c:minorTickMark val="none"/>
        <c:tickLblPos val="nextTo"/>
        <c:crossAx val="45405696"/>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Rising trends</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'HIV prev_PWID_ by city'!$G$31</c:f>
              <c:strCache>
                <c:ptCount val="1"/>
                <c:pt idx="0">
                  <c:v>Dien Bien</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EB-4F22-9577-224C374CFEA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city'!$H$31:$J$31</c:f>
              <c:numCache>
                <c:formatCode>0.0</c:formatCode>
                <c:ptCount val="3"/>
                <c:pt idx="0" formatCode="General">
                  <c:v>16.7</c:v>
                </c:pt>
                <c:pt idx="1">
                  <c:v>16.44295302013423</c:v>
                </c:pt>
                <c:pt idx="2">
                  <c:v>26</c:v>
                </c:pt>
              </c:numCache>
            </c:numRef>
          </c:val>
          <c:smooth val="0"/>
          <c:extLst>
            <c:ext xmlns:c16="http://schemas.microsoft.com/office/drawing/2014/chart" uri="{C3380CC4-5D6E-409C-BE32-E72D297353CC}">
              <c16:uniqueId val="{00000001-C6EB-4F22-9577-224C374CFEAC}"/>
            </c:ext>
          </c:extLst>
        </c:ser>
        <c:ser>
          <c:idx val="1"/>
          <c:order val="1"/>
          <c:tx>
            <c:strRef>
              <c:f>'HIV prev_PWID_ by city'!$G$32</c:f>
              <c:strCache>
                <c:ptCount val="1"/>
                <c:pt idx="0">
                  <c:v>Hai Phong</c:v>
                </c:pt>
              </c:strCache>
            </c:strRef>
          </c:tx>
          <c:spPr>
            <a:ln w="38100" cap="rnd">
              <a:solidFill>
                <a:srgbClr val="F26B73"/>
              </a:solidFill>
              <a:round/>
            </a:ln>
            <a:effectLst/>
          </c:spPr>
          <c:marker>
            <c:symbol val="circle"/>
            <c:size val="10"/>
            <c:spPr>
              <a:solidFill>
                <a:srgbClr val="F26B73"/>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EB-4F22-9577-224C374CFE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city'!$H$32:$J$32</c:f>
              <c:numCache>
                <c:formatCode>0.0</c:formatCode>
                <c:ptCount val="3"/>
                <c:pt idx="0" formatCode="General">
                  <c:v>12.7</c:v>
                </c:pt>
                <c:pt idx="1">
                  <c:v>13.666666666666666</c:v>
                </c:pt>
                <c:pt idx="2">
                  <c:v>20.666666666666668</c:v>
                </c:pt>
              </c:numCache>
            </c:numRef>
          </c:val>
          <c:smooth val="0"/>
          <c:extLst>
            <c:ext xmlns:c16="http://schemas.microsoft.com/office/drawing/2014/chart" uri="{C3380CC4-5D6E-409C-BE32-E72D297353CC}">
              <c16:uniqueId val="{00000003-C6EB-4F22-9577-224C374CFEAC}"/>
            </c:ext>
          </c:extLst>
        </c:ser>
        <c:ser>
          <c:idx val="2"/>
          <c:order val="2"/>
          <c:tx>
            <c:strRef>
              <c:f>'HIV prev_PWID_ by city'!$G$33</c:f>
              <c:strCache>
                <c:ptCount val="1"/>
                <c:pt idx="0">
                  <c:v>Khanh Hoa</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EB-4F22-9577-224C374CFEA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city'!$H$33:$J$33</c:f>
              <c:numCache>
                <c:formatCode>0.0</c:formatCode>
                <c:ptCount val="3"/>
                <c:pt idx="0" formatCode="General">
                  <c:v>5.3</c:v>
                </c:pt>
                <c:pt idx="1">
                  <c:v>8.6666666666666679</c:v>
                </c:pt>
                <c:pt idx="2">
                  <c:v>9.3333333333333339</c:v>
                </c:pt>
              </c:numCache>
            </c:numRef>
          </c:val>
          <c:smooth val="0"/>
          <c:extLst>
            <c:ext xmlns:c16="http://schemas.microsoft.com/office/drawing/2014/chart" uri="{C3380CC4-5D6E-409C-BE32-E72D297353CC}">
              <c16:uniqueId val="{00000005-C6EB-4F22-9577-224C374CFEAC}"/>
            </c:ext>
          </c:extLst>
        </c:ser>
        <c:ser>
          <c:idx val="3"/>
          <c:order val="3"/>
          <c:tx>
            <c:strRef>
              <c:f>'HIV prev_PWID_ by city'!$G$34</c:f>
              <c:strCache>
                <c:ptCount val="1"/>
                <c:pt idx="0">
                  <c:v>Long An</c:v>
                </c:pt>
              </c:strCache>
            </c:strRef>
          </c:tx>
          <c:spPr>
            <a:ln w="38100" cap="rnd">
              <a:solidFill>
                <a:srgbClr val="00A99A"/>
              </a:solidFill>
              <a:round/>
            </a:ln>
            <a:effectLst/>
          </c:spPr>
          <c:marker>
            <c:symbol val="circle"/>
            <c:size val="10"/>
            <c:spPr>
              <a:solidFill>
                <a:srgbClr val="00A99A"/>
              </a:solidFill>
              <a:ln w="9525">
                <a:solidFill>
                  <a:sysClr val="window" lastClr="FFFFFF"/>
                </a:solidFill>
              </a:ln>
              <a:effectLst/>
            </c:spPr>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EB-4F22-9577-224C374CFE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city'!$H$34:$J$34</c:f>
              <c:numCache>
                <c:formatCode>0.0</c:formatCode>
                <c:ptCount val="3"/>
                <c:pt idx="0" formatCode="General">
                  <c:v>17.5</c:v>
                </c:pt>
                <c:pt idx="1">
                  <c:v>19.5</c:v>
                </c:pt>
              </c:numCache>
            </c:numRef>
          </c:val>
          <c:smooth val="0"/>
          <c:extLst>
            <c:ext xmlns:c16="http://schemas.microsoft.com/office/drawing/2014/chart" uri="{C3380CC4-5D6E-409C-BE32-E72D297353CC}">
              <c16:uniqueId val="{00000007-C6EB-4F22-9577-224C374CFEAC}"/>
            </c:ext>
          </c:extLst>
        </c:ser>
        <c:ser>
          <c:idx val="4"/>
          <c:order val="4"/>
          <c:tx>
            <c:strRef>
              <c:f>'HIV prev_PWID_ by city'!$G$35</c:f>
              <c:strCache>
                <c:ptCount val="1"/>
                <c:pt idx="0">
                  <c:v>Nghe An</c:v>
                </c:pt>
              </c:strCache>
            </c:strRef>
          </c:tx>
          <c:spPr>
            <a:ln w="38100" cap="rnd">
              <a:solidFill>
                <a:srgbClr val="E31837"/>
              </a:solidFill>
              <a:round/>
            </a:ln>
            <a:effectLst/>
          </c:spPr>
          <c:marker>
            <c:symbol val="circle"/>
            <c:size val="10"/>
            <c:spPr>
              <a:solidFill>
                <a:srgbClr val="E31837"/>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EB-4F22-9577-224C374CFE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city'!$H$35:$J$35</c:f>
              <c:numCache>
                <c:formatCode>0.0</c:formatCode>
                <c:ptCount val="3"/>
                <c:pt idx="0" formatCode="General">
                  <c:v>10</c:v>
                </c:pt>
                <c:pt idx="1">
                  <c:v>10</c:v>
                </c:pt>
                <c:pt idx="2">
                  <c:v>11.5</c:v>
                </c:pt>
              </c:numCache>
            </c:numRef>
          </c:val>
          <c:smooth val="0"/>
          <c:extLst>
            <c:ext xmlns:c16="http://schemas.microsoft.com/office/drawing/2014/chart" uri="{C3380CC4-5D6E-409C-BE32-E72D297353CC}">
              <c16:uniqueId val="{00000009-C6EB-4F22-9577-224C374CFEAC}"/>
            </c:ext>
          </c:extLst>
        </c:ser>
        <c:ser>
          <c:idx val="5"/>
          <c:order val="5"/>
          <c:tx>
            <c:strRef>
              <c:f>'HIV prev_PWID_ by city'!$G$36</c:f>
              <c:strCache>
                <c:ptCount val="1"/>
                <c:pt idx="0">
                  <c:v>Than HoaH</c:v>
                </c:pt>
              </c:strCache>
            </c:strRef>
          </c:tx>
          <c:spPr>
            <a:ln w="38100" cap="rnd">
              <a:solidFill>
                <a:schemeClr val="accent6"/>
              </a:solidFill>
              <a:round/>
            </a:ln>
            <a:effectLst/>
          </c:spPr>
          <c:marker>
            <c:symbol val="circle"/>
            <c:size val="10"/>
            <c:spPr>
              <a:solidFill>
                <a:srgbClr val="F78E1E"/>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EB-4F22-9577-224C374CFE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city'!$H$36:$J$36</c:f>
              <c:numCache>
                <c:formatCode>0.0</c:formatCode>
                <c:ptCount val="3"/>
                <c:pt idx="0" formatCode="General">
                  <c:v>7.3</c:v>
                </c:pt>
                <c:pt idx="1">
                  <c:v>13</c:v>
                </c:pt>
                <c:pt idx="2">
                  <c:v>15</c:v>
                </c:pt>
              </c:numCache>
            </c:numRef>
          </c:val>
          <c:smooth val="0"/>
          <c:extLst>
            <c:ext xmlns:c16="http://schemas.microsoft.com/office/drawing/2014/chart" uri="{C3380CC4-5D6E-409C-BE32-E72D297353CC}">
              <c16:uniqueId val="{0000000B-C6EB-4F22-9577-224C374CFEAC}"/>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1111111111111114E-3"/>
              <c:y val="0.11151747807872399"/>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valAx>
      <c:spPr>
        <a:noFill/>
        <a:ln>
          <a:noFill/>
        </a:ln>
        <a:effectLst/>
      </c:spPr>
    </c:plotArea>
    <c:legend>
      <c:legendPos val="b"/>
      <c:layout>
        <c:manualLayout>
          <c:xMode val="edge"/>
          <c:yMode val="edge"/>
          <c:x val="0.14484409448818897"/>
          <c:y val="0.85467362593201435"/>
          <c:w val="0.76142274715660541"/>
          <c:h val="0.12695669069913038"/>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chart>
  <c:spPr>
    <a:noFill/>
    <a:ln>
      <a:solidFill>
        <a:srgbClr val="00B050"/>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34097222222217"/>
          <c:y val="4.9980491479642224E-2"/>
          <c:w val="0.6645402777777778"/>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1729</c:v>
                </c:pt>
                <c:pt idx="1">
                  <c:v>3910</c:v>
                </c:pt>
                <c:pt idx="2">
                  <c:v>8335</c:v>
                </c:pt>
                <c:pt idx="3">
                  <c:v>16311</c:v>
                </c:pt>
                <c:pt idx="4">
                  <c:v>28635</c:v>
                </c:pt>
                <c:pt idx="5">
                  <c:v>44686</c:v>
                </c:pt>
                <c:pt idx="6">
                  <c:v>62636</c:v>
                </c:pt>
                <c:pt idx="7">
                  <c:v>81205</c:v>
                </c:pt>
                <c:pt idx="8">
                  <c:v>99854</c:v>
                </c:pt>
                <c:pt idx="9">
                  <c:v>118695</c:v>
                </c:pt>
                <c:pt idx="10">
                  <c:v>137215</c:v>
                </c:pt>
                <c:pt idx="11">
                  <c:v>154670</c:v>
                </c:pt>
                <c:pt idx="12">
                  <c:v>170799</c:v>
                </c:pt>
                <c:pt idx="13">
                  <c:v>186032</c:v>
                </c:pt>
                <c:pt idx="14">
                  <c:v>199819</c:v>
                </c:pt>
                <c:pt idx="15">
                  <c:v>211412</c:v>
                </c:pt>
                <c:pt idx="16">
                  <c:v>220733</c:v>
                </c:pt>
                <c:pt idx="17">
                  <c:v>231170</c:v>
                </c:pt>
                <c:pt idx="18">
                  <c:v>239427</c:v>
                </c:pt>
                <c:pt idx="19">
                  <c:v>246392</c:v>
                </c:pt>
                <c:pt idx="20">
                  <c:v>253193</c:v>
                </c:pt>
                <c:pt idx="21">
                  <c:v>257804</c:v>
                </c:pt>
                <c:pt idx="22">
                  <c:v>261462</c:v>
                </c:pt>
                <c:pt idx="23">
                  <c:v>263137</c:v>
                </c:pt>
                <c:pt idx="24">
                  <c:v>265298</c:v>
                </c:pt>
                <c:pt idx="25">
                  <c:v>264986</c:v>
                </c:pt>
                <c:pt idx="26">
                  <c:v>263831</c:v>
                </c:pt>
                <c:pt idx="27">
                  <c:v>262961</c:v>
                </c:pt>
                <c:pt idx="28">
                  <c:v>260476</c:v>
                </c:pt>
                <c:pt idx="29">
                  <c:v>258131</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1412</c:v>
                </c:pt>
                <c:pt idx="1">
                  <c:v>3225</c:v>
                </c:pt>
                <c:pt idx="2">
                  <c:v>6885</c:v>
                </c:pt>
                <c:pt idx="3">
                  <c:v>13463</c:v>
                </c:pt>
                <c:pt idx="4">
                  <c:v>23632</c:v>
                </c:pt>
                <c:pt idx="5">
                  <c:v>36781</c:v>
                </c:pt>
                <c:pt idx="6">
                  <c:v>51394</c:v>
                </c:pt>
                <c:pt idx="7">
                  <c:v>66333</c:v>
                </c:pt>
                <c:pt idx="8">
                  <c:v>81216</c:v>
                </c:pt>
                <c:pt idx="9">
                  <c:v>95671</c:v>
                </c:pt>
                <c:pt idx="10">
                  <c:v>109638</c:v>
                </c:pt>
                <c:pt idx="11">
                  <c:v>122511</c:v>
                </c:pt>
                <c:pt idx="12">
                  <c:v>133817</c:v>
                </c:pt>
                <c:pt idx="13">
                  <c:v>143949</c:v>
                </c:pt>
                <c:pt idx="14">
                  <c:v>152938</c:v>
                </c:pt>
                <c:pt idx="15">
                  <c:v>160160</c:v>
                </c:pt>
                <c:pt idx="16">
                  <c:v>166165</c:v>
                </c:pt>
                <c:pt idx="17">
                  <c:v>172498</c:v>
                </c:pt>
                <c:pt idx="18">
                  <c:v>178097</c:v>
                </c:pt>
                <c:pt idx="19">
                  <c:v>183347</c:v>
                </c:pt>
                <c:pt idx="20">
                  <c:v>188131</c:v>
                </c:pt>
                <c:pt idx="21">
                  <c:v>192251</c:v>
                </c:pt>
                <c:pt idx="22">
                  <c:v>195836</c:v>
                </c:pt>
                <c:pt idx="23">
                  <c:v>199144</c:v>
                </c:pt>
                <c:pt idx="24">
                  <c:v>202388</c:v>
                </c:pt>
                <c:pt idx="25">
                  <c:v>204067</c:v>
                </c:pt>
                <c:pt idx="26">
                  <c:v>205331</c:v>
                </c:pt>
                <c:pt idx="27">
                  <c:v>204102</c:v>
                </c:pt>
                <c:pt idx="28">
                  <c:v>201363</c:v>
                </c:pt>
                <c:pt idx="29">
                  <c:v>199864</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269376"/>
        <c:axId val="45270912"/>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pPr>
                      <a:defRPr sz="1050"/>
                    </a:pPr>
                    <a:r>
                      <a:rPr lang="en-US" sz="1050" dirty="0"/>
                      <a:t>230,000</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CF-4697-BBA1-2275F9F5E2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1602</c:v>
                </c:pt>
                <c:pt idx="1">
                  <c:v>3616</c:v>
                </c:pt>
                <c:pt idx="2">
                  <c:v>7681</c:v>
                </c:pt>
                <c:pt idx="3">
                  <c:v>14990</c:v>
                </c:pt>
                <c:pt idx="4">
                  <c:v>26257</c:v>
                </c:pt>
                <c:pt idx="5">
                  <c:v>40842</c:v>
                </c:pt>
                <c:pt idx="6">
                  <c:v>57030</c:v>
                </c:pt>
                <c:pt idx="7">
                  <c:v>73625</c:v>
                </c:pt>
                <c:pt idx="8">
                  <c:v>90286</c:v>
                </c:pt>
                <c:pt idx="9">
                  <c:v>106714</c:v>
                </c:pt>
                <c:pt idx="10">
                  <c:v>122465</c:v>
                </c:pt>
                <c:pt idx="11">
                  <c:v>137208</c:v>
                </c:pt>
                <c:pt idx="12">
                  <c:v>151192</c:v>
                </c:pt>
                <c:pt idx="13">
                  <c:v>164047</c:v>
                </c:pt>
                <c:pt idx="14">
                  <c:v>174931</c:v>
                </c:pt>
                <c:pt idx="15">
                  <c:v>183718</c:v>
                </c:pt>
                <c:pt idx="16">
                  <c:v>191329</c:v>
                </c:pt>
                <c:pt idx="17">
                  <c:v>198625</c:v>
                </c:pt>
                <c:pt idx="18">
                  <c:v>205477</c:v>
                </c:pt>
                <c:pt idx="19">
                  <c:v>211529</c:v>
                </c:pt>
                <c:pt idx="20">
                  <c:v>216774</c:v>
                </c:pt>
                <c:pt idx="21">
                  <c:v>221015</c:v>
                </c:pt>
                <c:pt idx="22">
                  <c:v>224808</c:v>
                </c:pt>
                <c:pt idx="23">
                  <c:v>227900</c:v>
                </c:pt>
                <c:pt idx="24">
                  <c:v>230359</c:v>
                </c:pt>
                <c:pt idx="25">
                  <c:v>231939</c:v>
                </c:pt>
                <c:pt idx="26">
                  <c:v>232522</c:v>
                </c:pt>
                <c:pt idx="27">
                  <c:v>231944</c:v>
                </c:pt>
                <c:pt idx="28">
                  <c:v>230638</c:v>
                </c:pt>
                <c:pt idx="29">
                  <c:v>228753</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269376"/>
        <c:axId val="45270912"/>
      </c:lineChart>
      <c:catAx>
        <c:axId val="452693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270912"/>
        <c:crosses val="autoZero"/>
        <c:auto val="1"/>
        <c:lblAlgn val="ctr"/>
        <c:lblOffset val="100"/>
        <c:tickMarkSkip val="1"/>
        <c:noMultiLvlLbl val="0"/>
      </c:catAx>
      <c:valAx>
        <c:axId val="45270912"/>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269376"/>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Declining trends</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371013554812497"/>
          <c:y val="0.12595482599662788"/>
          <c:w val="0.84117570920073348"/>
          <c:h val="0.66256836199759994"/>
        </c:manualLayout>
      </c:layout>
      <c:lineChart>
        <c:grouping val="standard"/>
        <c:varyColors val="0"/>
        <c:ser>
          <c:idx val="0"/>
          <c:order val="0"/>
          <c:tx>
            <c:strRef>
              <c:f>'HIV prev_PWID_ by city'!$G$45</c:f>
              <c:strCache>
                <c:ptCount val="1"/>
                <c:pt idx="0">
                  <c:v>Ba Ria Vung Tau</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layout>
                <c:manualLayout>
                  <c:x val="7.0422535211267607E-3"/>
                  <c:y val="3.0616146328786432E-2"/>
                </c:manualLayout>
              </c:layout>
              <c:showLegendKey val="0"/>
              <c:showVal val="1"/>
              <c:showCatName val="0"/>
              <c:showSerName val="0"/>
              <c:showPercent val="0"/>
              <c:showBubbleSize val="0"/>
              <c:extLst>
                <c:ext xmlns:c15="http://schemas.microsoft.com/office/drawing/2012/chart" uri="{CE6537A1-D6FC-4f65-9D91-7224C49458BB}">
                  <c15:layout>
                    <c:manualLayout>
                      <c:w val="5.9765258215962444E-2"/>
                      <c:h val="6.4600068753739609E-2"/>
                    </c:manualLayout>
                  </c15:layout>
                </c:ext>
                <c:ext xmlns:c16="http://schemas.microsoft.com/office/drawing/2014/chart" uri="{C3380CC4-5D6E-409C-BE32-E72D297353CC}">
                  <c16:uniqueId val="{00000000-B80C-46AF-818D-A74370A1E6EE}"/>
                </c:ext>
              </c:extLst>
            </c:dLbl>
            <c:spPr>
              <a:noFill/>
              <a:ln>
                <a:noFill/>
              </a:ln>
              <a:effectLst/>
            </c:spPr>
            <c:txPr>
              <a:bodyPr rot="0" spcFirstLastPara="1" vertOverflow="ellipsis" vert="horz" wrap="square" anchor="ctr" anchorCtr="1"/>
              <a:lstStyle/>
              <a:p>
                <a:pPr>
                  <a:defRPr sz="1400" b="1"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prev_PWID_ by city'!$H$44:$J$44</c:f>
              <c:numCache>
                <c:formatCode>General</c:formatCode>
                <c:ptCount val="3"/>
                <c:pt idx="0">
                  <c:v>2015</c:v>
                </c:pt>
                <c:pt idx="1">
                  <c:v>2016</c:v>
                </c:pt>
                <c:pt idx="2">
                  <c:v>2019</c:v>
                </c:pt>
              </c:numCache>
            </c:numRef>
          </c:cat>
          <c:val>
            <c:numRef>
              <c:f>'HIV prev_PWID_ by city'!$H$45:$J$45</c:f>
              <c:numCache>
                <c:formatCode>0.0</c:formatCode>
                <c:ptCount val="3"/>
                <c:pt idx="0" formatCode="General">
                  <c:v>10</c:v>
                </c:pt>
                <c:pt idx="1">
                  <c:v>8.5</c:v>
                </c:pt>
                <c:pt idx="2">
                  <c:v>8.5</c:v>
                </c:pt>
              </c:numCache>
            </c:numRef>
          </c:val>
          <c:smooth val="0"/>
          <c:extLst>
            <c:ext xmlns:c16="http://schemas.microsoft.com/office/drawing/2014/chart" uri="{C3380CC4-5D6E-409C-BE32-E72D297353CC}">
              <c16:uniqueId val="{00000001-B80C-46AF-818D-A74370A1E6EE}"/>
            </c:ext>
          </c:extLst>
        </c:ser>
        <c:ser>
          <c:idx val="1"/>
          <c:order val="1"/>
          <c:tx>
            <c:strRef>
              <c:f>'HIV prev_PWID_ by city'!$G$46</c:f>
              <c:strCache>
                <c:ptCount val="1"/>
                <c:pt idx="0">
                  <c:v>Ha Noi</c:v>
                </c:pt>
              </c:strCache>
            </c:strRef>
          </c:tx>
          <c:spPr>
            <a:ln w="38100" cap="rnd">
              <a:solidFill>
                <a:srgbClr val="F78E1E"/>
              </a:solidFill>
              <a:round/>
            </a:ln>
            <a:effectLst/>
          </c:spPr>
          <c:marker>
            <c:symbol val="circle"/>
            <c:size val="10"/>
            <c:spPr>
              <a:solidFill>
                <a:srgbClr val="F78E1E"/>
              </a:solidFill>
              <a:ln w="9525">
                <a:solidFill>
                  <a:sysClr val="window" lastClr="FFFFFF"/>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8-B80C-46AF-818D-A74370A1E6EE}"/>
                </c:ext>
              </c:extLst>
            </c:dLbl>
            <c:dLbl>
              <c:idx val="1"/>
              <c:delete val="1"/>
              <c:extLst>
                <c:ext xmlns:c15="http://schemas.microsoft.com/office/drawing/2012/chart" uri="{CE6537A1-D6FC-4f65-9D91-7224C49458BB}"/>
                <c:ext xmlns:c16="http://schemas.microsoft.com/office/drawing/2014/chart" uri="{C3380CC4-5D6E-409C-BE32-E72D297353CC}">
                  <c16:uniqueId val="{00000007-B80C-46AF-818D-A74370A1E6EE}"/>
                </c:ext>
              </c:extLst>
            </c:dLbl>
            <c:dLbl>
              <c:idx val="2"/>
              <c:layout>
                <c:manualLayout>
                  <c:x val="7.0422535211267607E-3"/>
                  <c:y val="-1.224645853151462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0C-46AF-818D-A74370A1E6E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prev_PWID_ by city'!$H$44:$J$44</c:f>
              <c:numCache>
                <c:formatCode>General</c:formatCode>
                <c:ptCount val="3"/>
                <c:pt idx="0">
                  <c:v>2015</c:v>
                </c:pt>
                <c:pt idx="1">
                  <c:v>2016</c:v>
                </c:pt>
                <c:pt idx="2">
                  <c:v>2019</c:v>
                </c:pt>
              </c:numCache>
            </c:numRef>
          </c:cat>
          <c:val>
            <c:numRef>
              <c:f>'HIV prev_PWID_ by city'!$H$46:$J$46</c:f>
              <c:numCache>
                <c:formatCode>0.0</c:formatCode>
                <c:ptCount val="3"/>
                <c:pt idx="0" formatCode="General">
                  <c:v>19</c:v>
                </c:pt>
                <c:pt idx="1">
                  <c:v>16.333333333333332</c:v>
                </c:pt>
                <c:pt idx="2">
                  <c:v>9.6666666666666661</c:v>
                </c:pt>
              </c:numCache>
            </c:numRef>
          </c:val>
          <c:smooth val="0"/>
          <c:extLst>
            <c:ext xmlns:c16="http://schemas.microsoft.com/office/drawing/2014/chart" uri="{C3380CC4-5D6E-409C-BE32-E72D297353CC}">
              <c16:uniqueId val="{00000002-B80C-46AF-818D-A74370A1E6EE}"/>
            </c:ext>
          </c:extLst>
        </c:ser>
        <c:ser>
          <c:idx val="2"/>
          <c:order val="2"/>
          <c:tx>
            <c:strRef>
              <c:f>'HIV prev_PWID_ by city'!$G$47</c:f>
              <c:strCache>
                <c:ptCount val="1"/>
                <c:pt idx="0">
                  <c:v>Thai Nguyen</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layout>
                <c:manualLayout>
                  <c:x val="7.0422535211267607E-3"/>
                  <c:y val="1.8369687797271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0C-46AF-818D-A74370A1E6EE}"/>
                </c:ext>
              </c:extLst>
            </c:dLbl>
            <c:spPr>
              <a:noFill/>
              <a:ln>
                <a:noFill/>
              </a:ln>
              <a:effectLst/>
            </c:spPr>
            <c:txPr>
              <a:bodyPr rot="0" spcFirstLastPara="1" vertOverflow="ellipsis" vert="horz" wrap="square" anchor="ctr" anchorCtr="1"/>
              <a:lstStyle/>
              <a:p>
                <a:pPr>
                  <a:defRPr sz="1400" b="1" i="0" u="none" strike="noStrike" kern="1200" baseline="0">
                    <a:solidFill>
                      <a:srgbClr val="00AEE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prev_PWID_ by city'!$H$44:$J$44</c:f>
              <c:numCache>
                <c:formatCode>General</c:formatCode>
                <c:ptCount val="3"/>
                <c:pt idx="0">
                  <c:v>2015</c:v>
                </c:pt>
                <c:pt idx="1">
                  <c:v>2016</c:v>
                </c:pt>
                <c:pt idx="2">
                  <c:v>2019</c:v>
                </c:pt>
              </c:numCache>
            </c:numRef>
          </c:cat>
          <c:val>
            <c:numRef>
              <c:f>'HIV prev_PWID_ by city'!$H$47:$J$47</c:f>
              <c:numCache>
                <c:formatCode>0.0</c:formatCode>
                <c:ptCount val="3"/>
                <c:pt idx="0" formatCode="General">
                  <c:v>26</c:v>
                </c:pt>
                <c:pt idx="1">
                  <c:v>23</c:v>
                </c:pt>
                <c:pt idx="2">
                  <c:v>9.5</c:v>
                </c:pt>
              </c:numCache>
            </c:numRef>
          </c:val>
          <c:smooth val="0"/>
          <c:extLst>
            <c:ext xmlns:c16="http://schemas.microsoft.com/office/drawing/2014/chart" uri="{C3380CC4-5D6E-409C-BE32-E72D297353CC}">
              <c16:uniqueId val="{00000004-B80C-46AF-818D-A74370A1E6EE}"/>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3888888888888888E-2"/>
              <c:y val="0.13881087780694079"/>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chart>
  <c:spPr>
    <a:noFill/>
    <a:ln>
      <a:solidFill>
        <a:srgbClr val="00AEEF"/>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43040166543185E-2"/>
          <c:y val="5.0342805509966983E-2"/>
          <c:w val="0.856931485259258"/>
          <c:h val="0.71257509329691737"/>
        </c:manualLayout>
      </c:layout>
      <c:lineChart>
        <c:grouping val="standard"/>
        <c:varyColors val="0"/>
        <c:ser>
          <c:idx val="0"/>
          <c:order val="0"/>
          <c:tx>
            <c:strRef>
              <c:f>'Condom use KP (2)'!$A$6</c:f>
              <c:strCache>
                <c:ptCount val="1"/>
                <c:pt idx="0">
                  <c:v>FSW</c:v>
                </c:pt>
              </c:strCache>
            </c:strRef>
          </c:tx>
          <c:spPr>
            <a:ln w="38100">
              <a:solidFill>
                <a:srgbClr val="00A99A"/>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E7-43AB-8099-D8333B9D9B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'Condom use KP (2)'!$B$5:$L$5</c:f>
              <c:numCache>
                <c:formatCode>General</c:formatCode>
                <c:ptCount val="11"/>
                <c:pt idx="0">
                  <c:v>2005</c:v>
                </c:pt>
                <c:pt idx="1">
                  <c:v>2009</c:v>
                </c:pt>
                <c:pt idx="2">
                  <c:v>2011</c:v>
                </c:pt>
                <c:pt idx="3">
                  <c:v>2012</c:v>
                </c:pt>
                <c:pt idx="4">
                  <c:v>2013</c:v>
                </c:pt>
                <c:pt idx="5">
                  <c:v>2014</c:v>
                </c:pt>
                <c:pt idx="6">
                  <c:v>2015</c:v>
                </c:pt>
                <c:pt idx="7">
                  <c:v>2016</c:v>
                </c:pt>
                <c:pt idx="8">
                  <c:v>2017</c:v>
                </c:pt>
                <c:pt idx="9">
                  <c:v>2018</c:v>
                </c:pt>
                <c:pt idx="10">
                  <c:v>2019</c:v>
                </c:pt>
              </c:numCache>
            </c:numRef>
          </c:cat>
          <c:val>
            <c:numRef>
              <c:f>'Condom use KP (2)'!$B$6:$L$6</c:f>
              <c:numCache>
                <c:formatCode>0</c:formatCode>
                <c:ptCount val="11"/>
                <c:pt idx="0">
                  <c:v>97</c:v>
                </c:pt>
                <c:pt idx="1">
                  <c:v>77.7</c:v>
                </c:pt>
                <c:pt idx="2">
                  <c:v>86.94</c:v>
                </c:pt>
                <c:pt idx="3">
                  <c:v>83</c:v>
                </c:pt>
                <c:pt idx="4">
                  <c:v>92</c:v>
                </c:pt>
                <c:pt idx="5">
                  <c:v>82.8</c:v>
                </c:pt>
                <c:pt idx="6">
                  <c:v>85</c:v>
                </c:pt>
                <c:pt idx="7" formatCode="General">
                  <c:v>84</c:v>
                </c:pt>
                <c:pt idx="8" formatCode="General">
                  <c:v>83</c:v>
                </c:pt>
                <c:pt idx="9" formatCode="General">
                  <c:v>85</c:v>
                </c:pt>
              </c:numCache>
            </c:numRef>
          </c:val>
          <c:smooth val="0"/>
          <c:extLst>
            <c:ext xmlns:c16="http://schemas.microsoft.com/office/drawing/2014/chart" uri="{C3380CC4-5D6E-409C-BE32-E72D297353CC}">
              <c16:uniqueId val="{00000001-1EE7-43AB-8099-D8333B9D9BC3}"/>
            </c:ext>
          </c:extLst>
        </c:ser>
        <c:ser>
          <c:idx val="1"/>
          <c:order val="1"/>
          <c:tx>
            <c:strRef>
              <c:f>'Condom use KP (2)'!$A$7</c:f>
              <c:strCache>
                <c:ptCount val="1"/>
                <c:pt idx="0">
                  <c:v>MSM</c:v>
                </c:pt>
              </c:strCache>
            </c:strRef>
          </c:tx>
          <c:spPr>
            <a:ln w="38100">
              <a:solidFill>
                <a:srgbClr val="F78E1E"/>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E7-43AB-8099-D8333B9D9B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'Condom use KP (2)'!$B$5:$L$5</c:f>
              <c:numCache>
                <c:formatCode>General</c:formatCode>
                <c:ptCount val="11"/>
                <c:pt idx="0">
                  <c:v>2005</c:v>
                </c:pt>
                <c:pt idx="1">
                  <c:v>2009</c:v>
                </c:pt>
                <c:pt idx="2">
                  <c:v>2011</c:v>
                </c:pt>
                <c:pt idx="3">
                  <c:v>2012</c:v>
                </c:pt>
                <c:pt idx="4">
                  <c:v>2013</c:v>
                </c:pt>
                <c:pt idx="5">
                  <c:v>2014</c:v>
                </c:pt>
                <c:pt idx="6">
                  <c:v>2015</c:v>
                </c:pt>
                <c:pt idx="7">
                  <c:v>2016</c:v>
                </c:pt>
                <c:pt idx="8">
                  <c:v>2017</c:v>
                </c:pt>
                <c:pt idx="9">
                  <c:v>2018</c:v>
                </c:pt>
                <c:pt idx="10">
                  <c:v>2019</c:v>
                </c:pt>
              </c:numCache>
            </c:numRef>
          </c:cat>
          <c:val>
            <c:numRef>
              <c:f>'Condom use KP (2)'!$B$7:$L$7</c:f>
              <c:numCache>
                <c:formatCode>0</c:formatCode>
                <c:ptCount val="11"/>
                <c:pt idx="0">
                  <c:v>61</c:v>
                </c:pt>
                <c:pt idx="1">
                  <c:v>66.5</c:v>
                </c:pt>
                <c:pt idx="2">
                  <c:v>75.569999999999993</c:v>
                </c:pt>
                <c:pt idx="3">
                  <c:v>66.599999999999994</c:v>
                </c:pt>
                <c:pt idx="4">
                  <c:v>66.400000000000006</c:v>
                </c:pt>
                <c:pt idx="5">
                  <c:v>54</c:v>
                </c:pt>
                <c:pt idx="6">
                  <c:v>67.099999999999994</c:v>
                </c:pt>
                <c:pt idx="7" formatCode="General">
                  <c:v>57</c:v>
                </c:pt>
                <c:pt idx="8" formatCode="General">
                  <c:v>60</c:v>
                </c:pt>
                <c:pt idx="9" formatCode="General">
                  <c:v>63</c:v>
                </c:pt>
              </c:numCache>
            </c:numRef>
          </c:val>
          <c:smooth val="0"/>
          <c:extLst>
            <c:ext xmlns:c16="http://schemas.microsoft.com/office/drawing/2014/chart" uri="{C3380CC4-5D6E-409C-BE32-E72D297353CC}">
              <c16:uniqueId val="{00000003-1EE7-43AB-8099-D8333B9D9BC3}"/>
            </c:ext>
          </c:extLst>
        </c:ser>
        <c:ser>
          <c:idx val="2"/>
          <c:order val="2"/>
          <c:tx>
            <c:strRef>
              <c:f>'Condom use KP (2)'!$A$8</c:f>
              <c:strCache>
                <c:ptCount val="1"/>
                <c:pt idx="0">
                  <c:v>PWID</c:v>
                </c:pt>
              </c:strCache>
            </c:strRef>
          </c:tx>
          <c:spPr>
            <a:ln w="38100">
              <a:solidFill>
                <a:srgbClr val="00AEEF"/>
              </a:solidFill>
            </a:ln>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E7-43AB-8099-D8333B9D9B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'Condom use KP (2)'!$B$5:$L$5</c:f>
              <c:numCache>
                <c:formatCode>General</c:formatCode>
                <c:ptCount val="11"/>
                <c:pt idx="0">
                  <c:v>2005</c:v>
                </c:pt>
                <c:pt idx="1">
                  <c:v>2009</c:v>
                </c:pt>
                <c:pt idx="2">
                  <c:v>2011</c:v>
                </c:pt>
                <c:pt idx="3">
                  <c:v>2012</c:v>
                </c:pt>
                <c:pt idx="4">
                  <c:v>2013</c:v>
                </c:pt>
                <c:pt idx="5">
                  <c:v>2014</c:v>
                </c:pt>
                <c:pt idx="6">
                  <c:v>2015</c:v>
                </c:pt>
                <c:pt idx="7">
                  <c:v>2016</c:v>
                </c:pt>
                <c:pt idx="8">
                  <c:v>2017</c:v>
                </c:pt>
                <c:pt idx="9">
                  <c:v>2018</c:v>
                </c:pt>
                <c:pt idx="10">
                  <c:v>2019</c:v>
                </c:pt>
              </c:numCache>
            </c:numRef>
          </c:cat>
          <c:val>
            <c:numRef>
              <c:f>'Condom use KP (2)'!$B$8:$L$8</c:f>
              <c:numCache>
                <c:formatCode>0</c:formatCode>
                <c:ptCount val="11"/>
                <c:pt idx="0">
                  <c:v>36</c:v>
                </c:pt>
                <c:pt idx="1">
                  <c:v>51.900001525878906</c:v>
                </c:pt>
                <c:pt idx="3">
                  <c:v>49</c:v>
                </c:pt>
                <c:pt idx="4" formatCode="General">
                  <c:v>41.2</c:v>
                </c:pt>
                <c:pt idx="5">
                  <c:v>59</c:v>
                </c:pt>
                <c:pt idx="6">
                  <c:v>38.1</c:v>
                </c:pt>
                <c:pt idx="7" formatCode="General">
                  <c:v>37</c:v>
                </c:pt>
                <c:pt idx="8" formatCode="General">
                  <c:v>44</c:v>
                </c:pt>
                <c:pt idx="10">
                  <c:v>41.9</c:v>
                </c:pt>
              </c:numCache>
            </c:numRef>
          </c:val>
          <c:smooth val="0"/>
          <c:extLst>
            <c:ext xmlns:c16="http://schemas.microsoft.com/office/drawing/2014/chart" uri="{C3380CC4-5D6E-409C-BE32-E72D297353CC}">
              <c16:uniqueId val="{00000005-1EE7-43AB-8099-D8333B9D9BC3}"/>
            </c:ext>
          </c:extLst>
        </c:ser>
        <c:dLbls>
          <c:showLegendKey val="0"/>
          <c:showVal val="0"/>
          <c:showCatName val="0"/>
          <c:showSerName val="0"/>
          <c:showPercent val="0"/>
          <c:showBubbleSize val="0"/>
        </c:dLbls>
        <c:marker val="1"/>
        <c:smooth val="0"/>
        <c:axId val="135033216"/>
        <c:axId val="135034752"/>
      </c:lineChart>
      <c:scatterChart>
        <c:scatterStyle val="lineMarker"/>
        <c:varyColors val="0"/>
        <c:ser>
          <c:idx val="3"/>
          <c:order val="3"/>
          <c:tx>
            <c:strRef>
              <c:f>'Condom use KP (2)'!$N$1</c:f>
              <c:strCache>
                <c:ptCount val="1"/>
                <c:pt idx="0">
                  <c:v>t</c:v>
                </c:pt>
              </c:strCache>
            </c:strRef>
          </c:tx>
          <c:spPr>
            <a:ln w="19050">
              <a:solidFill>
                <a:srgbClr val="E31837"/>
              </a:solidFill>
              <a:prstDash val="dash"/>
            </a:ln>
          </c:spPr>
          <c:marker>
            <c:symbol val="none"/>
          </c:marker>
          <c:xVal>
            <c:numRef>
              <c:f>'Condom use KP (2)'!$M$2:$M$3</c:f>
              <c:numCache>
                <c:formatCode>General</c:formatCode>
                <c:ptCount val="2"/>
                <c:pt idx="0">
                  <c:v>0</c:v>
                </c:pt>
                <c:pt idx="1">
                  <c:v>1</c:v>
                </c:pt>
              </c:numCache>
            </c:numRef>
          </c:xVal>
          <c:yVal>
            <c:numRef>
              <c:f>'Condom use KP (2)'!$N$2:$N$3</c:f>
              <c:numCache>
                <c:formatCode>General</c:formatCode>
                <c:ptCount val="2"/>
                <c:pt idx="0">
                  <c:v>90</c:v>
                </c:pt>
                <c:pt idx="1">
                  <c:v>90</c:v>
                </c:pt>
              </c:numCache>
            </c:numRef>
          </c:yVal>
          <c:smooth val="0"/>
          <c:extLst>
            <c:ext xmlns:c16="http://schemas.microsoft.com/office/drawing/2014/chart" uri="{C3380CC4-5D6E-409C-BE32-E72D297353CC}">
              <c16:uniqueId val="{00000006-1EE7-43AB-8099-D8333B9D9BC3}"/>
            </c:ext>
          </c:extLst>
        </c:ser>
        <c:dLbls>
          <c:showLegendKey val="0"/>
          <c:showVal val="0"/>
          <c:showCatName val="0"/>
          <c:showSerName val="0"/>
          <c:showPercent val="0"/>
          <c:showBubbleSize val="0"/>
        </c:dLbls>
        <c:axId val="135058944"/>
        <c:axId val="135057408"/>
      </c:scatterChart>
      <c:catAx>
        <c:axId val="135033216"/>
        <c:scaling>
          <c:orientation val="minMax"/>
        </c:scaling>
        <c:delete val="0"/>
        <c:axPos val="b"/>
        <c:numFmt formatCode="General" sourceLinked="1"/>
        <c:majorTickMark val="out"/>
        <c:minorTickMark val="none"/>
        <c:tickLblPos val="nextTo"/>
        <c:crossAx val="135034752"/>
        <c:crosses val="autoZero"/>
        <c:auto val="1"/>
        <c:lblAlgn val="ctr"/>
        <c:lblOffset val="100"/>
        <c:noMultiLvlLbl val="0"/>
      </c:catAx>
      <c:valAx>
        <c:axId val="135034752"/>
        <c:scaling>
          <c:orientation val="minMax"/>
          <c:max val="100"/>
          <c:min val="0"/>
        </c:scaling>
        <c:delete val="0"/>
        <c:axPos val="l"/>
        <c:title>
          <c:tx>
            <c:rich>
              <a:bodyPr rot="0" vert="horz"/>
              <a:lstStyle/>
              <a:p>
                <a:pPr>
                  <a:defRPr/>
                </a:pPr>
                <a:r>
                  <a:rPr lang="en-US"/>
                  <a:t>%</a:t>
                </a:r>
              </a:p>
            </c:rich>
          </c:tx>
          <c:layout>
            <c:manualLayout>
              <c:xMode val="edge"/>
              <c:yMode val="edge"/>
              <c:x val="1.5516727340244132E-2"/>
              <c:y val="1.3037873327795594E-3"/>
            </c:manualLayout>
          </c:layout>
          <c:overlay val="0"/>
        </c:title>
        <c:numFmt formatCode="0" sourceLinked="1"/>
        <c:majorTickMark val="out"/>
        <c:minorTickMark val="none"/>
        <c:tickLblPos val="nextTo"/>
        <c:crossAx val="135033216"/>
        <c:crosses val="autoZero"/>
        <c:crossBetween val="between"/>
      </c:valAx>
      <c:valAx>
        <c:axId val="135057408"/>
        <c:scaling>
          <c:orientation val="minMax"/>
          <c:max val="100"/>
          <c:min val="0"/>
        </c:scaling>
        <c:delete val="1"/>
        <c:axPos val="r"/>
        <c:numFmt formatCode="General" sourceLinked="1"/>
        <c:majorTickMark val="out"/>
        <c:minorTickMark val="none"/>
        <c:tickLblPos val="nextTo"/>
        <c:crossAx val="135058944"/>
        <c:crosses val="max"/>
        <c:crossBetween val="midCat"/>
        <c:majorUnit val="10"/>
      </c:valAx>
      <c:valAx>
        <c:axId val="135058944"/>
        <c:scaling>
          <c:orientation val="minMax"/>
          <c:max val="1"/>
          <c:min val="0"/>
        </c:scaling>
        <c:delete val="1"/>
        <c:axPos val="t"/>
        <c:numFmt formatCode="General" sourceLinked="1"/>
        <c:majorTickMark val="out"/>
        <c:minorTickMark val="none"/>
        <c:tickLblPos val="nextTo"/>
        <c:crossAx val="135057408"/>
        <c:crosses val="max"/>
        <c:crossBetween val="midCat"/>
        <c:majorUnit val="0.2"/>
      </c:valAx>
    </c:plotArea>
    <c:legend>
      <c:legendPos val="b"/>
      <c:legendEntry>
        <c:idx val="3"/>
        <c:delete val="1"/>
      </c:legendEntry>
      <c:overlay val="0"/>
    </c:legend>
    <c:plotVisOnly val="1"/>
    <c:dispBlanksAs val="span"/>
    <c:showDLblsOverMax val="0"/>
  </c:chart>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'FSWs cndm use&amp;consist use'!$C$97</c:f>
              <c:strCache>
                <c:ptCount val="1"/>
                <c:pt idx="0">
                  <c:v>2018</c:v>
                </c:pt>
              </c:strCache>
            </c:strRef>
          </c:tx>
          <c:spPr>
            <a:solidFill>
              <a:srgbClr val="00A99A"/>
            </a:solidFill>
            <a:ln>
              <a:noFill/>
            </a:ln>
            <a:effectLst/>
          </c:spPr>
          <c:invertIfNegative val="0"/>
          <c:dPt>
            <c:idx val="13"/>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1-5AE5-4477-9F50-284F09BD28C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'FSWs cndm use&amp;consist use'!$B$98:$B$111</c:f>
              <c:strCache>
                <c:ptCount val="14"/>
                <c:pt idx="0">
                  <c:v>Lao Cai</c:v>
                </c:pt>
                <c:pt idx="1">
                  <c:v>Can Tho</c:v>
                </c:pt>
                <c:pt idx="2">
                  <c:v>Nghe An</c:v>
                </c:pt>
                <c:pt idx="3">
                  <c:v>Thanh Hoa</c:v>
                </c:pt>
                <c:pt idx="4">
                  <c:v>Quang Ninh</c:v>
                </c:pt>
                <c:pt idx="5">
                  <c:v>Thua Thien Hue</c:v>
                </c:pt>
                <c:pt idx="6">
                  <c:v>An Giang</c:v>
                </c:pt>
                <c:pt idx="7">
                  <c:v>Kien Giang</c:v>
                </c:pt>
                <c:pt idx="8">
                  <c:v>Hai Phong</c:v>
                </c:pt>
                <c:pt idx="9">
                  <c:v>Dong Nai</c:v>
                </c:pt>
                <c:pt idx="10">
                  <c:v>Khanh Hoa</c:v>
                </c:pt>
                <c:pt idx="11">
                  <c:v>Ha Noi</c:v>
                </c:pt>
                <c:pt idx="12">
                  <c:v>Ho Chi Minh City</c:v>
                </c:pt>
                <c:pt idx="13">
                  <c:v>National</c:v>
                </c:pt>
              </c:strCache>
            </c:strRef>
          </c:cat>
          <c:val>
            <c:numRef>
              <c:f>'FSWs cndm use&amp;consist use'!$C$98:$C$111</c:f>
              <c:numCache>
                <c:formatCode>0</c:formatCode>
                <c:ptCount val="14"/>
                <c:pt idx="0">
                  <c:v>100</c:v>
                </c:pt>
                <c:pt idx="1">
                  <c:v>99.324324324324323</c:v>
                </c:pt>
                <c:pt idx="2">
                  <c:v>99</c:v>
                </c:pt>
                <c:pt idx="3">
                  <c:v>98.666666666666671</c:v>
                </c:pt>
                <c:pt idx="4">
                  <c:v>97</c:v>
                </c:pt>
                <c:pt idx="5">
                  <c:v>94.648829431438131</c:v>
                </c:pt>
                <c:pt idx="6">
                  <c:v>92.5</c:v>
                </c:pt>
                <c:pt idx="7">
                  <c:v>90</c:v>
                </c:pt>
                <c:pt idx="8">
                  <c:v>85</c:v>
                </c:pt>
                <c:pt idx="9">
                  <c:v>78.894472361809036</c:v>
                </c:pt>
                <c:pt idx="10">
                  <c:v>76</c:v>
                </c:pt>
                <c:pt idx="11">
                  <c:v>55.500000000000007</c:v>
                </c:pt>
                <c:pt idx="12">
                  <c:v>44.81481481481481</c:v>
                </c:pt>
                <c:pt idx="13">
                  <c:v>85.411140583554385</c:v>
                </c:pt>
              </c:numCache>
            </c:numRef>
          </c:val>
          <c:extLst>
            <c:ext xmlns:c16="http://schemas.microsoft.com/office/drawing/2014/chart" uri="{C3380CC4-5D6E-409C-BE32-E72D297353CC}">
              <c16:uniqueId val="{00000002-5AE5-4477-9F50-284F09BD28CC}"/>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'FSWs cndm use&amp;consist use'!$C$113</c:f>
              <c:strCache>
                <c:ptCount val="1"/>
                <c:pt idx="0">
                  <c:v>target</c:v>
                </c:pt>
              </c:strCache>
            </c:strRef>
          </c:tx>
          <c:spPr>
            <a:ln w="22225" cap="rnd">
              <a:solidFill>
                <a:srgbClr val="E31837"/>
              </a:solidFill>
              <a:prstDash val="sysDash"/>
              <a:round/>
            </a:ln>
            <a:effectLst/>
          </c:spPr>
          <c:marker>
            <c:symbol val="none"/>
          </c:marker>
          <c:xVal>
            <c:numRef>
              <c:f>'FSWs cndm use&amp;consist use'!$B$114:$B$115</c:f>
              <c:numCache>
                <c:formatCode>General</c:formatCode>
                <c:ptCount val="2"/>
                <c:pt idx="0">
                  <c:v>0</c:v>
                </c:pt>
                <c:pt idx="1">
                  <c:v>1</c:v>
                </c:pt>
              </c:numCache>
            </c:numRef>
          </c:xVal>
          <c:yVal>
            <c:numRef>
              <c:f>'FSWs cndm use&amp;consist use'!$C$114:$C$115</c:f>
              <c:numCache>
                <c:formatCode>General</c:formatCode>
                <c:ptCount val="2"/>
                <c:pt idx="0">
                  <c:v>90</c:v>
                </c:pt>
                <c:pt idx="1">
                  <c:v>90</c:v>
                </c:pt>
              </c:numCache>
            </c:numRef>
          </c:yVal>
          <c:smooth val="1"/>
          <c:extLst>
            <c:ext xmlns:c16="http://schemas.microsoft.com/office/drawing/2014/chart" uri="{C3380CC4-5D6E-409C-BE32-E72D297353CC}">
              <c16:uniqueId val="{00000003-5AE5-4477-9F50-284F09BD28CC}"/>
            </c:ext>
          </c:extLst>
        </c:ser>
        <c:dLbls>
          <c:showLegendKey val="0"/>
          <c:showVal val="0"/>
          <c:showCatName val="0"/>
          <c:showSerName val="0"/>
          <c:showPercent val="0"/>
          <c:showBubbleSize val="0"/>
        </c:dLbls>
        <c:axId val="701664424"/>
        <c:axId val="764599208"/>
      </c:scatterChart>
      <c:catAx>
        <c:axId val="6763730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5133530567944323E-2"/>
              <c:y val="1.6945395412529946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764599208"/>
        <c:scaling>
          <c:orientation val="minMax"/>
          <c:max val="100"/>
          <c:min val="0"/>
        </c:scaling>
        <c:delete val="1"/>
        <c:axPos val="r"/>
        <c:numFmt formatCode="General" sourceLinked="1"/>
        <c:majorTickMark val="out"/>
        <c:minorTickMark val="none"/>
        <c:tickLblPos val="nextTo"/>
        <c:crossAx val="701664424"/>
        <c:crosses val="max"/>
        <c:crossBetween val="midCat"/>
      </c:valAx>
      <c:valAx>
        <c:axId val="701664424"/>
        <c:scaling>
          <c:orientation val="minMax"/>
          <c:max val="1"/>
        </c:scaling>
        <c:delete val="1"/>
        <c:axPos val="t"/>
        <c:numFmt formatCode="General" sourceLinked="1"/>
        <c:majorTickMark val="out"/>
        <c:minorTickMark val="none"/>
        <c:tickLblPos val="nextTo"/>
        <c:crossAx val="764599208"/>
        <c:crosses val="max"/>
        <c:crossBetween val="midCat"/>
      </c:valAx>
      <c:spPr>
        <a:noFill/>
        <a:ln>
          <a:noFill/>
        </a:ln>
        <a:effectLst/>
      </c:spPr>
    </c:plotArea>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17353029986298E-2"/>
          <c:y val="7.3565934339708927E-2"/>
          <c:w val="0.90420772071632627"/>
          <c:h val="0.67555720777184303"/>
        </c:manualLayout>
      </c:layout>
      <c:barChart>
        <c:barDir val="col"/>
        <c:grouping val="clustered"/>
        <c:varyColors val="0"/>
        <c:ser>
          <c:idx val="0"/>
          <c:order val="0"/>
          <c:tx>
            <c:strRef>
              <c:f>'FSWs cndm use&amp;consist use'!$C$64</c:f>
              <c:strCache>
                <c:ptCount val="1"/>
                <c:pt idx="0">
                  <c:v>condom use with most recent client</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'FSWs cndm use&amp;consist use'!$B$65:$B$73</c:f>
              <c:strCache>
                <c:ptCount val="9"/>
                <c:pt idx="0">
                  <c:v>Bac Giang </c:v>
                </c:pt>
                <c:pt idx="1">
                  <c:v>Da Nang </c:v>
                </c:pt>
                <c:pt idx="2">
                  <c:v>Nghe An </c:v>
                </c:pt>
                <c:pt idx="3">
                  <c:v>Can Tho </c:v>
                </c:pt>
                <c:pt idx="4">
                  <c:v>HCMC</c:v>
                </c:pt>
                <c:pt idx="5">
                  <c:v>An Giang </c:v>
                </c:pt>
                <c:pt idx="6">
                  <c:v>Ha Noi </c:v>
                </c:pt>
                <c:pt idx="7">
                  <c:v>Cao Bang </c:v>
                </c:pt>
                <c:pt idx="8">
                  <c:v>Hai Phong </c:v>
                </c:pt>
              </c:strCache>
            </c:strRef>
          </c:cat>
          <c:val>
            <c:numRef>
              <c:f>'FSWs cndm use&amp;consist use'!$C$65:$C$73</c:f>
              <c:numCache>
                <c:formatCode>General</c:formatCode>
                <c:ptCount val="9"/>
                <c:pt idx="0">
                  <c:v>96.67</c:v>
                </c:pt>
                <c:pt idx="1">
                  <c:v>95.33</c:v>
                </c:pt>
                <c:pt idx="2">
                  <c:v>93.5</c:v>
                </c:pt>
                <c:pt idx="3">
                  <c:v>93.33</c:v>
                </c:pt>
                <c:pt idx="4">
                  <c:v>91</c:v>
                </c:pt>
                <c:pt idx="5">
                  <c:v>83.33</c:v>
                </c:pt>
                <c:pt idx="6">
                  <c:v>74</c:v>
                </c:pt>
                <c:pt idx="7">
                  <c:v>69.33</c:v>
                </c:pt>
                <c:pt idx="8">
                  <c:v>54.67</c:v>
                </c:pt>
              </c:numCache>
            </c:numRef>
          </c:val>
          <c:extLst>
            <c:ext xmlns:c16="http://schemas.microsoft.com/office/drawing/2014/chart" uri="{C3380CC4-5D6E-409C-BE32-E72D297353CC}">
              <c16:uniqueId val="{00000000-882E-4AE5-97EF-186431F63C41}"/>
            </c:ext>
          </c:extLst>
        </c:ser>
        <c:ser>
          <c:idx val="1"/>
          <c:order val="1"/>
          <c:tx>
            <c:strRef>
              <c:f>'FSWs cndm use&amp;consist use'!$D$64</c:f>
              <c:strCache>
                <c:ptCount val="1"/>
                <c:pt idx="0">
                  <c:v>consistent condom use with clients in the last month</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'FSWs cndm use&amp;consist use'!$B$65:$B$73</c:f>
              <c:strCache>
                <c:ptCount val="9"/>
                <c:pt idx="0">
                  <c:v>Bac Giang </c:v>
                </c:pt>
                <c:pt idx="1">
                  <c:v>Da Nang </c:v>
                </c:pt>
                <c:pt idx="2">
                  <c:v>Nghe An </c:v>
                </c:pt>
                <c:pt idx="3">
                  <c:v>Can Tho </c:v>
                </c:pt>
                <c:pt idx="4">
                  <c:v>HCMC</c:v>
                </c:pt>
                <c:pt idx="5">
                  <c:v>An Giang </c:v>
                </c:pt>
                <c:pt idx="6">
                  <c:v>Ha Noi </c:v>
                </c:pt>
                <c:pt idx="7">
                  <c:v>Cao Bang </c:v>
                </c:pt>
                <c:pt idx="8">
                  <c:v>Hai Phong </c:v>
                </c:pt>
              </c:strCache>
            </c:strRef>
          </c:cat>
          <c:val>
            <c:numRef>
              <c:f>'FSWs cndm use&amp;consist use'!$D$65:$D$73</c:f>
              <c:numCache>
                <c:formatCode>0</c:formatCode>
                <c:ptCount val="9"/>
                <c:pt idx="0">
                  <c:v>36</c:v>
                </c:pt>
                <c:pt idx="1">
                  <c:v>66.67</c:v>
                </c:pt>
                <c:pt idx="2">
                  <c:v>73</c:v>
                </c:pt>
                <c:pt idx="3">
                  <c:v>50</c:v>
                </c:pt>
                <c:pt idx="4">
                  <c:v>45</c:v>
                </c:pt>
                <c:pt idx="5">
                  <c:v>68</c:v>
                </c:pt>
                <c:pt idx="6">
                  <c:v>25.5</c:v>
                </c:pt>
                <c:pt idx="7">
                  <c:v>42.67</c:v>
                </c:pt>
                <c:pt idx="8">
                  <c:v>25</c:v>
                </c:pt>
              </c:numCache>
            </c:numRef>
          </c:val>
          <c:extLst>
            <c:ext xmlns:c16="http://schemas.microsoft.com/office/drawing/2014/chart" uri="{C3380CC4-5D6E-409C-BE32-E72D297353CC}">
              <c16:uniqueId val="{00000001-882E-4AE5-97EF-186431F63C41}"/>
            </c:ext>
          </c:extLst>
        </c:ser>
        <c:dLbls>
          <c:showLegendKey val="0"/>
          <c:showVal val="0"/>
          <c:showCatName val="0"/>
          <c:showSerName val="0"/>
          <c:showPercent val="0"/>
          <c:showBubbleSize val="0"/>
        </c:dLbls>
        <c:gapWidth val="150"/>
        <c:axId val="135460352"/>
        <c:axId val="135461888"/>
      </c:barChart>
      <c:scatterChart>
        <c:scatterStyle val="lineMarker"/>
        <c:varyColors val="0"/>
        <c:ser>
          <c:idx val="2"/>
          <c:order val="2"/>
          <c:tx>
            <c:strRef>
              <c:f>'FSWs cndm use&amp;consist use'!$C$76</c:f>
              <c:strCache>
                <c:ptCount val="1"/>
                <c:pt idx="0">
                  <c:v>t</c:v>
                </c:pt>
              </c:strCache>
            </c:strRef>
          </c:tx>
          <c:spPr>
            <a:ln w="19050">
              <a:solidFill>
                <a:srgbClr val="E31837"/>
              </a:solidFill>
              <a:prstDash val="dash"/>
            </a:ln>
          </c:spPr>
          <c:marker>
            <c:symbol val="none"/>
          </c:marker>
          <c:xVal>
            <c:numRef>
              <c:f>'FSWs cndm use&amp;consist use'!$B$77:$B$78</c:f>
              <c:numCache>
                <c:formatCode>General</c:formatCode>
                <c:ptCount val="2"/>
                <c:pt idx="0">
                  <c:v>0</c:v>
                </c:pt>
                <c:pt idx="1">
                  <c:v>1</c:v>
                </c:pt>
              </c:numCache>
            </c:numRef>
          </c:xVal>
          <c:yVal>
            <c:numRef>
              <c:f>'FSWs cndm use&amp;consist use'!$C$77:$C$78</c:f>
              <c:numCache>
                <c:formatCode>General</c:formatCode>
                <c:ptCount val="2"/>
                <c:pt idx="0">
                  <c:v>90</c:v>
                </c:pt>
                <c:pt idx="1">
                  <c:v>90</c:v>
                </c:pt>
              </c:numCache>
            </c:numRef>
          </c:yVal>
          <c:smooth val="0"/>
          <c:extLst>
            <c:ext xmlns:c16="http://schemas.microsoft.com/office/drawing/2014/chart" uri="{C3380CC4-5D6E-409C-BE32-E72D297353CC}">
              <c16:uniqueId val="{00000002-882E-4AE5-97EF-186431F63C41}"/>
            </c:ext>
          </c:extLst>
        </c:ser>
        <c:dLbls>
          <c:showLegendKey val="0"/>
          <c:showVal val="0"/>
          <c:showCatName val="0"/>
          <c:showSerName val="0"/>
          <c:showPercent val="0"/>
          <c:showBubbleSize val="0"/>
        </c:dLbls>
        <c:axId val="135539328"/>
        <c:axId val="135537792"/>
      </c:scatterChart>
      <c:catAx>
        <c:axId val="135460352"/>
        <c:scaling>
          <c:orientation val="minMax"/>
        </c:scaling>
        <c:delete val="0"/>
        <c:axPos val="b"/>
        <c:numFmt formatCode="General" sourceLinked="0"/>
        <c:majorTickMark val="out"/>
        <c:minorTickMark val="none"/>
        <c:tickLblPos val="nextTo"/>
        <c:crossAx val="135461888"/>
        <c:crosses val="autoZero"/>
        <c:auto val="1"/>
        <c:lblAlgn val="ctr"/>
        <c:lblOffset val="100"/>
        <c:noMultiLvlLbl val="0"/>
      </c:catAx>
      <c:valAx>
        <c:axId val="135461888"/>
        <c:scaling>
          <c:orientation val="minMax"/>
          <c:max val="100"/>
          <c:min val="0"/>
        </c:scaling>
        <c:delete val="0"/>
        <c:axPos val="l"/>
        <c:title>
          <c:tx>
            <c:rich>
              <a:bodyPr rot="0" vert="horz"/>
              <a:lstStyle/>
              <a:p>
                <a:pPr>
                  <a:defRPr/>
                </a:pPr>
                <a:r>
                  <a:rPr lang="en-US"/>
                  <a:t>%</a:t>
                </a:r>
              </a:p>
            </c:rich>
          </c:tx>
          <c:layout>
            <c:manualLayout>
              <c:xMode val="edge"/>
              <c:yMode val="edge"/>
              <c:x val="8.1818184746534888E-3"/>
              <c:y val="4.8863918420103375E-2"/>
            </c:manualLayout>
          </c:layout>
          <c:overlay val="0"/>
        </c:title>
        <c:numFmt formatCode="General" sourceLinked="1"/>
        <c:majorTickMark val="out"/>
        <c:minorTickMark val="none"/>
        <c:tickLblPos val="nextTo"/>
        <c:crossAx val="135460352"/>
        <c:crosses val="autoZero"/>
        <c:crossBetween val="between"/>
        <c:majorUnit val="10"/>
      </c:valAx>
      <c:valAx>
        <c:axId val="135537792"/>
        <c:scaling>
          <c:orientation val="minMax"/>
          <c:max val="100"/>
          <c:min val="0"/>
        </c:scaling>
        <c:delete val="1"/>
        <c:axPos val="r"/>
        <c:numFmt formatCode="General" sourceLinked="1"/>
        <c:majorTickMark val="out"/>
        <c:minorTickMark val="none"/>
        <c:tickLblPos val="nextTo"/>
        <c:crossAx val="135539328"/>
        <c:crosses val="max"/>
        <c:crossBetween val="midCat"/>
        <c:majorUnit val="10"/>
      </c:valAx>
      <c:valAx>
        <c:axId val="135539328"/>
        <c:scaling>
          <c:orientation val="minMax"/>
          <c:max val="1"/>
          <c:min val="0"/>
        </c:scaling>
        <c:delete val="1"/>
        <c:axPos val="t"/>
        <c:numFmt formatCode="General" sourceLinked="1"/>
        <c:majorTickMark val="out"/>
        <c:minorTickMark val="none"/>
        <c:tickLblPos val="nextTo"/>
        <c:crossAx val="135537792"/>
        <c:crosses val="max"/>
        <c:crossBetween val="midCat"/>
      </c:valAx>
    </c:plotArea>
    <c:legend>
      <c:legendPos val="b"/>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'MSM cndm use by province'!$C$29</c:f>
              <c:strCache>
                <c:ptCount val="1"/>
                <c:pt idx="0">
                  <c:v>MSM 2018</c:v>
                </c:pt>
              </c:strCache>
            </c:strRef>
          </c:tx>
          <c:spPr>
            <a:solidFill>
              <a:srgbClr val="F78E1E"/>
            </a:solidFill>
            <a:ln>
              <a:noFill/>
            </a:ln>
            <a:effectLst/>
          </c:spPr>
          <c:invertIfNegative val="0"/>
          <c:dPt>
            <c:idx val="8"/>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1-8014-4155-BDCD-B0871CF22C82}"/>
              </c:ext>
            </c:extLst>
          </c:dPt>
          <c:dPt>
            <c:idx val="13"/>
            <c:invertIfNegative val="0"/>
            <c:bubble3D val="0"/>
            <c:spPr>
              <a:solidFill>
                <a:srgbClr val="F78E1E"/>
              </a:solidFill>
              <a:ln>
                <a:noFill/>
              </a:ln>
              <a:effectLst/>
            </c:spPr>
            <c:extLst>
              <c:ext xmlns:c16="http://schemas.microsoft.com/office/drawing/2014/chart" uri="{C3380CC4-5D6E-409C-BE32-E72D297353CC}">
                <c16:uniqueId val="{00000003-8014-4155-BDCD-B0871CF22C8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cndm use by province'!$B$30:$B$38</c:f>
              <c:strCache>
                <c:ptCount val="9"/>
                <c:pt idx="0">
                  <c:v>Ha Noi</c:v>
                </c:pt>
                <c:pt idx="1">
                  <c:v>Kien Giang</c:v>
                </c:pt>
                <c:pt idx="2">
                  <c:v>Can Tho</c:v>
                </c:pt>
                <c:pt idx="3">
                  <c:v>Ho Chi Minh</c:v>
                </c:pt>
                <c:pt idx="4">
                  <c:v>Hai Phong</c:v>
                </c:pt>
                <c:pt idx="5">
                  <c:v>An Giang</c:v>
                </c:pt>
                <c:pt idx="6">
                  <c:v>Khanh Hoa</c:v>
                </c:pt>
                <c:pt idx="7">
                  <c:v>Dong Nai</c:v>
                </c:pt>
                <c:pt idx="8">
                  <c:v>National</c:v>
                </c:pt>
              </c:strCache>
            </c:strRef>
          </c:cat>
          <c:val>
            <c:numRef>
              <c:f>'MSM cndm use by province'!$C$30:$C$38</c:f>
              <c:numCache>
                <c:formatCode>0</c:formatCode>
                <c:ptCount val="9"/>
                <c:pt idx="0">
                  <c:v>74.37</c:v>
                </c:pt>
                <c:pt idx="1">
                  <c:v>70.63000000000001</c:v>
                </c:pt>
                <c:pt idx="2">
                  <c:v>70.36</c:v>
                </c:pt>
                <c:pt idx="3">
                  <c:v>62.61</c:v>
                </c:pt>
                <c:pt idx="4">
                  <c:v>61.72</c:v>
                </c:pt>
                <c:pt idx="5">
                  <c:v>58.25</c:v>
                </c:pt>
                <c:pt idx="6">
                  <c:v>55.300000000000004</c:v>
                </c:pt>
                <c:pt idx="7">
                  <c:v>46.35</c:v>
                </c:pt>
                <c:pt idx="8">
                  <c:v>63.010000000000005</c:v>
                </c:pt>
              </c:numCache>
            </c:numRef>
          </c:val>
          <c:extLst>
            <c:ext xmlns:c16="http://schemas.microsoft.com/office/drawing/2014/chart" uri="{C3380CC4-5D6E-409C-BE32-E72D297353CC}">
              <c16:uniqueId val="{00000004-8014-4155-BDCD-B0871CF22C82}"/>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'MSM cndm use by province'!$D$41</c:f>
              <c:strCache>
                <c:ptCount val="1"/>
                <c:pt idx="0">
                  <c:v>Target</c:v>
                </c:pt>
              </c:strCache>
            </c:strRef>
          </c:tx>
          <c:spPr>
            <a:ln w="15875" cap="rnd">
              <a:solidFill>
                <a:srgbClr val="E31837"/>
              </a:solidFill>
              <a:prstDash val="sysDash"/>
              <a:round/>
            </a:ln>
            <a:effectLst/>
          </c:spPr>
          <c:marker>
            <c:symbol val="none"/>
          </c:marker>
          <c:xVal>
            <c:numRef>
              <c:f>'MSM cndm use by province'!$C$42:$C$43</c:f>
              <c:numCache>
                <c:formatCode>General</c:formatCode>
                <c:ptCount val="2"/>
                <c:pt idx="0">
                  <c:v>0</c:v>
                </c:pt>
                <c:pt idx="1">
                  <c:v>1</c:v>
                </c:pt>
              </c:numCache>
            </c:numRef>
          </c:xVal>
          <c:yVal>
            <c:numRef>
              <c:f>'MSM cndm use by province'!$D$42:$D$43</c:f>
              <c:numCache>
                <c:formatCode>General</c:formatCode>
                <c:ptCount val="2"/>
                <c:pt idx="0">
                  <c:v>90</c:v>
                </c:pt>
                <c:pt idx="1">
                  <c:v>90</c:v>
                </c:pt>
              </c:numCache>
            </c:numRef>
          </c:yVal>
          <c:smooth val="1"/>
          <c:extLst>
            <c:ext xmlns:c16="http://schemas.microsoft.com/office/drawing/2014/chart" uri="{C3380CC4-5D6E-409C-BE32-E72D297353CC}">
              <c16:uniqueId val="{00000005-8014-4155-BDCD-B0871CF22C82}"/>
            </c:ext>
          </c:extLst>
        </c:ser>
        <c:dLbls>
          <c:showLegendKey val="0"/>
          <c:showVal val="0"/>
          <c:showCatName val="0"/>
          <c:showSerName val="0"/>
          <c:showPercent val="0"/>
          <c:showBubbleSize val="0"/>
        </c:dLbls>
        <c:axId val="643429368"/>
        <c:axId val="967643592"/>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dirty="0"/>
                  <a:t>%</a:t>
                </a:r>
              </a:p>
            </c:rich>
          </c:tx>
          <c:layout>
            <c:manualLayout>
              <c:xMode val="edge"/>
              <c:yMode val="edge"/>
              <c:x val="9.5781237634125112E-3"/>
              <c:y val="1.6862811600790145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967643592"/>
        <c:scaling>
          <c:orientation val="minMax"/>
          <c:max val="100"/>
          <c:min val="0"/>
        </c:scaling>
        <c:delete val="1"/>
        <c:axPos val="r"/>
        <c:numFmt formatCode="General" sourceLinked="1"/>
        <c:majorTickMark val="out"/>
        <c:minorTickMark val="none"/>
        <c:tickLblPos val="nextTo"/>
        <c:crossAx val="643429368"/>
        <c:crosses val="max"/>
        <c:crossBetween val="midCat"/>
      </c:valAx>
      <c:valAx>
        <c:axId val="643429368"/>
        <c:scaling>
          <c:orientation val="minMax"/>
          <c:max val="1"/>
        </c:scaling>
        <c:delete val="1"/>
        <c:axPos val="t"/>
        <c:numFmt formatCode="General" sourceLinked="1"/>
        <c:majorTickMark val="out"/>
        <c:minorTickMark val="none"/>
        <c:tickLblPos val="nextTo"/>
        <c:crossAx val="967643592"/>
        <c:crosses val="max"/>
        <c:crossBetween val="midCat"/>
      </c:valAx>
      <c:spPr>
        <a:noFill/>
        <a:ln>
          <a:noFill/>
        </a:ln>
        <a:effectLst/>
      </c:spPr>
    </c:plotArea>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99473008412553"/>
          <c:y val="5.9922403466632232E-2"/>
          <c:w val="0.87793409163267011"/>
          <c:h val="0.68270240417843564"/>
        </c:manualLayout>
      </c:layout>
      <c:barChart>
        <c:barDir val="col"/>
        <c:grouping val="clustered"/>
        <c:varyColors val="0"/>
        <c:ser>
          <c:idx val="0"/>
          <c:order val="0"/>
          <c:tx>
            <c:strRef>
              <c:f>'MSM cndm use&amp;consist use'!$C$2</c:f>
              <c:strCache>
                <c:ptCount val="1"/>
                <c:pt idx="0">
                  <c:v>Condom use at last sex with male client</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cndm use&amp;consist use'!$B$3:$B$9</c:f>
              <c:strCache>
                <c:ptCount val="7"/>
                <c:pt idx="0">
                  <c:v>An Giang </c:v>
                </c:pt>
                <c:pt idx="1">
                  <c:v>Can Tho </c:v>
                </c:pt>
                <c:pt idx="2">
                  <c:v>Da Nang </c:v>
                </c:pt>
                <c:pt idx="3">
                  <c:v>HCMC</c:v>
                </c:pt>
                <c:pt idx="4">
                  <c:v>Khanh Hoa </c:v>
                </c:pt>
                <c:pt idx="5">
                  <c:v>Kien Giang </c:v>
                </c:pt>
                <c:pt idx="6">
                  <c:v>Soc Trang </c:v>
                </c:pt>
              </c:strCache>
            </c:strRef>
          </c:cat>
          <c:val>
            <c:numRef>
              <c:f>'MSM cndm use&amp;consist use'!$C$3:$C$9</c:f>
              <c:numCache>
                <c:formatCode>General</c:formatCode>
                <c:ptCount val="7"/>
                <c:pt idx="0">
                  <c:v>77.78</c:v>
                </c:pt>
                <c:pt idx="1">
                  <c:v>35.71</c:v>
                </c:pt>
                <c:pt idx="2">
                  <c:v>87.5</c:v>
                </c:pt>
                <c:pt idx="3">
                  <c:v>52</c:v>
                </c:pt>
                <c:pt idx="4">
                  <c:v>61.17</c:v>
                </c:pt>
                <c:pt idx="5">
                  <c:v>73.53</c:v>
                </c:pt>
                <c:pt idx="6">
                  <c:v>29.17</c:v>
                </c:pt>
              </c:numCache>
            </c:numRef>
          </c:val>
          <c:extLst>
            <c:ext xmlns:c16="http://schemas.microsoft.com/office/drawing/2014/chart" uri="{C3380CC4-5D6E-409C-BE32-E72D297353CC}">
              <c16:uniqueId val="{00000000-94A7-4FDF-9A58-53AD466C0B05}"/>
            </c:ext>
          </c:extLst>
        </c:ser>
        <c:ser>
          <c:idx val="1"/>
          <c:order val="1"/>
          <c:tx>
            <c:strRef>
              <c:f>'MSM cndm use&amp;consist use'!$D$2</c:f>
              <c:strCache>
                <c:ptCount val="1"/>
                <c:pt idx="0">
                  <c:v>Consistent condom use with male clients in the last month</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cndm use&amp;consist use'!$B$3:$B$9</c:f>
              <c:strCache>
                <c:ptCount val="7"/>
                <c:pt idx="0">
                  <c:v>An Giang </c:v>
                </c:pt>
                <c:pt idx="1">
                  <c:v>Can Tho </c:v>
                </c:pt>
                <c:pt idx="2">
                  <c:v>Da Nang </c:v>
                </c:pt>
                <c:pt idx="3">
                  <c:v>HCMC</c:v>
                </c:pt>
                <c:pt idx="4">
                  <c:v>Khanh Hoa </c:v>
                </c:pt>
                <c:pt idx="5">
                  <c:v>Kien Giang </c:v>
                </c:pt>
                <c:pt idx="6">
                  <c:v>Soc Trang </c:v>
                </c:pt>
              </c:strCache>
            </c:strRef>
          </c:cat>
          <c:val>
            <c:numRef>
              <c:f>'MSM cndm use&amp;consist use'!$D$3:$D$9</c:f>
              <c:numCache>
                <c:formatCode>General</c:formatCode>
                <c:ptCount val="7"/>
                <c:pt idx="0">
                  <c:v>18.18</c:v>
                </c:pt>
                <c:pt idx="1">
                  <c:v>33.33</c:v>
                </c:pt>
                <c:pt idx="2">
                  <c:v>66.67</c:v>
                </c:pt>
                <c:pt idx="3">
                  <c:v>31.31</c:v>
                </c:pt>
                <c:pt idx="4">
                  <c:v>55.88</c:v>
                </c:pt>
                <c:pt idx="5">
                  <c:v>30.95</c:v>
                </c:pt>
                <c:pt idx="6">
                  <c:v>10</c:v>
                </c:pt>
              </c:numCache>
            </c:numRef>
          </c:val>
          <c:extLst>
            <c:ext xmlns:c16="http://schemas.microsoft.com/office/drawing/2014/chart" uri="{C3380CC4-5D6E-409C-BE32-E72D297353CC}">
              <c16:uniqueId val="{00000001-94A7-4FDF-9A58-53AD466C0B05}"/>
            </c:ext>
          </c:extLst>
        </c:ser>
        <c:dLbls>
          <c:showLegendKey val="0"/>
          <c:showVal val="0"/>
          <c:showCatName val="0"/>
          <c:showSerName val="0"/>
          <c:showPercent val="0"/>
          <c:showBubbleSize val="0"/>
        </c:dLbls>
        <c:gapWidth val="150"/>
        <c:axId val="136174592"/>
        <c:axId val="136205056"/>
      </c:barChart>
      <c:scatterChart>
        <c:scatterStyle val="lineMarker"/>
        <c:varyColors val="0"/>
        <c:ser>
          <c:idx val="2"/>
          <c:order val="2"/>
          <c:tx>
            <c:strRef>
              <c:f>'MSM cndm use&amp;consist use'!$C$12</c:f>
              <c:strCache>
                <c:ptCount val="1"/>
                <c:pt idx="0">
                  <c:v>t</c:v>
                </c:pt>
              </c:strCache>
            </c:strRef>
          </c:tx>
          <c:spPr>
            <a:ln w="19050">
              <a:solidFill>
                <a:srgbClr val="E31837"/>
              </a:solidFill>
              <a:prstDash val="dash"/>
            </a:ln>
          </c:spPr>
          <c:marker>
            <c:symbol val="none"/>
          </c:marker>
          <c:xVal>
            <c:numRef>
              <c:f>'MSM cndm use&amp;consist use'!$B$13:$B$14</c:f>
              <c:numCache>
                <c:formatCode>General</c:formatCode>
                <c:ptCount val="2"/>
                <c:pt idx="0">
                  <c:v>0</c:v>
                </c:pt>
                <c:pt idx="1">
                  <c:v>1</c:v>
                </c:pt>
              </c:numCache>
            </c:numRef>
          </c:xVal>
          <c:yVal>
            <c:numRef>
              <c:f>'MSM cndm use&amp;consist use'!$C$13:$C$14</c:f>
              <c:numCache>
                <c:formatCode>General</c:formatCode>
                <c:ptCount val="2"/>
                <c:pt idx="0">
                  <c:v>90</c:v>
                </c:pt>
                <c:pt idx="1">
                  <c:v>90</c:v>
                </c:pt>
              </c:numCache>
            </c:numRef>
          </c:yVal>
          <c:smooth val="0"/>
          <c:extLst>
            <c:ext xmlns:c16="http://schemas.microsoft.com/office/drawing/2014/chart" uri="{C3380CC4-5D6E-409C-BE32-E72D297353CC}">
              <c16:uniqueId val="{00000002-94A7-4FDF-9A58-53AD466C0B05}"/>
            </c:ext>
          </c:extLst>
        </c:ser>
        <c:dLbls>
          <c:showLegendKey val="0"/>
          <c:showVal val="0"/>
          <c:showCatName val="0"/>
          <c:showSerName val="0"/>
          <c:showPercent val="0"/>
          <c:showBubbleSize val="0"/>
        </c:dLbls>
        <c:axId val="136212864"/>
        <c:axId val="136206976"/>
      </c:scatterChart>
      <c:catAx>
        <c:axId val="136174592"/>
        <c:scaling>
          <c:orientation val="minMax"/>
        </c:scaling>
        <c:delete val="0"/>
        <c:axPos val="b"/>
        <c:numFmt formatCode="General" sourceLinked="0"/>
        <c:majorTickMark val="out"/>
        <c:minorTickMark val="none"/>
        <c:tickLblPos val="nextTo"/>
        <c:crossAx val="136205056"/>
        <c:crosses val="autoZero"/>
        <c:auto val="1"/>
        <c:lblAlgn val="ctr"/>
        <c:lblOffset val="100"/>
        <c:noMultiLvlLbl val="0"/>
      </c:catAx>
      <c:valAx>
        <c:axId val="136205056"/>
        <c:scaling>
          <c:orientation val="minMax"/>
          <c:max val="100"/>
          <c:min val="0"/>
        </c:scaling>
        <c:delete val="0"/>
        <c:axPos val="l"/>
        <c:title>
          <c:tx>
            <c:rich>
              <a:bodyPr rot="0" vert="horz"/>
              <a:lstStyle/>
              <a:p>
                <a:pPr>
                  <a:defRPr/>
                </a:pPr>
                <a:r>
                  <a:rPr lang="en-US"/>
                  <a:t>%</a:t>
                </a:r>
              </a:p>
            </c:rich>
          </c:tx>
          <c:layout>
            <c:manualLayout>
              <c:xMode val="edge"/>
              <c:yMode val="edge"/>
              <c:x val="8.1818184746534888E-3"/>
              <c:y val="4.8863918420103375E-2"/>
            </c:manualLayout>
          </c:layout>
          <c:overlay val="0"/>
        </c:title>
        <c:numFmt formatCode="General" sourceLinked="1"/>
        <c:majorTickMark val="out"/>
        <c:minorTickMark val="none"/>
        <c:tickLblPos val="nextTo"/>
        <c:crossAx val="136174592"/>
        <c:crosses val="autoZero"/>
        <c:crossBetween val="between"/>
        <c:majorUnit val="10"/>
      </c:valAx>
      <c:valAx>
        <c:axId val="136206976"/>
        <c:scaling>
          <c:orientation val="minMax"/>
          <c:max val="100"/>
          <c:min val="0"/>
        </c:scaling>
        <c:delete val="1"/>
        <c:axPos val="r"/>
        <c:numFmt formatCode="General" sourceLinked="1"/>
        <c:majorTickMark val="out"/>
        <c:minorTickMark val="none"/>
        <c:tickLblPos val="nextTo"/>
        <c:crossAx val="136212864"/>
        <c:crosses val="max"/>
        <c:crossBetween val="midCat"/>
        <c:majorUnit val="20"/>
      </c:valAx>
      <c:valAx>
        <c:axId val="136212864"/>
        <c:scaling>
          <c:orientation val="minMax"/>
          <c:max val="1"/>
          <c:min val="0"/>
        </c:scaling>
        <c:delete val="1"/>
        <c:axPos val="t"/>
        <c:numFmt formatCode="General" sourceLinked="1"/>
        <c:majorTickMark val="out"/>
        <c:minorTickMark val="none"/>
        <c:tickLblPos val="nextTo"/>
        <c:crossAx val="136206976"/>
        <c:crosses val="max"/>
        <c:crossBetween val="midCat"/>
      </c:valAx>
    </c:plotArea>
    <c:legend>
      <c:legendPos val="b"/>
      <c:legendEntry>
        <c:idx val="2"/>
        <c:delete val="1"/>
      </c:legendEntry>
      <c:layout>
        <c:manualLayout>
          <c:xMode val="edge"/>
          <c:yMode val="edge"/>
          <c:x val="0.19149145694243536"/>
          <c:y val="0.85628687969500961"/>
          <c:w val="0.62764153099087228"/>
          <c:h val="0.1310698978562022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a:solidFill>
                <a:srgbClr val="00AEEF"/>
              </a:solidFill>
            </a:ln>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2A-4C90-84BA-E7D790C9A814}"/>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2A-4C90-84BA-E7D790C9A81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'safe injection (2)'!$C$6:$M$6</c:f>
              <c:strCache>
                <c:ptCount val="11"/>
                <c:pt idx="0">
                  <c:v>2005</c:v>
                </c:pt>
                <c:pt idx="1">
                  <c:v>2009</c:v>
                </c:pt>
                <c:pt idx="2">
                  <c:v>2011</c:v>
                </c:pt>
                <c:pt idx="3">
                  <c:v>2012</c:v>
                </c:pt>
                <c:pt idx="4">
                  <c:v>2013</c:v>
                </c:pt>
                <c:pt idx="5">
                  <c:v>2014</c:v>
                </c:pt>
                <c:pt idx="6">
                  <c:v>2015</c:v>
                </c:pt>
                <c:pt idx="7">
                  <c:v>2016</c:v>
                </c:pt>
                <c:pt idx="8">
                  <c:v>2017</c:v>
                </c:pt>
                <c:pt idx="9">
                  <c:v>2018</c:v>
                </c:pt>
                <c:pt idx="10">
                  <c:v>2019</c:v>
                </c:pt>
              </c:strCache>
            </c:strRef>
          </c:cat>
          <c:val>
            <c:numRef>
              <c:f>'safe injection (2)'!$C$7:$M$7</c:f>
              <c:numCache>
                <c:formatCode>0</c:formatCode>
                <c:ptCount val="11"/>
                <c:pt idx="0">
                  <c:v>89</c:v>
                </c:pt>
                <c:pt idx="1">
                  <c:v>94.6</c:v>
                </c:pt>
                <c:pt idx="2">
                  <c:v>95.3</c:v>
                </c:pt>
                <c:pt idx="3">
                  <c:v>96.38</c:v>
                </c:pt>
                <c:pt idx="4">
                  <c:v>97.3</c:v>
                </c:pt>
                <c:pt idx="5">
                  <c:v>95.2</c:v>
                </c:pt>
                <c:pt idx="6">
                  <c:v>96.4</c:v>
                </c:pt>
                <c:pt idx="7">
                  <c:v>95.6</c:v>
                </c:pt>
                <c:pt idx="8">
                  <c:v>98</c:v>
                </c:pt>
                <c:pt idx="10">
                  <c:v>98.2</c:v>
                </c:pt>
              </c:numCache>
            </c:numRef>
          </c:val>
          <c:smooth val="0"/>
          <c:extLst>
            <c:ext xmlns:c16="http://schemas.microsoft.com/office/drawing/2014/chart" uri="{C3380CC4-5D6E-409C-BE32-E72D297353CC}">
              <c16:uniqueId val="{00000002-B52A-4C90-84BA-E7D790C9A814}"/>
            </c:ext>
          </c:extLst>
        </c:ser>
        <c:dLbls>
          <c:showLegendKey val="0"/>
          <c:showVal val="0"/>
          <c:showCatName val="0"/>
          <c:showSerName val="0"/>
          <c:showPercent val="0"/>
          <c:showBubbleSize val="0"/>
        </c:dLbls>
        <c:smooth val="0"/>
        <c:axId val="41134336"/>
        <c:axId val="47526272"/>
      </c:lineChart>
      <c:catAx>
        <c:axId val="41134336"/>
        <c:scaling>
          <c:orientation val="minMax"/>
        </c:scaling>
        <c:delete val="0"/>
        <c:axPos val="b"/>
        <c:numFmt formatCode="General" sourceLinked="0"/>
        <c:majorTickMark val="out"/>
        <c:minorTickMark val="none"/>
        <c:tickLblPos val="nextTo"/>
        <c:crossAx val="47526272"/>
        <c:crosses val="autoZero"/>
        <c:auto val="1"/>
        <c:lblAlgn val="ctr"/>
        <c:lblOffset val="100"/>
        <c:noMultiLvlLbl val="0"/>
      </c:catAx>
      <c:valAx>
        <c:axId val="47526272"/>
        <c:scaling>
          <c:orientation val="minMax"/>
          <c:max val="100"/>
          <c:min val="0"/>
        </c:scaling>
        <c:delete val="0"/>
        <c:axPos val="l"/>
        <c:title>
          <c:tx>
            <c:rich>
              <a:bodyPr rot="0" vert="horz"/>
              <a:lstStyle/>
              <a:p>
                <a:pPr>
                  <a:defRPr/>
                </a:pPr>
                <a:r>
                  <a:rPr lang="en-US"/>
                  <a:t>%</a:t>
                </a:r>
              </a:p>
            </c:rich>
          </c:tx>
          <c:layout>
            <c:manualLayout>
              <c:xMode val="edge"/>
              <c:yMode val="edge"/>
              <c:x val="1.7391304347826087E-2"/>
              <c:y val="1.4095811972798612E-2"/>
            </c:manualLayout>
          </c:layout>
          <c:overlay val="0"/>
        </c:title>
        <c:numFmt formatCode="0" sourceLinked="1"/>
        <c:majorTickMark val="out"/>
        <c:minorTickMark val="none"/>
        <c:tickLblPos val="nextTo"/>
        <c:crossAx val="41134336"/>
        <c:crosses val="autoZero"/>
        <c:crossBetween val="between"/>
        <c:majorUnit val="20"/>
      </c:valAx>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'safe injection'!$C$34</c:f>
              <c:strCache>
                <c:ptCount val="1"/>
                <c:pt idx="0">
                  <c:v>Safe injection practices (%)</c:v>
                </c:pt>
              </c:strCache>
            </c:strRef>
          </c:tx>
          <c:spPr>
            <a:solidFill>
              <a:srgbClr val="63CDF6"/>
            </a:solidFill>
            <a:ln>
              <a:noFill/>
            </a:ln>
            <a:effectLst/>
          </c:spPr>
          <c:invertIfNegative val="0"/>
          <c:dPt>
            <c:idx val="8"/>
            <c:invertIfNegative val="0"/>
            <c:bubble3D val="0"/>
            <c:spPr>
              <a:solidFill>
                <a:srgbClr val="63CDF6"/>
              </a:solidFill>
              <a:ln>
                <a:noFill/>
              </a:ln>
              <a:effectLst/>
            </c:spPr>
            <c:extLst>
              <c:ext xmlns:c16="http://schemas.microsoft.com/office/drawing/2014/chart" uri="{C3380CC4-5D6E-409C-BE32-E72D297353CC}">
                <c16:uniqueId val="{00000001-48F7-4811-B974-744CD1039A45}"/>
              </c:ext>
            </c:extLst>
          </c:dPt>
          <c:dPt>
            <c:idx val="13"/>
            <c:invertIfNegative val="0"/>
            <c:bubble3D val="0"/>
            <c:spPr>
              <a:solidFill>
                <a:srgbClr val="63CDF6"/>
              </a:solidFill>
              <a:ln>
                <a:noFill/>
              </a:ln>
              <a:effectLst/>
            </c:spPr>
            <c:extLst>
              <c:ext xmlns:c16="http://schemas.microsoft.com/office/drawing/2014/chart" uri="{C3380CC4-5D6E-409C-BE32-E72D297353CC}">
                <c16:uniqueId val="{00000003-48F7-4811-B974-744CD1039A45}"/>
              </c:ext>
            </c:extLst>
          </c:dPt>
          <c:dPt>
            <c:idx val="19"/>
            <c:invertIfNegative val="0"/>
            <c:bubble3D val="0"/>
            <c:spPr>
              <a:pattFill prst="dkUpDiag">
                <a:fgClr>
                  <a:srgbClr val="63CDF6"/>
                </a:fgClr>
                <a:bgClr>
                  <a:sysClr val="window" lastClr="FFFFFF"/>
                </a:bgClr>
              </a:pattFill>
              <a:ln>
                <a:noFill/>
              </a:ln>
              <a:effectLst/>
            </c:spPr>
            <c:extLst>
              <c:ext xmlns:c16="http://schemas.microsoft.com/office/drawing/2014/chart" uri="{C3380CC4-5D6E-409C-BE32-E72D297353CC}">
                <c16:uniqueId val="{00000005-48F7-4811-B974-744CD1039A45}"/>
              </c:ext>
            </c:extLst>
          </c:dPt>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F7-4811-B974-744CD1039A4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 injection'!$B$35:$B$54</c:f>
              <c:strCache>
                <c:ptCount val="20"/>
                <c:pt idx="0">
                  <c:v>Dien Bien</c:v>
                </c:pt>
                <c:pt idx="1">
                  <c:v>Ha Noi</c:v>
                </c:pt>
                <c:pt idx="2">
                  <c:v>Lao Cai</c:v>
                </c:pt>
                <c:pt idx="3">
                  <c:v>Thanh Hoa</c:v>
                </c:pt>
                <c:pt idx="4">
                  <c:v>Thua Thien Hue</c:v>
                </c:pt>
                <c:pt idx="5">
                  <c:v>An Giang</c:v>
                </c:pt>
                <c:pt idx="6">
                  <c:v>Hai Phong</c:v>
                </c:pt>
                <c:pt idx="7">
                  <c:v>Quang Ninh</c:v>
                </c:pt>
                <c:pt idx="8">
                  <c:v>Thai Nguyen</c:v>
                </c:pt>
                <c:pt idx="9">
                  <c:v>Da Nang</c:v>
                </c:pt>
                <c:pt idx="10">
                  <c:v>Dong Nai</c:v>
                </c:pt>
                <c:pt idx="11">
                  <c:v>Nghe An</c:v>
                </c:pt>
                <c:pt idx="12">
                  <c:v>Can Tho</c:v>
                </c:pt>
                <c:pt idx="13">
                  <c:v>Kien Giang</c:v>
                </c:pt>
                <c:pt idx="14">
                  <c:v>Binh Duong</c:v>
                </c:pt>
                <c:pt idx="15">
                  <c:v>Khanh Hoa</c:v>
                </c:pt>
                <c:pt idx="16">
                  <c:v>Ba Ria - Vung Tau</c:v>
                </c:pt>
                <c:pt idx="17">
                  <c:v>Ho Chi Minh City</c:v>
                </c:pt>
                <c:pt idx="18">
                  <c:v>Son La</c:v>
                </c:pt>
                <c:pt idx="19">
                  <c:v>National</c:v>
                </c:pt>
              </c:strCache>
            </c:strRef>
          </c:cat>
          <c:val>
            <c:numRef>
              <c:f>'safe injection'!$C$35:$C$54</c:f>
              <c:numCache>
                <c:formatCode>0</c:formatCode>
                <c:ptCount val="20"/>
                <c:pt idx="0">
                  <c:v>100</c:v>
                </c:pt>
                <c:pt idx="1">
                  <c:v>100</c:v>
                </c:pt>
                <c:pt idx="2">
                  <c:v>100</c:v>
                </c:pt>
                <c:pt idx="3">
                  <c:v>100</c:v>
                </c:pt>
                <c:pt idx="4">
                  <c:v>100</c:v>
                </c:pt>
                <c:pt idx="5">
                  <c:v>99</c:v>
                </c:pt>
                <c:pt idx="6">
                  <c:v>99</c:v>
                </c:pt>
                <c:pt idx="7">
                  <c:v>99</c:v>
                </c:pt>
                <c:pt idx="8">
                  <c:v>98.994974874371849</c:v>
                </c:pt>
                <c:pt idx="9">
                  <c:v>98.666666666666671</c:v>
                </c:pt>
                <c:pt idx="10">
                  <c:v>98.5</c:v>
                </c:pt>
                <c:pt idx="11">
                  <c:v>97.979797979797979</c:v>
                </c:pt>
                <c:pt idx="12">
                  <c:v>97.5</c:v>
                </c:pt>
                <c:pt idx="13">
                  <c:v>97.5</c:v>
                </c:pt>
                <c:pt idx="14">
                  <c:v>97</c:v>
                </c:pt>
                <c:pt idx="15">
                  <c:v>96.666666666666671</c:v>
                </c:pt>
                <c:pt idx="16">
                  <c:v>95.5</c:v>
                </c:pt>
                <c:pt idx="17">
                  <c:v>95.333333333333343</c:v>
                </c:pt>
                <c:pt idx="18">
                  <c:v>93.470790378006868</c:v>
                </c:pt>
                <c:pt idx="19">
                  <c:v>98.169790518191846</c:v>
                </c:pt>
              </c:numCache>
            </c:numRef>
          </c:val>
          <c:extLst>
            <c:ext xmlns:c16="http://schemas.microsoft.com/office/drawing/2014/chart" uri="{C3380CC4-5D6E-409C-BE32-E72D297353CC}">
              <c16:uniqueId val="{00000006-48F7-4811-B974-744CD1039A45}"/>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'safe injection'!$D$56</c:f>
              <c:strCache>
                <c:ptCount val="1"/>
                <c:pt idx="0">
                  <c:v>target</c:v>
                </c:pt>
              </c:strCache>
            </c:strRef>
          </c:tx>
          <c:spPr>
            <a:ln w="19050" cap="rnd">
              <a:solidFill>
                <a:srgbClr val="E31837"/>
              </a:solidFill>
              <a:prstDash val="sysDash"/>
              <a:round/>
            </a:ln>
            <a:effectLst/>
          </c:spPr>
          <c:marker>
            <c:symbol val="none"/>
          </c:marker>
          <c:xVal>
            <c:numRef>
              <c:f>'safe injection'!$C$57:$C$58</c:f>
              <c:numCache>
                <c:formatCode>General</c:formatCode>
                <c:ptCount val="2"/>
                <c:pt idx="0">
                  <c:v>0</c:v>
                </c:pt>
                <c:pt idx="1">
                  <c:v>1</c:v>
                </c:pt>
              </c:numCache>
            </c:numRef>
          </c:xVal>
          <c:yVal>
            <c:numRef>
              <c:f>'safe injection'!$D$57:$D$58</c:f>
              <c:numCache>
                <c:formatCode>General</c:formatCode>
                <c:ptCount val="2"/>
                <c:pt idx="0">
                  <c:v>90</c:v>
                </c:pt>
                <c:pt idx="1">
                  <c:v>90</c:v>
                </c:pt>
              </c:numCache>
            </c:numRef>
          </c:yVal>
          <c:smooth val="1"/>
          <c:extLst>
            <c:ext xmlns:c16="http://schemas.microsoft.com/office/drawing/2014/chart" uri="{C3380CC4-5D6E-409C-BE32-E72D297353CC}">
              <c16:uniqueId val="{00000007-48F7-4811-B974-744CD1039A45}"/>
            </c:ext>
          </c:extLst>
        </c:ser>
        <c:dLbls>
          <c:showLegendKey val="0"/>
          <c:showVal val="0"/>
          <c:showCatName val="0"/>
          <c:showSerName val="0"/>
          <c:showPercent val="0"/>
          <c:showBubbleSize val="0"/>
        </c:dLbls>
        <c:axId val="624989048"/>
        <c:axId val="624988720"/>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min val="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9.578122587617725E-3"/>
              <c:y val="1.7100882523912706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624988720"/>
        <c:scaling>
          <c:orientation val="minMax"/>
        </c:scaling>
        <c:delete val="1"/>
        <c:axPos val="r"/>
        <c:numFmt formatCode="General" sourceLinked="1"/>
        <c:majorTickMark val="out"/>
        <c:minorTickMark val="none"/>
        <c:tickLblPos val="nextTo"/>
        <c:crossAx val="624989048"/>
        <c:crosses val="max"/>
        <c:crossBetween val="midCat"/>
      </c:valAx>
      <c:valAx>
        <c:axId val="624989048"/>
        <c:scaling>
          <c:orientation val="minMax"/>
          <c:max val="1"/>
        </c:scaling>
        <c:delete val="1"/>
        <c:axPos val="t"/>
        <c:numFmt formatCode="General" sourceLinked="1"/>
        <c:majorTickMark val="out"/>
        <c:minorTickMark val="none"/>
        <c:tickLblPos val="nextTo"/>
        <c:crossAx val="624988720"/>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616059873446307E-2"/>
          <c:y val="0.13227326810160578"/>
          <c:w val="0.86618100086930527"/>
          <c:h val="0.67388754479218804"/>
        </c:manualLayout>
      </c:layout>
      <c:barChart>
        <c:barDir val="col"/>
        <c:grouping val="clustered"/>
        <c:varyColors val="0"/>
        <c:ser>
          <c:idx val="0"/>
          <c:order val="0"/>
          <c:tx>
            <c:strRef>
              <c:f>'sharing injecting equip'!$C$2</c:f>
              <c:strCache>
                <c:ptCount val="1"/>
                <c:pt idx="0">
                  <c:v>2011</c:v>
                </c:pt>
              </c:strCache>
            </c:strRef>
          </c:tx>
          <c:spPr>
            <a:solidFill>
              <a:srgbClr val="F78E1E"/>
            </a:solidFill>
            <a:ln w="38067">
              <a:noFill/>
            </a:ln>
          </c:spPr>
          <c:invertIfNegative val="0"/>
          <c:dLbls>
            <c:numFmt formatCode="#,##0" sourceLinked="0"/>
            <c:spPr>
              <a:noFill/>
              <a:ln>
                <a:noFill/>
              </a:ln>
              <a:effectLst/>
            </c:spPr>
            <c:txPr>
              <a:bodyPr/>
              <a:lstStyle/>
              <a:p>
                <a:pPr>
                  <a:defRPr sz="11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'sharing injecting equip'!$B$3:$B$10</c:f>
              <c:strCache>
                <c:ptCount val="8"/>
                <c:pt idx="0">
                  <c:v>Binh Duong </c:v>
                </c:pt>
                <c:pt idx="1">
                  <c:v>Nghe An </c:v>
                </c:pt>
                <c:pt idx="2">
                  <c:v>Ho Chi Minh City</c:v>
                </c:pt>
                <c:pt idx="3">
                  <c:v>Quang Tri </c:v>
                </c:pt>
                <c:pt idx="4">
                  <c:v>Thanh Hoa </c:v>
                </c:pt>
                <c:pt idx="5">
                  <c:v>An Giang </c:v>
                </c:pt>
                <c:pt idx="6">
                  <c:v>Thua Thien - Hue </c:v>
                </c:pt>
                <c:pt idx="7">
                  <c:v>Ha Noi </c:v>
                </c:pt>
              </c:strCache>
            </c:strRef>
          </c:cat>
          <c:val>
            <c:numRef>
              <c:f>'sharing injecting equip'!$C$3:$C$10</c:f>
              <c:numCache>
                <c:formatCode>General</c:formatCode>
                <c:ptCount val="8"/>
                <c:pt idx="0">
                  <c:v>57.9</c:v>
                </c:pt>
                <c:pt idx="1">
                  <c:v>42</c:v>
                </c:pt>
                <c:pt idx="2">
                  <c:v>39.299999999999997</c:v>
                </c:pt>
                <c:pt idx="3">
                  <c:v>36.299999999999997</c:v>
                </c:pt>
                <c:pt idx="4">
                  <c:v>27.7</c:v>
                </c:pt>
                <c:pt idx="5">
                  <c:v>25</c:v>
                </c:pt>
                <c:pt idx="6">
                  <c:v>24.3</c:v>
                </c:pt>
                <c:pt idx="7">
                  <c:v>10.3</c:v>
                </c:pt>
              </c:numCache>
            </c:numRef>
          </c:val>
          <c:extLst>
            <c:ext xmlns:c16="http://schemas.microsoft.com/office/drawing/2014/chart" uri="{C3380CC4-5D6E-409C-BE32-E72D297353CC}">
              <c16:uniqueId val="{00000000-7419-494E-B9ED-4798F01CBFC8}"/>
            </c:ext>
          </c:extLst>
        </c:ser>
        <c:ser>
          <c:idx val="1"/>
          <c:order val="1"/>
          <c:tx>
            <c:strRef>
              <c:f>'sharing injecting equip'!$D$2</c:f>
              <c:strCache>
                <c:ptCount val="1"/>
                <c:pt idx="0">
                  <c:v>2012</c:v>
                </c:pt>
              </c:strCache>
            </c:strRef>
          </c:tx>
          <c:spPr>
            <a:solidFill>
              <a:srgbClr val="00AEEF"/>
            </a:solidFill>
            <a:ln w="38067" cmpd="sng">
              <a:noFill/>
            </a:ln>
          </c:spPr>
          <c:invertIfNegative val="0"/>
          <c:dLbls>
            <c:dLbl>
              <c:idx val="1"/>
              <c:layout>
                <c:manualLayout>
                  <c:x val="0"/>
                  <c:y val="1.44241594448856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19-494E-B9ED-4798F01CBFC8}"/>
                </c:ext>
              </c:extLst>
            </c:dLbl>
            <c:dLbl>
              <c:idx val="3"/>
              <c:layout>
                <c:manualLayout>
                  <c:x val="5.7941715681205141E-17"/>
                  <c:y val="1.44241594448856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19-494E-B9ED-4798F01CBFC8}"/>
                </c:ext>
              </c:extLst>
            </c:dLbl>
            <c:numFmt formatCode="#,##0" sourceLinked="0"/>
            <c:spPr>
              <a:noFill/>
              <a:ln>
                <a:noFill/>
              </a:ln>
              <a:effectLst/>
            </c:spPr>
            <c:txPr>
              <a:bodyPr/>
              <a:lstStyle/>
              <a:p>
                <a:pPr>
                  <a:defRPr sz="11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'sharing injecting equip'!$B$3:$B$10</c:f>
              <c:strCache>
                <c:ptCount val="8"/>
                <c:pt idx="0">
                  <c:v>Binh Duong </c:v>
                </c:pt>
                <c:pt idx="1">
                  <c:v>Nghe An </c:v>
                </c:pt>
                <c:pt idx="2">
                  <c:v>Ho Chi Minh City</c:v>
                </c:pt>
                <c:pt idx="3">
                  <c:v>Quang Tri </c:v>
                </c:pt>
                <c:pt idx="4">
                  <c:v>Thanh Hoa </c:v>
                </c:pt>
                <c:pt idx="5">
                  <c:v>An Giang </c:v>
                </c:pt>
                <c:pt idx="6">
                  <c:v>Thua Thien - Hue </c:v>
                </c:pt>
                <c:pt idx="7">
                  <c:v>Ha Noi </c:v>
                </c:pt>
              </c:strCache>
            </c:strRef>
          </c:cat>
          <c:val>
            <c:numRef>
              <c:f>'sharing injecting equip'!$D$3:$D$10</c:f>
              <c:numCache>
                <c:formatCode>General</c:formatCode>
                <c:ptCount val="8"/>
                <c:pt idx="0">
                  <c:v>34.5</c:v>
                </c:pt>
                <c:pt idx="1">
                  <c:v>25</c:v>
                </c:pt>
                <c:pt idx="2">
                  <c:v>31.33</c:v>
                </c:pt>
                <c:pt idx="3">
                  <c:v>30.87</c:v>
                </c:pt>
                <c:pt idx="4">
                  <c:v>6.67</c:v>
                </c:pt>
                <c:pt idx="5">
                  <c:v>16.670000000000002</c:v>
                </c:pt>
                <c:pt idx="6">
                  <c:v>16.670000000000002</c:v>
                </c:pt>
                <c:pt idx="7">
                  <c:v>3.33</c:v>
                </c:pt>
              </c:numCache>
            </c:numRef>
          </c:val>
          <c:extLst>
            <c:ext xmlns:c16="http://schemas.microsoft.com/office/drawing/2014/chart" uri="{C3380CC4-5D6E-409C-BE32-E72D297353CC}">
              <c16:uniqueId val="{00000003-7419-494E-B9ED-4798F01CBFC8}"/>
            </c:ext>
          </c:extLst>
        </c:ser>
        <c:dLbls>
          <c:showLegendKey val="0"/>
          <c:showVal val="0"/>
          <c:showCatName val="0"/>
          <c:showSerName val="0"/>
          <c:showPercent val="0"/>
          <c:showBubbleSize val="0"/>
        </c:dLbls>
        <c:gapWidth val="56"/>
        <c:axId val="136623616"/>
        <c:axId val="136625152"/>
      </c:barChart>
      <c:catAx>
        <c:axId val="136623616"/>
        <c:scaling>
          <c:orientation val="minMax"/>
        </c:scaling>
        <c:delete val="0"/>
        <c:axPos val="b"/>
        <c:numFmt formatCode="General" sourceLinked="1"/>
        <c:majorTickMark val="out"/>
        <c:minorTickMark val="none"/>
        <c:tickLblPos val="nextTo"/>
        <c:crossAx val="136625152"/>
        <c:crosses val="autoZero"/>
        <c:auto val="1"/>
        <c:lblAlgn val="ctr"/>
        <c:lblOffset val="100"/>
        <c:noMultiLvlLbl val="0"/>
      </c:catAx>
      <c:valAx>
        <c:axId val="136625152"/>
        <c:scaling>
          <c:orientation val="minMax"/>
          <c:max val="100"/>
          <c:min val="0"/>
        </c:scaling>
        <c:delete val="0"/>
        <c:axPos val="l"/>
        <c:title>
          <c:tx>
            <c:rich>
              <a:bodyPr rot="0" vert="horz"/>
              <a:lstStyle/>
              <a:p>
                <a:pPr>
                  <a:defRPr sz="1399" b="1" i="0" u="none" strike="noStrike" baseline="0">
                    <a:solidFill>
                      <a:srgbClr val="000000"/>
                    </a:solidFill>
                    <a:latin typeface="Arial"/>
                    <a:ea typeface="Arial"/>
                    <a:cs typeface="Arial"/>
                  </a:defRPr>
                </a:pPr>
                <a:r>
                  <a:rPr lang="en-US"/>
                  <a:t>%</a:t>
                </a:r>
              </a:p>
            </c:rich>
          </c:tx>
          <c:layout>
            <c:manualLayout>
              <c:xMode val="edge"/>
              <c:yMode val="edge"/>
              <c:x val="9.047032123285512E-3"/>
              <c:y val="9.3583891497628302E-2"/>
            </c:manualLayout>
          </c:layout>
          <c:overlay val="0"/>
        </c:title>
        <c:numFmt formatCode="General" sourceLinked="1"/>
        <c:majorTickMark val="out"/>
        <c:minorTickMark val="none"/>
        <c:tickLblPos val="nextTo"/>
        <c:crossAx val="136623616"/>
        <c:crosses val="autoZero"/>
        <c:crossBetween val="between"/>
        <c:majorUnit val="20"/>
      </c:valAx>
      <c:spPr>
        <a:noFill/>
        <a:ln w="25378">
          <a:noFill/>
        </a:ln>
      </c:spPr>
    </c:plotArea>
    <c:legend>
      <c:legendPos val="b"/>
      <c:layout>
        <c:manualLayout>
          <c:xMode val="edge"/>
          <c:yMode val="edge"/>
          <c:x val="0.65065117048050591"/>
          <c:y val="7.7733813235445995E-2"/>
          <c:w val="0.34934882951949409"/>
          <c:h val="6.7713671648431978E-2"/>
        </c:manualLayout>
      </c:layout>
      <c:overlay val="0"/>
    </c:legend>
    <c:plotVisOnly val="1"/>
    <c:dispBlanksAs val="gap"/>
    <c:showDLblsOverMax val="0"/>
  </c:chart>
  <c:txPr>
    <a:bodyPr/>
    <a:lstStyle/>
    <a:p>
      <a:pPr>
        <a:defRPr sz="1399"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'PWID condom use'!$L$2</c:f>
              <c:strCache>
                <c:ptCount val="1"/>
                <c:pt idx="0">
                  <c:v>PWID 2019</c:v>
                </c:pt>
              </c:strCache>
            </c:strRef>
          </c:tx>
          <c:spPr>
            <a:solidFill>
              <a:srgbClr val="00AEEF"/>
            </a:solidFill>
            <a:ln>
              <a:noFill/>
            </a:ln>
            <a:effectLst/>
          </c:spPr>
          <c:invertIfNegative val="0"/>
          <c:dPt>
            <c:idx val="13"/>
            <c:invertIfNegative val="0"/>
            <c:bubble3D val="0"/>
            <c:spPr>
              <a:solidFill>
                <a:srgbClr val="00AEEF"/>
              </a:solidFill>
              <a:ln>
                <a:noFill/>
              </a:ln>
              <a:effectLst/>
            </c:spPr>
            <c:extLst>
              <c:ext xmlns:c16="http://schemas.microsoft.com/office/drawing/2014/chart" uri="{C3380CC4-5D6E-409C-BE32-E72D297353CC}">
                <c16:uniqueId val="{00000001-DEF0-4CB0-B22E-863B5F06C512}"/>
              </c:ext>
            </c:extLst>
          </c:dPt>
          <c:dPt>
            <c:idx val="19"/>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3-DEF0-4CB0-B22E-863B5F06C512}"/>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'PWID condom use'!$K$3:$K$22</c:f>
              <c:strCache>
                <c:ptCount val="20"/>
                <c:pt idx="0">
                  <c:v>Quang Ninh</c:v>
                </c:pt>
                <c:pt idx="1">
                  <c:v>Thua Thien Hue</c:v>
                </c:pt>
                <c:pt idx="2">
                  <c:v>Thanh Hoa</c:v>
                </c:pt>
                <c:pt idx="3">
                  <c:v>Ba Ria - Vung Tau</c:v>
                </c:pt>
                <c:pt idx="4">
                  <c:v>Ha Noi</c:v>
                </c:pt>
                <c:pt idx="5">
                  <c:v>Can Tho</c:v>
                </c:pt>
                <c:pt idx="6">
                  <c:v>Lao Cai</c:v>
                </c:pt>
                <c:pt idx="7">
                  <c:v>Hai Phong</c:v>
                </c:pt>
                <c:pt idx="8">
                  <c:v>Son La</c:v>
                </c:pt>
                <c:pt idx="9">
                  <c:v>An Giang</c:v>
                </c:pt>
                <c:pt idx="10">
                  <c:v>Thai Nguyen</c:v>
                </c:pt>
                <c:pt idx="11">
                  <c:v>Dong Nai</c:v>
                </c:pt>
                <c:pt idx="12">
                  <c:v>Dien Bien</c:v>
                </c:pt>
                <c:pt idx="13">
                  <c:v>Nghe An</c:v>
                </c:pt>
                <c:pt idx="14">
                  <c:v>Khanh Hoa</c:v>
                </c:pt>
                <c:pt idx="15">
                  <c:v>Binh Duong</c:v>
                </c:pt>
                <c:pt idx="16">
                  <c:v>Tp Ho Chi Minh</c:v>
                </c:pt>
                <c:pt idx="17">
                  <c:v>Kien Giang</c:v>
                </c:pt>
                <c:pt idx="18">
                  <c:v>Da Nang</c:v>
                </c:pt>
                <c:pt idx="19">
                  <c:v>National</c:v>
                </c:pt>
              </c:strCache>
            </c:strRef>
          </c:cat>
          <c:val>
            <c:numRef>
              <c:f>'PWID condom use'!$L$3:$L$22</c:f>
              <c:numCache>
                <c:formatCode>0</c:formatCode>
                <c:ptCount val="20"/>
                <c:pt idx="0">
                  <c:v>65.080000000000013</c:v>
                </c:pt>
                <c:pt idx="1">
                  <c:v>57.350000000000009</c:v>
                </c:pt>
                <c:pt idx="2">
                  <c:v>55.28</c:v>
                </c:pt>
                <c:pt idx="3">
                  <c:v>51.000000000000007</c:v>
                </c:pt>
                <c:pt idx="4">
                  <c:v>50.690000000000005</c:v>
                </c:pt>
                <c:pt idx="5">
                  <c:v>47.67</c:v>
                </c:pt>
                <c:pt idx="6">
                  <c:v>47.65</c:v>
                </c:pt>
                <c:pt idx="7">
                  <c:v>42.959999999999994</c:v>
                </c:pt>
                <c:pt idx="8">
                  <c:v>42.66</c:v>
                </c:pt>
                <c:pt idx="9">
                  <c:v>39.35</c:v>
                </c:pt>
                <c:pt idx="10">
                  <c:v>38.97</c:v>
                </c:pt>
                <c:pt idx="11">
                  <c:v>36.209999999999994</c:v>
                </c:pt>
                <c:pt idx="12">
                  <c:v>33.69</c:v>
                </c:pt>
                <c:pt idx="13">
                  <c:v>33.68</c:v>
                </c:pt>
                <c:pt idx="14">
                  <c:v>33.58</c:v>
                </c:pt>
                <c:pt idx="15">
                  <c:v>32</c:v>
                </c:pt>
                <c:pt idx="16">
                  <c:v>25</c:v>
                </c:pt>
                <c:pt idx="17">
                  <c:v>24.060000000000002</c:v>
                </c:pt>
                <c:pt idx="18">
                  <c:v>21.479999999999997</c:v>
                </c:pt>
                <c:pt idx="19">
                  <c:v>41.9</c:v>
                </c:pt>
              </c:numCache>
            </c:numRef>
          </c:val>
          <c:extLst>
            <c:ext xmlns:c16="http://schemas.microsoft.com/office/drawing/2014/chart" uri="{C3380CC4-5D6E-409C-BE32-E72D297353CC}">
              <c16:uniqueId val="{00000004-DEF0-4CB0-B22E-863B5F06C512}"/>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'PWID condom use'!$L$24</c:f>
              <c:strCache>
                <c:ptCount val="1"/>
                <c:pt idx="0">
                  <c:v>Target</c:v>
                </c:pt>
              </c:strCache>
            </c:strRef>
          </c:tx>
          <c:spPr>
            <a:ln w="15875" cap="rnd">
              <a:solidFill>
                <a:srgbClr val="E31837"/>
              </a:solidFill>
              <a:prstDash val="sysDash"/>
              <a:round/>
            </a:ln>
            <a:effectLst/>
          </c:spPr>
          <c:marker>
            <c:symbol val="none"/>
          </c:marker>
          <c:xVal>
            <c:numRef>
              <c:f>'PWID condom use'!$K$25:$K$26</c:f>
              <c:numCache>
                <c:formatCode>General</c:formatCode>
                <c:ptCount val="2"/>
                <c:pt idx="0">
                  <c:v>0</c:v>
                </c:pt>
                <c:pt idx="1">
                  <c:v>1</c:v>
                </c:pt>
              </c:numCache>
            </c:numRef>
          </c:xVal>
          <c:yVal>
            <c:numRef>
              <c:f>'PWID condom use'!$L$25:$L$26</c:f>
              <c:numCache>
                <c:formatCode>General</c:formatCode>
                <c:ptCount val="2"/>
                <c:pt idx="0">
                  <c:v>90</c:v>
                </c:pt>
                <c:pt idx="1">
                  <c:v>90</c:v>
                </c:pt>
              </c:numCache>
            </c:numRef>
          </c:yVal>
          <c:smooth val="1"/>
          <c:extLst>
            <c:ext xmlns:c16="http://schemas.microsoft.com/office/drawing/2014/chart" uri="{C3380CC4-5D6E-409C-BE32-E72D297353CC}">
              <c16:uniqueId val="{00000005-DEF0-4CB0-B22E-863B5F06C512}"/>
            </c:ext>
          </c:extLst>
        </c:ser>
        <c:dLbls>
          <c:showLegendKey val="0"/>
          <c:showVal val="0"/>
          <c:showCatName val="0"/>
          <c:showSerName val="0"/>
          <c:showPercent val="0"/>
          <c:showBubbleSize val="0"/>
        </c:dLbls>
        <c:axId val="968780560"/>
        <c:axId val="968777608"/>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7.59529282312741E-3"/>
              <c:y val="1.4031615797423338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968777608"/>
        <c:scaling>
          <c:orientation val="minMax"/>
          <c:max val="100"/>
          <c:min val="0"/>
        </c:scaling>
        <c:delete val="1"/>
        <c:axPos val="r"/>
        <c:numFmt formatCode="General" sourceLinked="1"/>
        <c:majorTickMark val="out"/>
        <c:minorTickMark val="none"/>
        <c:tickLblPos val="nextTo"/>
        <c:crossAx val="968780560"/>
        <c:crosses val="max"/>
        <c:crossBetween val="midCat"/>
      </c:valAx>
      <c:valAx>
        <c:axId val="968780560"/>
        <c:scaling>
          <c:orientation val="minMax"/>
          <c:max val="1"/>
        </c:scaling>
        <c:delete val="1"/>
        <c:axPos val="t"/>
        <c:numFmt formatCode="General" sourceLinked="1"/>
        <c:majorTickMark val="out"/>
        <c:minorTickMark val="none"/>
        <c:tickLblPos val="nextTo"/>
        <c:crossAx val="968777608"/>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1562500000001"/>
          <c:y val="4.9980491479642224E-2"/>
          <c:w val="0.66013055555555555"/>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1040</c:v>
                </c:pt>
                <c:pt idx="1">
                  <c:v>2301</c:v>
                </c:pt>
                <c:pt idx="2">
                  <c:v>4674</c:v>
                </c:pt>
                <c:pt idx="3">
                  <c:v>8506</c:v>
                </c:pt>
                <c:pt idx="4">
                  <c:v>13351</c:v>
                </c:pt>
                <c:pt idx="5">
                  <c:v>17734</c:v>
                </c:pt>
                <c:pt idx="6">
                  <c:v>20527</c:v>
                </c:pt>
                <c:pt idx="7">
                  <c:v>22237</c:v>
                </c:pt>
                <c:pt idx="8">
                  <c:v>23766</c:v>
                </c:pt>
                <c:pt idx="9">
                  <c:v>25088</c:v>
                </c:pt>
                <c:pt idx="10">
                  <c:v>26044</c:v>
                </c:pt>
                <c:pt idx="11">
                  <c:v>26711</c:v>
                </c:pt>
                <c:pt idx="12">
                  <c:v>27576</c:v>
                </c:pt>
                <c:pt idx="13">
                  <c:v>27899</c:v>
                </c:pt>
                <c:pt idx="14">
                  <c:v>27288</c:v>
                </c:pt>
                <c:pt idx="15">
                  <c:v>26110</c:v>
                </c:pt>
                <c:pt idx="16">
                  <c:v>24556</c:v>
                </c:pt>
                <c:pt idx="17">
                  <c:v>22709</c:v>
                </c:pt>
                <c:pt idx="18">
                  <c:v>20755</c:v>
                </c:pt>
                <c:pt idx="19">
                  <c:v>18963</c:v>
                </c:pt>
                <c:pt idx="20">
                  <c:v>17408</c:v>
                </c:pt>
                <c:pt idx="21">
                  <c:v>16002</c:v>
                </c:pt>
                <c:pt idx="22">
                  <c:v>14438</c:v>
                </c:pt>
                <c:pt idx="23">
                  <c:v>12818</c:v>
                </c:pt>
                <c:pt idx="24">
                  <c:v>11702</c:v>
                </c:pt>
                <c:pt idx="25">
                  <c:v>10506</c:v>
                </c:pt>
                <c:pt idx="26">
                  <c:v>8835</c:v>
                </c:pt>
                <c:pt idx="27">
                  <c:v>7313</c:v>
                </c:pt>
                <c:pt idx="28">
                  <c:v>6306</c:v>
                </c:pt>
                <c:pt idx="29">
                  <c:v>5690</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831</c:v>
                </c:pt>
                <c:pt idx="1">
                  <c:v>1908</c:v>
                </c:pt>
                <c:pt idx="2">
                  <c:v>3873</c:v>
                </c:pt>
                <c:pt idx="3">
                  <c:v>7042</c:v>
                </c:pt>
                <c:pt idx="4">
                  <c:v>11044</c:v>
                </c:pt>
                <c:pt idx="5">
                  <c:v>14674</c:v>
                </c:pt>
                <c:pt idx="6">
                  <c:v>16965</c:v>
                </c:pt>
                <c:pt idx="7">
                  <c:v>18369</c:v>
                </c:pt>
                <c:pt idx="8">
                  <c:v>19653</c:v>
                </c:pt>
                <c:pt idx="9">
                  <c:v>20743</c:v>
                </c:pt>
                <c:pt idx="10">
                  <c:v>21513</c:v>
                </c:pt>
                <c:pt idx="11">
                  <c:v>22044</c:v>
                </c:pt>
                <c:pt idx="12">
                  <c:v>22744</c:v>
                </c:pt>
                <c:pt idx="13">
                  <c:v>23062</c:v>
                </c:pt>
                <c:pt idx="14">
                  <c:v>22562</c:v>
                </c:pt>
                <c:pt idx="15">
                  <c:v>21603</c:v>
                </c:pt>
                <c:pt idx="16">
                  <c:v>20243</c:v>
                </c:pt>
                <c:pt idx="17">
                  <c:v>18741</c:v>
                </c:pt>
                <c:pt idx="18">
                  <c:v>17142</c:v>
                </c:pt>
                <c:pt idx="19">
                  <c:v>15589</c:v>
                </c:pt>
                <c:pt idx="20">
                  <c:v>14288</c:v>
                </c:pt>
                <c:pt idx="21">
                  <c:v>13159</c:v>
                </c:pt>
                <c:pt idx="22">
                  <c:v>11882</c:v>
                </c:pt>
                <c:pt idx="23">
                  <c:v>10523</c:v>
                </c:pt>
                <c:pt idx="24">
                  <c:v>9597</c:v>
                </c:pt>
                <c:pt idx="25">
                  <c:v>8603</c:v>
                </c:pt>
                <c:pt idx="26">
                  <c:v>7185</c:v>
                </c:pt>
                <c:pt idx="27">
                  <c:v>5960</c:v>
                </c:pt>
                <c:pt idx="28">
                  <c:v>5123</c:v>
                </c:pt>
                <c:pt idx="29">
                  <c:v>4596</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394944"/>
        <c:axId val="45396736"/>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layout>
                <c:manualLayout>
                  <c:x val="0"/>
                  <c:y val="1.1024305555555622E-2"/>
                </c:manualLayout>
              </c:layout>
              <c:tx>
                <c:rich>
                  <a:bodyPr/>
                  <a:lstStyle/>
                  <a:p>
                    <a:r>
                      <a:rPr lang="en-US" dirty="0"/>
                      <a:t>5,200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F30-4BF0-9A9D-ABC97C2D52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954</c:v>
                </c:pt>
                <c:pt idx="1">
                  <c:v>2125</c:v>
                </c:pt>
                <c:pt idx="2">
                  <c:v>4311</c:v>
                </c:pt>
                <c:pt idx="3">
                  <c:v>7823</c:v>
                </c:pt>
                <c:pt idx="4">
                  <c:v>12256</c:v>
                </c:pt>
                <c:pt idx="5">
                  <c:v>16295</c:v>
                </c:pt>
                <c:pt idx="6">
                  <c:v>18852</c:v>
                </c:pt>
                <c:pt idx="7">
                  <c:v>20420</c:v>
                </c:pt>
                <c:pt idx="8">
                  <c:v>21834</c:v>
                </c:pt>
                <c:pt idx="9">
                  <c:v>23053</c:v>
                </c:pt>
                <c:pt idx="10">
                  <c:v>23926</c:v>
                </c:pt>
                <c:pt idx="11">
                  <c:v>24518</c:v>
                </c:pt>
                <c:pt idx="12">
                  <c:v>25331</c:v>
                </c:pt>
                <c:pt idx="13">
                  <c:v>25663</c:v>
                </c:pt>
                <c:pt idx="14">
                  <c:v>25050</c:v>
                </c:pt>
                <c:pt idx="15">
                  <c:v>23968</c:v>
                </c:pt>
                <c:pt idx="16">
                  <c:v>22532</c:v>
                </c:pt>
                <c:pt idx="17">
                  <c:v>20830</c:v>
                </c:pt>
                <c:pt idx="18">
                  <c:v>19072</c:v>
                </c:pt>
                <c:pt idx="19">
                  <c:v>17330</c:v>
                </c:pt>
                <c:pt idx="20">
                  <c:v>15904</c:v>
                </c:pt>
                <c:pt idx="21">
                  <c:v>14608</c:v>
                </c:pt>
                <c:pt idx="22">
                  <c:v>13223</c:v>
                </c:pt>
                <c:pt idx="23">
                  <c:v>11725</c:v>
                </c:pt>
                <c:pt idx="24">
                  <c:v>10693</c:v>
                </c:pt>
                <c:pt idx="25">
                  <c:v>9595</c:v>
                </c:pt>
                <c:pt idx="26">
                  <c:v>8033</c:v>
                </c:pt>
                <c:pt idx="27">
                  <c:v>6658</c:v>
                </c:pt>
                <c:pt idx="28">
                  <c:v>5715</c:v>
                </c:pt>
                <c:pt idx="29">
                  <c:v>5157</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394944"/>
        <c:axId val="45396736"/>
      </c:lineChart>
      <c:catAx>
        <c:axId val="4539494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396736"/>
        <c:crosses val="autoZero"/>
        <c:auto val="1"/>
        <c:lblAlgn val="ctr"/>
        <c:lblOffset val="100"/>
        <c:tickMarkSkip val="1"/>
        <c:noMultiLvlLbl val="0"/>
      </c:catAx>
      <c:valAx>
        <c:axId val="4539673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39494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6147306807888E-2"/>
          <c:y val="0.10745965264980177"/>
          <c:w val="0.88591433814136067"/>
          <c:h val="0.72697269224325678"/>
        </c:manualLayout>
      </c:layout>
      <c:barChart>
        <c:barDir val="col"/>
        <c:grouping val="clustered"/>
        <c:varyColors val="0"/>
        <c:ser>
          <c:idx val="0"/>
          <c:order val="0"/>
          <c:tx>
            <c:strRef>
              <c:f>'PWID cndm use w FSW'!$C$2</c:f>
              <c:strCache>
                <c:ptCount val="1"/>
                <c:pt idx="0">
                  <c:v>2011</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cndm use w FSW'!$B$3:$B$11</c:f>
              <c:strCache>
                <c:ptCount val="9"/>
                <c:pt idx="0">
                  <c:v>Nghe An </c:v>
                </c:pt>
                <c:pt idx="1">
                  <c:v>Binh Duong </c:v>
                </c:pt>
                <c:pt idx="2">
                  <c:v>Thanh Hoa </c:v>
                </c:pt>
                <c:pt idx="3">
                  <c:v>Quang Tri </c:v>
                </c:pt>
                <c:pt idx="4">
                  <c:v>Da Nang </c:v>
                </c:pt>
                <c:pt idx="5">
                  <c:v>Ha Noi </c:v>
                </c:pt>
                <c:pt idx="6">
                  <c:v>Thua Thien </c:v>
                </c:pt>
                <c:pt idx="7">
                  <c:v>An Giang </c:v>
                </c:pt>
                <c:pt idx="8">
                  <c:v>HCMC</c:v>
                </c:pt>
              </c:strCache>
            </c:strRef>
          </c:cat>
          <c:val>
            <c:numRef>
              <c:f>'PWID cndm use w FSW'!$C$3:$C$11</c:f>
              <c:numCache>
                <c:formatCode>General</c:formatCode>
                <c:ptCount val="9"/>
                <c:pt idx="0">
                  <c:v>55.7</c:v>
                </c:pt>
                <c:pt idx="1">
                  <c:v>60.8</c:v>
                </c:pt>
                <c:pt idx="2">
                  <c:v>75</c:v>
                </c:pt>
                <c:pt idx="3">
                  <c:v>42.5</c:v>
                </c:pt>
                <c:pt idx="4">
                  <c:v>41.9</c:v>
                </c:pt>
                <c:pt idx="5">
                  <c:v>52</c:v>
                </c:pt>
                <c:pt idx="6">
                  <c:v>30.7</c:v>
                </c:pt>
                <c:pt idx="7">
                  <c:v>67.400000000000006</c:v>
                </c:pt>
                <c:pt idx="8">
                  <c:v>50.7</c:v>
                </c:pt>
              </c:numCache>
            </c:numRef>
          </c:val>
          <c:extLst>
            <c:ext xmlns:c16="http://schemas.microsoft.com/office/drawing/2014/chart" uri="{C3380CC4-5D6E-409C-BE32-E72D297353CC}">
              <c16:uniqueId val="{00000000-5A5E-45DF-A872-F0993DD5D17F}"/>
            </c:ext>
          </c:extLst>
        </c:ser>
        <c:ser>
          <c:idx val="1"/>
          <c:order val="1"/>
          <c:tx>
            <c:strRef>
              <c:f>'PWID cndm use w FSW'!$D$2</c:f>
              <c:strCache>
                <c:ptCount val="1"/>
                <c:pt idx="0">
                  <c:v>2012</c:v>
                </c:pt>
              </c:strCache>
            </c:strRef>
          </c:tx>
          <c:spPr>
            <a:solidFill>
              <a:srgbClr val="F78E1E"/>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cndm use w FSW'!$B$3:$B$11</c:f>
              <c:strCache>
                <c:ptCount val="9"/>
                <c:pt idx="0">
                  <c:v>Nghe An </c:v>
                </c:pt>
                <c:pt idx="1">
                  <c:v>Binh Duong </c:v>
                </c:pt>
                <c:pt idx="2">
                  <c:v>Thanh Hoa </c:v>
                </c:pt>
                <c:pt idx="3">
                  <c:v>Quang Tri </c:v>
                </c:pt>
                <c:pt idx="4">
                  <c:v>Da Nang </c:v>
                </c:pt>
                <c:pt idx="5">
                  <c:v>Ha Noi </c:v>
                </c:pt>
                <c:pt idx="6">
                  <c:v>Thua Thien </c:v>
                </c:pt>
                <c:pt idx="7">
                  <c:v>An Giang </c:v>
                </c:pt>
                <c:pt idx="8">
                  <c:v>HCMC</c:v>
                </c:pt>
              </c:strCache>
            </c:strRef>
          </c:cat>
          <c:val>
            <c:numRef>
              <c:f>'PWID cndm use w FSW'!$D$3:$D$11</c:f>
              <c:numCache>
                <c:formatCode>General</c:formatCode>
                <c:ptCount val="9"/>
                <c:pt idx="0">
                  <c:v>79.069999999999993</c:v>
                </c:pt>
                <c:pt idx="1">
                  <c:v>75</c:v>
                </c:pt>
                <c:pt idx="2">
                  <c:v>74.53</c:v>
                </c:pt>
                <c:pt idx="3">
                  <c:v>73.680000000000007</c:v>
                </c:pt>
                <c:pt idx="4">
                  <c:v>66.67</c:v>
                </c:pt>
                <c:pt idx="5">
                  <c:v>60</c:v>
                </c:pt>
                <c:pt idx="6">
                  <c:v>48.44</c:v>
                </c:pt>
                <c:pt idx="7">
                  <c:v>44.44</c:v>
                </c:pt>
                <c:pt idx="8">
                  <c:v>36.54</c:v>
                </c:pt>
              </c:numCache>
            </c:numRef>
          </c:val>
          <c:extLst>
            <c:ext xmlns:c16="http://schemas.microsoft.com/office/drawing/2014/chart" uri="{C3380CC4-5D6E-409C-BE32-E72D297353CC}">
              <c16:uniqueId val="{00000001-5A5E-45DF-A872-F0993DD5D17F}"/>
            </c:ext>
          </c:extLst>
        </c:ser>
        <c:dLbls>
          <c:showLegendKey val="0"/>
          <c:showVal val="0"/>
          <c:showCatName val="0"/>
          <c:showSerName val="0"/>
          <c:showPercent val="0"/>
          <c:showBubbleSize val="0"/>
        </c:dLbls>
        <c:gapWidth val="150"/>
        <c:axId val="137260032"/>
        <c:axId val="137261824"/>
      </c:barChart>
      <c:scatterChart>
        <c:scatterStyle val="lineMarker"/>
        <c:varyColors val="0"/>
        <c:ser>
          <c:idx val="2"/>
          <c:order val="2"/>
          <c:tx>
            <c:strRef>
              <c:f>'PWID cndm use w FSW'!$D$13</c:f>
              <c:strCache>
                <c:ptCount val="1"/>
                <c:pt idx="0">
                  <c:v>t</c:v>
                </c:pt>
              </c:strCache>
            </c:strRef>
          </c:tx>
          <c:spPr>
            <a:ln w="19050">
              <a:solidFill>
                <a:srgbClr val="E31837"/>
              </a:solidFill>
              <a:prstDash val="dash"/>
            </a:ln>
          </c:spPr>
          <c:marker>
            <c:symbol val="none"/>
          </c:marker>
          <c:xVal>
            <c:numRef>
              <c:f>'PWID cndm use w FSW'!$C$14:$C$15</c:f>
              <c:numCache>
                <c:formatCode>General</c:formatCode>
                <c:ptCount val="2"/>
                <c:pt idx="0">
                  <c:v>0</c:v>
                </c:pt>
                <c:pt idx="1">
                  <c:v>1</c:v>
                </c:pt>
              </c:numCache>
            </c:numRef>
          </c:xVal>
          <c:yVal>
            <c:numRef>
              <c:f>'PWID cndm use w FSW'!$D$14:$D$15</c:f>
              <c:numCache>
                <c:formatCode>General</c:formatCode>
                <c:ptCount val="2"/>
                <c:pt idx="0">
                  <c:v>90</c:v>
                </c:pt>
                <c:pt idx="1">
                  <c:v>90</c:v>
                </c:pt>
              </c:numCache>
            </c:numRef>
          </c:yVal>
          <c:smooth val="0"/>
          <c:extLst>
            <c:ext xmlns:c16="http://schemas.microsoft.com/office/drawing/2014/chart" uri="{C3380CC4-5D6E-409C-BE32-E72D297353CC}">
              <c16:uniqueId val="{00000002-5A5E-45DF-A872-F0993DD5D17F}"/>
            </c:ext>
          </c:extLst>
        </c:ser>
        <c:dLbls>
          <c:showLegendKey val="0"/>
          <c:showVal val="0"/>
          <c:showCatName val="0"/>
          <c:showSerName val="0"/>
          <c:showPercent val="0"/>
          <c:showBubbleSize val="0"/>
        </c:dLbls>
        <c:axId val="137265536"/>
        <c:axId val="137263744"/>
      </c:scatterChart>
      <c:catAx>
        <c:axId val="137260032"/>
        <c:scaling>
          <c:orientation val="minMax"/>
        </c:scaling>
        <c:delete val="0"/>
        <c:axPos val="b"/>
        <c:numFmt formatCode="General" sourceLinked="0"/>
        <c:majorTickMark val="out"/>
        <c:minorTickMark val="none"/>
        <c:tickLblPos val="nextTo"/>
        <c:crossAx val="137261824"/>
        <c:crosses val="autoZero"/>
        <c:auto val="1"/>
        <c:lblAlgn val="ctr"/>
        <c:lblOffset val="100"/>
        <c:noMultiLvlLbl val="0"/>
      </c:catAx>
      <c:valAx>
        <c:axId val="137261824"/>
        <c:scaling>
          <c:orientation val="minMax"/>
          <c:max val="100"/>
          <c:min val="0"/>
        </c:scaling>
        <c:delete val="0"/>
        <c:axPos val="l"/>
        <c:title>
          <c:tx>
            <c:rich>
              <a:bodyPr rot="0" vert="horz"/>
              <a:lstStyle/>
              <a:p>
                <a:pPr>
                  <a:defRPr/>
                </a:pPr>
                <a:r>
                  <a:rPr lang="en-US" dirty="0"/>
                  <a:t>%</a:t>
                </a:r>
              </a:p>
            </c:rich>
          </c:tx>
          <c:layout>
            <c:manualLayout>
              <c:xMode val="edge"/>
              <c:yMode val="edge"/>
              <c:x val="7.426776298980327E-3"/>
              <c:y val="6.0302674931591006E-2"/>
            </c:manualLayout>
          </c:layout>
          <c:overlay val="0"/>
        </c:title>
        <c:numFmt formatCode="General" sourceLinked="1"/>
        <c:majorTickMark val="out"/>
        <c:minorTickMark val="none"/>
        <c:tickLblPos val="nextTo"/>
        <c:crossAx val="137260032"/>
        <c:crosses val="autoZero"/>
        <c:crossBetween val="between"/>
        <c:majorUnit val="10"/>
      </c:valAx>
      <c:valAx>
        <c:axId val="137263744"/>
        <c:scaling>
          <c:orientation val="minMax"/>
          <c:max val="100"/>
          <c:min val="0"/>
        </c:scaling>
        <c:delete val="1"/>
        <c:axPos val="r"/>
        <c:numFmt formatCode="General" sourceLinked="1"/>
        <c:majorTickMark val="out"/>
        <c:minorTickMark val="none"/>
        <c:tickLblPos val="nextTo"/>
        <c:crossAx val="137265536"/>
        <c:crosses val="max"/>
        <c:crossBetween val="midCat"/>
        <c:majorUnit val="10"/>
      </c:valAx>
      <c:valAx>
        <c:axId val="137265536"/>
        <c:scaling>
          <c:orientation val="minMax"/>
          <c:max val="1"/>
          <c:min val="0"/>
        </c:scaling>
        <c:delete val="1"/>
        <c:axPos val="t"/>
        <c:numFmt formatCode="General" sourceLinked="1"/>
        <c:majorTickMark val="out"/>
        <c:minorTickMark val="none"/>
        <c:tickLblPos val="nextTo"/>
        <c:crossAx val="137263744"/>
        <c:crosses val="max"/>
        <c:crossBetween val="midCat"/>
        <c:majorUnit val="0.2"/>
      </c:valAx>
    </c:plotArea>
    <c:legend>
      <c:legendPos val="t"/>
      <c:legendEntry>
        <c:idx val="2"/>
        <c:delete val="1"/>
      </c:legendEntry>
      <c:layout>
        <c:manualLayout>
          <c:xMode val="edge"/>
          <c:yMode val="edge"/>
          <c:x val="0.76067927902817445"/>
          <c:y val="6.3829787234042548E-2"/>
          <c:w val="0.22052934754837061"/>
          <c:h val="7.618305690512090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59220234644893"/>
          <c:y val="8.1819961693977442E-2"/>
          <c:w val="0.88403815203973113"/>
          <c:h val="0.71488093395864527"/>
        </c:manualLayout>
      </c:layout>
      <c:barChart>
        <c:barDir val="col"/>
        <c:grouping val="clustered"/>
        <c:varyColors val="0"/>
        <c:ser>
          <c:idx val="0"/>
          <c:order val="0"/>
          <c:tx>
            <c:strRef>
              <c:f>'Frequency&amp;Interaction'!$B$63</c:f>
              <c:strCache>
                <c:ptCount val="1"/>
                <c:pt idx="0">
                  <c:v>Venue-based</c:v>
                </c:pt>
              </c:strCache>
            </c:strRef>
          </c:tx>
          <c:spPr>
            <a:solidFill>
              <a:srgbClr val="E31837"/>
            </a:solidFill>
            <a:ln w="38067">
              <a:noFill/>
            </a:ln>
          </c:spPr>
          <c:invertIfNegative val="0"/>
          <c:dLbls>
            <c:numFmt formatCode="#,##0" sourceLinked="0"/>
            <c:spPr>
              <a:noFill/>
              <a:ln>
                <a:noFill/>
              </a:ln>
              <a:effectLst/>
            </c:spPr>
            <c:txPr>
              <a:bodyPr/>
              <a:lstStyle/>
              <a:p>
                <a:pPr>
                  <a:defRPr sz="11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'Frequency&amp;Interaction'!$A$64:$A$72</c:f>
              <c:strCache>
                <c:ptCount val="9"/>
                <c:pt idx="0">
                  <c:v>Da 
Nang</c:v>
                </c:pt>
                <c:pt idx="1">
                  <c:v>Can 
Tho</c:v>
                </c:pt>
                <c:pt idx="2">
                  <c:v>An 
Giang
</c:v>
                </c:pt>
                <c:pt idx="3">
                  <c:v>HCMC</c:v>
                </c:pt>
                <c:pt idx="4">
                  <c:v>Ha Noi</c:v>
                </c:pt>
                <c:pt idx="5">
                  <c:v>Quang 
Ninh</c:v>
                </c:pt>
                <c:pt idx="6">
                  <c:v>Dong 
Nai</c:v>
                </c:pt>
                <c:pt idx="7">
                  <c:v>Nghe 
An</c:v>
                </c:pt>
                <c:pt idx="8">
                  <c:v>Hai 
Phong</c:v>
                </c:pt>
              </c:strCache>
            </c:strRef>
          </c:cat>
          <c:val>
            <c:numRef>
              <c:f>'Frequency&amp;Interaction'!$B$64:$B$72</c:f>
              <c:numCache>
                <c:formatCode>General</c:formatCode>
                <c:ptCount val="9"/>
                <c:pt idx="0">
                  <c:v>3.3</c:v>
                </c:pt>
                <c:pt idx="1">
                  <c:v>3.6</c:v>
                </c:pt>
                <c:pt idx="2">
                  <c:v>4.2</c:v>
                </c:pt>
                <c:pt idx="3">
                  <c:v>4.7</c:v>
                </c:pt>
                <c:pt idx="4">
                  <c:v>6.2</c:v>
                </c:pt>
                <c:pt idx="5">
                  <c:v>6.4</c:v>
                </c:pt>
                <c:pt idx="6">
                  <c:v>8.6</c:v>
                </c:pt>
                <c:pt idx="7">
                  <c:v>9.9</c:v>
                </c:pt>
                <c:pt idx="8">
                  <c:v>10.5</c:v>
                </c:pt>
              </c:numCache>
            </c:numRef>
          </c:val>
          <c:extLst>
            <c:ext xmlns:c16="http://schemas.microsoft.com/office/drawing/2014/chart" uri="{C3380CC4-5D6E-409C-BE32-E72D297353CC}">
              <c16:uniqueId val="{00000000-BFA7-452F-B9C3-952F3E8E9FA7}"/>
            </c:ext>
          </c:extLst>
        </c:ser>
        <c:ser>
          <c:idx val="1"/>
          <c:order val="1"/>
          <c:tx>
            <c:strRef>
              <c:f>'Frequency&amp;Interaction'!$C$63</c:f>
              <c:strCache>
                <c:ptCount val="1"/>
                <c:pt idx="0">
                  <c:v>Street-based</c:v>
                </c:pt>
              </c:strCache>
            </c:strRef>
          </c:tx>
          <c:spPr>
            <a:solidFill>
              <a:srgbClr val="00AEEF"/>
            </a:solidFill>
            <a:ln w="38067" cmpd="sng">
              <a:noFill/>
            </a:ln>
          </c:spPr>
          <c:invertIfNegative val="0"/>
          <c:dLbls>
            <c:dLbl>
              <c:idx val="1"/>
              <c:layout>
                <c:manualLayout>
                  <c:x val="0"/>
                  <c:y val="1.44241594448856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A7-452F-B9C3-952F3E8E9FA7}"/>
                </c:ext>
              </c:extLst>
            </c:dLbl>
            <c:dLbl>
              <c:idx val="3"/>
              <c:layout>
                <c:manualLayout>
                  <c:x val="5.7941715681205141E-17"/>
                  <c:y val="1.44241594448856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A7-452F-B9C3-952F3E8E9FA7}"/>
                </c:ext>
              </c:extLst>
            </c:dLbl>
            <c:numFmt formatCode="#,##0" sourceLinked="0"/>
            <c:spPr>
              <a:noFill/>
              <a:ln>
                <a:noFill/>
              </a:ln>
              <a:effectLst/>
            </c:spPr>
            <c:txPr>
              <a:bodyPr/>
              <a:lstStyle/>
              <a:p>
                <a:pPr>
                  <a:defRPr sz="11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'Frequency&amp;Interaction'!$A$64:$A$72</c:f>
              <c:strCache>
                <c:ptCount val="9"/>
                <c:pt idx="0">
                  <c:v>Da 
Nang</c:v>
                </c:pt>
                <c:pt idx="1">
                  <c:v>Can 
Tho</c:v>
                </c:pt>
                <c:pt idx="2">
                  <c:v>An 
Giang
</c:v>
                </c:pt>
                <c:pt idx="3">
                  <c:v>HCMC</c:v>
                </c:pt>
                <c:pt idx="4">
                  <c:v>Ha Noi</c:v>
                </c:pt>
                <c:pt idx="5">
                  <c:v>Quang 
Ninh</c:v>
                </c:pt>
                <c:pt idx="6">
                  <c:v>Dong 
Nai</c:v>
                </c:pt>
                <c:pt idx="7">
                  <c:v>Nghe 
An</c:v>
                </c:pt>
                <c:pt idx="8">
                  <c:v>Hai 
Phong</c:v>
                </c:pt>
              </c:strCache>
            </c:strRef>
          </c:cat>
          <c:val>
            <c:numRef>
              <c:f>'Frequency&amp;Interaction'!$C$64:$C$72</c:f>
              <c:numCache>
                <c:formatCode>General</c:formatCode>
                <c:ptCount val="9"/>
                <c:pt idx="0">
                  <c:v>4.7</c:v>
                </c:pt>
                <c:pt idx="1">
                  <c:v>4.9000000000000004</c:v>
                </c:pt>
                <c:pt idx="2">
                  <c:v>5.8</c:v>
                </c:pt>
                <c:pt idx="3">
                  <c:v>7.3</c:v>
                </c:pt>
                <c:pt idx="4">
                  <c:v>7</c:v>
                </c:pt>
                <c:pt idx="5">
                  <c:v>7.8</c:v>
                </c:pt>
                <c:pt idx="6">
                  <c:v>6.3</c:v>
                </c:pt>
                <c:pt idx="7">
                  <c:v>24.5</c:v>
                </c:pt>
                <c:pt idx="8">
                  <c:v>10.3</c:v>
                </c:pt>
              </c:numCache>
            </c:numRef>
          </c:val>
          <c:extLst>
            <c:ext xmlns:c16="http://schemas.microsoft.com/office/drawing/2014/chart" uri="{C3380CC4-5D6E-409C-BE32-E72D297353CC}">
              <c16:uniqueId val="{00000003-BFA7-452F-B9C3-952F3E8E9FA7}"/>
            </c:ext>
          </c:extLst>
        </c:ser>
        <c:dLbls>
          <c:showLegendKey val="0"/>
          <c:showVal val="0"/>
          <c:showCatName val="0"/>
          <c:showSerName val="0"/>
          <c:showPercent val="0"/>
          <c:showBubbleSize val="0"/>
        </c:dLbls>
        <c:gapWidth val="56"/>
        <c:axId val="138393856"/>
        <c:axId val="138403840"/>
      </c:barChart>
      <c:catAx>
        <c:axId val="138393856"/>
        <c:scaling>
          <c:orientation val="minMax"/>
        </c:scaling>
        <c:delete val="0"/>
        <c:axPos val="b"/>
        <c:numFmt formatCode="General" sourceLinked="1"/>
        <c:majorTickMark val="out"/>
        <c:minorTickMark val="none"/>
        <c:tickLblPos val="nextTo"/>
        <c:crossAx val="138403840"/>
        <c:crosses val="autoZero"/>
        <c:auto val="1"/>
        <c:lblAlgn val="ctr"/>
        <c:lblOffset val="100"/>
        <c:noMultiLvlLbl val="0"/>
      </c:catAx>
      <c:valAx>
        <c:axId val="138403840"/>
        <c:scaling>
          <c:orientation val="minMax"/>
        </c:scaling>
        <c:delete val="0"/>
        <c:axPos val="l"/>
        <c:title>
          <c:tx>
            <c:rich>
              <a:bodyPr/>
              <a:lstStyle/>
              <a:p>
                <a:pPr>
                  <a:defRPr sz="1399" b="1" i="0" u="none" strike="noStrike" baseline="0">
                    <a:solidFill>
                      <a:srgbClr val="000000"/>
                    </a:solidFill>
                    <a:latin typeface="Arial"/>
                    <a:ea typeface="Arial"/>
                    <a:cs typeface="Arial"/>
                  </a:defRPr>
                </a:pPr>
                <a:r>
                  <a:rPr lang="en-GB"/>
                  <a:t>Mean number of clients </a:t>
                </a:r>
              </a:p>
            </c:rich>
          </c:tx>
          <c:layout>
            <c:manualLayout>
              <c:xMode val="edge"/>
              <c:yMode val="edge"/>
              <c:x val="2.2439902163194411E-2"/>
              <c:y val="0.1881837531502592"/>
            </c:manualLayout>
          </c:layout>
          <c:overlay val="0"/>
        </c:title>
        <c:numFmt formatCode="General" sourceLinked="1"/>
        <c:majorTickMark val="out"/>
        <c:minorTickMark val="none"/>
        <c:tickLblPos val="nextTo"/>
        <c:crossAx val="138393856"/>
        <c:crosses val="autoZero"/>
        <c:crossBetween val="between"/>
      </c:valAx>
      <c:spPr>
        <a:noFill/>
        <a:ln w="25378">
          <a:noFill/>
        </a:ln>
      </c:spPr>
    </c:plotArea>
    <c:legend>
      <c:legendPos val="r"/>
      <c:layout>
        <c:manualLayout>
          <c:xMode val="edge"/>
          <c:yMode val="edge"/>
          <c:x val="0.18620953879062505"/>
          <c:y val="2.2068137005262401E-4"/>
          <c:w val="0.39822416068593014"/>
          <c:h val="0.169247724631436"/>
        </c:manualLayout>
      </c:layout>
      <c:overlay val="0"/>
    </c:legend>
    <c:plotVisOnly val="1"/>
    <c:dispBlanksAs val="gap"/>
    <c:showDLblsOverMax val="0"/>
  </c:chart>
  <c:txPr>
    <a:bodyPr/>
    <a:lstStyle/>
    <a:p>
      <a:pPr>
        <a:defRPr sz="1399" b="1">
          <a:latin typeface="Arial" pitchFamily="34" charset="0"/>
          <a:cs typeface="Arial"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103845131854231E-2"/>
          <c:y val="4.0521527948365874E-2"/>
          <c:w val="0.90007658502774146"/>
          <c:h val="0.699743377427816"/>
        </c:manualLayout>
      </c:layout>
      <c:barChart>
        <c:barDir val="col"/>
        <c:grouping val="percentStacked"/>
        <c:varyColors val="0"/>
        <c:ser>
          <c:idx val="0"/>
          <c:order val="0"/>
          <c:tx>
            <c:strRef>
              <c:f>'FSWs risk behaviors'!$C$78</c:f>
              <c:strCache>
                <c:ptCount val="1"/>
                <c:pt idx="0">
                  <c:v>Duration as a sex worker &lt;= 3 years</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'FSWs risk behaviors'!$B$79:$B$106</c:f>
              <c:strCache>
                <c:ptCount val="12"/>
                <c:pt idx="0">
                  <c:v>Ha Noi </c:v>
                </c:pt>
                <c:pt idx="1">
                  <c:v>Cao Bang </c:v>
                </c:pt>
                <c:pt idx="2">
                  <c:v>Kien Giang </c:v>
                </c:pt>
                <c:pt idx="3">
                  <c:v>Can Tho </c:v>
                </c:pt>
                <c:pt idx="4">
                  <c:v>Dong Nai </c:v>
                </c:pt>
                <c:pt idx="5">
                  <c:v>Binh Dinh </c:v>
                </c:pt>
                <c:pt idx="6">
                  <c:v>Thai Binh </c:v>
                </c:pt>
                <c:pt idx="7">
                  <c:v>Gia Lai </c:v>
                </c:pt>
                <c:pt idx="8">
                  <c:v>An Giang </c:v>
                </c:pt>
                <c:pt idx="9">
                  <c:v>Da Nang </c:v>
                </c:pt>
                <c:pt idx="10">
                  <c:v>HCMC</c:v>
                </c:pt>
                <c:pt idx="11">
                  <c:v>Nghe An </c:v>
                </c:pt>
              </c:strCache>
            </c:strRef>
          </c:cat>
          <c:val>
            <c:numRef>
              <c:f>'FSWs risk behaviors'!$C$79:$C$106</c:f>
              <c:numCache>
                <c:formatCode>General</c:formatCode>
                <c:ptCount val="12"/>
                <c:pt idx="0">
                  <c:v>19.8</c:v>
                </c:pt>
                <c:pt idx="1">
                  <c:v>21.09</c:v>
                </c:pt>
                <c:pt idx="2">
                  <c:v>32.049999999999997</c:v>
                </c:pt>
                <c:pt idx="3">
                  <c:v>32.33</c:v>
                </c:pt>
                <c:pt idx="4">
                  <c:v>34.43</c:v>
                </c:pt>
                <c:pt idx="5">
                  <c:v>36.36</c:v>
                </c:pt>
                <c:pt idx="6">
                  <c:v>41.38</c:v>
                </c:pt>
                <c:pt idx="7">
                  <c:v>45.71</c:v>
                </c:pt>
                <c:pt idx="8">
                  <c:v>47.67</c:v>
                </c:pt>
                <c:pt idx="9">
                  <c:v>54.66</c:v>
                </c:pt>
                <c:pt idx="10">
                  <c:v>68.03</c:v>
                </c:pt>
                <c:pt idx="11">
                  <c:v>84</c:v>
                </c:pt>
              </c:numCache>
            </c:numRef>
          </c:val>
          <c:extLst>
            <c:ext xmlns:c16="http://schemas.microsoft.com/office/drawing/2014/chart" uri="{C3380CC4-5D6E-409C-BE32-E72D297353CC}">
              <c16:uniqueId val="{00000000-545C-4D5C-A3C2-35A2CBDAAC9A}"/>
            </c:ext>
          </c:extLst>
        </c:ser>
        <c:ser>
          <c:idx val="1"/>
          <c:order val="1"/>
          <c:tx>
            <c:strRef>
              <c:f>'FSWs risk behaviors'!$D$78</c:f>
              <c:strCache>
                <c:ptCount val="1"/>
                <c:pt idx="0">
                  <c:v>Duration as a sex worker &gt;3 years</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'FSWs risk behaviors'!$B$79:$B$106</c:f>
              <c:strCache>
                <c:ptCount val="12"/>
                <c:pt idx="0">
                  <c:v>Ha Noi </c:v>
                </c:pt>
                <c:pt idx="1">
                  <c:v>Cao Bang </c:v>
                </c:pt>
                <c:pt idx="2">
                  <c:v>Kien Giang </c:v>
                </c:pt>
                <c:pt idx="3">
                  <c:v>Can Tho </c:v>
                </c:pt>
                <c:pt idx="4">
                  <c:v>Dong Nai </c:v>
                </c:pt>
                <c:pt idx="5">
                  <c:v>Binh Dinh </c:v>
                </c:pt>
                <c:pt idx="6">
                  <c:v>Thai Binh </c:v>
                </c:pt>
                <c:pt idx="7">
                  <c:v>Gia Lai </c:v>
                </c:pt>
                <c:pt idx="8">
                  <c:v>An Giang </c:v>
                </c:pt>
                <c:pt idx="9">
                  <c:v>Da Nang </c:v>
                </c:pt>
                <c:pt idx="10">
                  <c:v>HCMC</c:v>
                </c:pt>
                <c:pt idx="11">
                  <c:v>Nghe An </c:v>
                </c:pt>
              </c:strCache>
            </c:strRef>
          </c:cat>
          <c:val>
            <c:numRef>
              <c:f>'FSWs risk behaviors'!$D$79:$D$106</c:f>
              <c:numCache>
                <c:formatCode>General</c:formatCode>
                <c:ptCount val="12"/>
                <c:pt idx="0">
                  <c:v>80.2</c:v>
                </c:pt>
                <c:pt idx="1">
                  <c:v>78.91</c:v>
                </c:pt>
                <c:pt idx="2">
                  <c:v>67.95</c:v>
                </c:pt>
                <c:pt idx="3">
                  <c:v>67.67</c:v>
                </c:pt>
                <c:pt idx="4">
                  <c:v>65.569999999999993</c:v>
                </c:pt>
                <c:pt idx="5">
                  <c:v>63.64</c:v>
                </c:pt>
                <c:pt idx="6">
                  <c:v>58.62</c:v>
                </c:pt>
                <c:pt idx="7">
                  <c:v>54.29</c:v>
                </c:pt>
                <c:pt idx="8">
                  <c:v>52.33</c:v>
                </c:pt>
                <c:pt idx="9">
                  <c:v>45.33</c:v>
                </c:pt>
                <c:pt idx="10">
                  <c:v>31.97</c:v>
                </c:pt>
                <c:pt idx="11">
                  <c:v>16</c:v>
                </c:pt>
              </c:numCache>
            </c:numRef>
          </c:val>
          <c:extLst>
            <c:ext xmlns:c16="http://schemas.microsoft.com/office/drawing/2014/chart" uri="{C3380CC4-5D6E-409C-BE32-E72D297353CC}">
              <c16:uniqueId val="{00000001-545C-4D5C-A3C2-35A2CBDAAC9A}"/>
            </c:ext>
          </c:extLst>
        </c:ser>
        <c:dLbls>
          <c:showLegendKey val="0"/>
          <c:showVal val="0"/>
          <c:showCatName val="0"/>
          <c:showSerName val="0"/>
          <c:showPercent val="0"/>
          <c:showBubbleSize val="0"/>
        </c:dLbls>
        <c:gapWidth val="100"/>
        <c:overlap val="100"/>
        <c:axId val="138523776"/>
        <c:axId val="138525312"/>
      </c:barChart>
      <c:catAx>
        <c:axId val="138523776"/>
        <c:scaling>
          <c:orientation val="minMax"/>
        </c:scaling>
        <c:delete val="0"/>
        <c:axPos val="b"/>
        <c:numFmt formatCode="General" sourceLinked="0"/>
        <c:majorTickMark val="out"/>
        <c:minorTickMark val="none"/>
        <c:tickLblPos val="nextTo"/>
        <c:crossAx val="138525312"/>
        <c:crosses val="autoZero"/>
        <c:auto val="1"/>
        <c:lblAlgn val="ctr"/>
        <c:lblOffset val="100"/>
        <c:noMultiLvlLbl val="0"/>
      </c:catAx>
      <c:valAx>
        <c:axId val="138525312"/>
        <c:scaling>
          <c:orientation val="minMax"/>
          <c:max val="1"/>
        </c:scaling>
        <c:delete val="0"/>
        <c:axPos val="l"/>
        <c:majorGridlines>
          <c:spPr>
            <a:ln>
              <a:solidFill>
                <a:schemeClr val="bg1">
                  <a:lumMod val="95000"/>
                </a:schemeClr>
              </a:solidFill>
              <a:prstDash val="sysDash"/>
            </a:ln>
          </c:spPr>
        </c:majorGridlines>
        <c:numFmt formatCode="0%" sourceLinked="1"/>
        <c:majorTickMark val="out"/>
        <c:minorTickMark val="none"/>
        <c:tickLblPos val="nextTo"/>
        <c:crossAx val="138523776"/>
        <c:crosses val="autoZero"/>
        <c:crossBetween val="between"/>
        <c:majorUnit val="0.2"/>
      </c:valAx>
    </c:plotArea>
    <c:legend>
      <c:legendPos val="b"/>
      <c:layout>
        <c:manualLayout>
          <c:xMode val="edge"/>
          <c:yMode val="edge"/>
          <c:x val="1.78899061029755E-2"/>
          <c:y val="0.928933641250554"/>
          <c:w val="0.93210997951913366"/>
          <c:h val="6.7905553137248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735107478544776E-2"/>
          <c:y val="3.9434686048859281E-2"/>
          <c:w val="0.88489584682041544"/>
          <c:h val="0.80803326266908948"/>
        </c:manualLayout>
      </c:layout>
      <c:barChart>
        <c:barDir val="col"/>
        <c:grouping val="clustered"/>
        <c:varyColors val="0"/>
        <c:ser>
          <c:idx val="0"/>
          <c:order val="0"/>
          <c:tx>
            <c:strRef>
              <c:f>'MSM risk behaviors'!$C$47</c:f>
              <c:strCache>
                <c:ptCount val="1"/>
                <c:pt idx="0">
                  <c:v>During the last 12 months</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risk behaviors'!$B$48:$B$55</c:f>
              <c:strCache>
                <c:ptCount val="8"/>
                <c:pt idx="0">
                  <c:v>HCMC</c:v>
                </c:pt>
                <c:pt idx="1">
                  <c:v>Khanh 
Hoa</c:v>
                </c:pt>
                <c:pt idx="2">
                  <c:v>Kien 
Giang</c:v>
                </c:pt>
                <c:pt idx="3">
                  <c:v>Soc 
Trang</c:v>
                </c:pt>
                <c:pt idx="4">
                  <c:v>An 
Giang</c:v>
                </c:pt>
                <c:pt idx="5">
                  <c:v>Can 
Tho</c:v>
                </c:pt>
                <c:pt idx="6">
                  <c:v>Da 
Nang</c:v>
                </c:pt>
                <c:pt idx="7">
                  <c:v>Ha Noi</c:v>
                </c:pt>
              </c:strCache>
            </c:strRef>
          </c:cat>
          <c:val>
            <c:numRef>
              <c:f>'MSM risk behaviors'!$C$48:$C$55</c:f>
              <c:numCache>
                <c:formatCode>General</c:formatCode>
                <c:ptCount val="8"/>
                <c:pt idx="0">
                  <c:v>43</c:v>
                </c:pt>
                <c:pt idx="1">
                  <c:v>31</c:v>
                </c:pt>
                <c:pt idx="2">
                  <c:v>21</c:v>
                </c:pt>
                <c:pt idx="3">
                  <c:v>16</c:v>
                </c:pt>
                <c:pt idx="4">
                  <c:v>10</c:v>
                </c:pt>
                <c:pt idx="5">
                  <c:v>8</c:v>
                </c:pt>
                <c:pt idx="6">
                  <c:v>4.62</c:v>
                </c:pt>
                <c:pt idx="7">
                  <c:v>0.5</c:v>
                </c:pt>
              </c:numCache>
            </c:numRef>
          </c:val>
          <c:extLst>
            <c:ext xmlns:c16="http://schemas.microsoft.com/office/drawing/2014/chart" uri="{C3380CC4-5D6E-409C-BE32-E72D297353CC}">
              <c16:uniqueId val="{00000000-C75C-4899-8288-53A0CB6AF5CE}"/>
            </c:ext>
          </c:extLst>
        </c:ser>
        <c:ser>
          <c:idx val="1"/>
          <c:order val="1"/>
          <c:tx>
            <c:strRef>
              <c:f>'MSM risk behaviors'!$D$47</c:f>
              <c:strCache>
                <c:ptCount val="1"/>
                <c:pt idx="0">
                  <c:v>During the last month</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risk behaviors'!$B$48:$B$55</c:f>
              <c:strCache>
                <c:ptCount val="8"/>
                <c:pt idx="0">
                  <c:v>HCMC</c:v>
                </c:pt>
                <c:pt idx="1">
                  <c:v>Khanh 
Hoa</c:v>
                </c:pt>
                <c:pt idx="2">
                  <c:v>Kien 
Giang</c:v>
                </c:pt>
                <c:pt idx="3">
                  <c:v>Soc 
Trang</c:v>
                </c:pt>
                <c:pt idx="4">
                  <c:v>An 
Giang</c:v>
                </c:pt>
                <c:pt idx="5">
                  <c:v>Can 
Tho</c:v>
                </c:pt>
                <c:pt idx="6">
                  <c:v>Da 
Nang</c:v>
                </c:pt>
                <c:pt idx="7">
                  <c:v>Ha Noi</c:v>
                </c:pt>
              </c:strCache>
            </c:strRef>
          </c:cat>
          <c:val>
            <c:numRef>
              <c:f>'MSM risk behaviors'!$D$48:$D$55</c:f>
              <c:numCache>
                <c:formatCode>General</c:formatCode>
                <c:ptCount val="8"/>
                <c:pt idx="0">
                  <c:v>33</c:v>
                </c:pt>
                <c:pt idx="1">
                  <c:v>11.33</c:v>
                </c:pt>
                <c:pt idx="2">
                  <c:v>14</c:v>
                </c:pt>
                <c:pt idx="3">
                  <c:v>7.33</c:v>
                </c:pt>
                <c:pt idx="4">
                  <c:v>4</c:v>
                </c:pt>
                <c:pt idx="5">
                  <c:v>2</c:v>
                </c:pt>
                <c:pt idx="6">
                  <c:v>1.1499999999999999</c:v>
                </c:pt>
                <c:pt idx="7">
                  <c:v>0</c:v>
                </c:pt>
              </c:numCache>
            </c:numRef>
          </c:val>
          <c:extLst>
            <c:ext xmlns:c16="http://schemas.microsoft.com/office/drawing/2014/chart" uri="{C3380CC4-5D6E-409C-BE32-E72D297353CC}">
              <c16:uniqueId val="{00000001-C75C-4899-8288-53A0CB6AF5CE}"/>
            </c:ext>
          </c:extLst>
        </c:ser>
        <c:dLbls>
          <c:showLegendKey val="0"/>
          <c:showVal val="0"/>
          <c:showCatName val="0"/>
          <c:showSerName val="0"/>
          <c:showPercent val="0"/>
          <c:showBubbleSize val="0"/>
        </c:dLbls>
        <c:gapWidth val="150"/>
        <c:axId val="138562944"/>
        <c:axId val="138572928"/>
      </c:barChart>
      <c:catAx>
        <c:axId val="138562944"/>
        <c:scaling>
          <c:orientation val="minMax"/>
        </c:scaling>
        <c:delete val="0"/>
        <c:axPos val="b"/>
        <c:numFmt formatCode="General" sourceLinked="1"/>
        <c:majorTickMark val="out"/>
        <c:minorTickMark val="none"/>
        <c:tickLblPos val="nextTo"/>
        <c:crossAx val="138572928"/>
        <c:crosses val="autoZero"/>
        <c:auto val="1"/>
        <c:lblAlgn val="ctr"/>
        <c:lblOffset val="100"/>
        <c:noMultiLvlLbl val="0"/>
      </c:catAx>
      <c:valAx>
        <c:axId val="138572928"/>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0416665446116254E-2"/>
              <c:y val="1.7008883504946497E-2"/>
            </c:manualLayout>
          </c:layout>
          <c:overlay val="0"/>
        </c:title>
        <c:numFmt formatCode="General" sourceLinked="1"/>
        <c:majorTickMark val="out"/>
        <c:minorTickMark val="none"/>
        <c:tickLblPos val="nextTo"/>
        <c:crossAx val="138562944"/>
        <c:crosses val="autoZero"/>
        <c:crossBetween val="between"/>
        <c:majorUnit val="20"/>
      </c:valAx>
    </c:plotArea>
    <c:legend>
      <c:legendPos val="t"/>
      <c:layout>
        <c:manualLayout>
          <c:xMode val="edge"/>
          <c:yMode val="edge"/>
          <c:x val="0.65139111696298313"/>
          <c:y val="4.1253028467595397E-2"/>
          <c:w val="0.31835992549606035"/>
          <c:h val="0.2516872584211593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615615615615597E-2"/>
          <c:y val="4.0314465408805032E-2"/>
          <c:w val="0.90012823397075359"/>
          <c:h val="0.86349056603773588"/>
        </c:manualLayout>
      </c:layout>
      <c:barChart>
        <c:barDir val="col"/>
        <c:grouping val="clustered"/>
        <c:varyColors val="0"/>
        <c:ser>
          <c:idx val="0"/>
          <c:order val="0"/>
          <c:tx>
            <c:strRef>
              <c:f>'OVerlapping risk behaviors'!$B$5</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 behaviors'!$A$6:$A$12</c:f>
              <c:strCache>
                <c:ptCount val="7"/>
                <c:pt idx="0">
                  <c:v>Bac Giang </c:v>
                </c:pt>
                <c:pt idx="1">
                  <c:v>Can Tho </c:v>
                </c:pt>
                <c:pt idx="2">
                  <c:v>Ha Noi </c:v>
                </c:pt>
                <c:pt idx="3">
                  <c:v>Thai Binh </c:v>
                </c:pt>
                <c:pt idx="4">
                  <c:v>Thanh Hoa </c:v>
                </c:pt>
                <c:pt idx="5">
                  <c:v>HCMC</c:v>
                </c:pt>
                <c:pt idx="6">
                  <c:v>An Giang </c:v>
                </c:pt>
              </c:strCache>
            </c:strRef>
          </c:cat>
          <c:val>
            <c:numRef>
              <c:f>'OVerlapping risk behaviors'!$B$6:$B$12</c:f>
              <c:numCache>
                <c:formatCode>General</c:formatCode>
                <c:ptCount val="7"/>
                <c:pt idx="2">
                  <c:v>5.5</c:v>
                </c:pt>
                <c:pt idx="5">
                  <c:v>12</c:v>
                </c:pt>
                <c:pt idx="6">
                  <c:v>6</c:v>
                </c:pt>
              </c:numCache>
            </c:numRef>
          </c:val>
          <c:extLst>
            <c:ext xmlns:c16="http://schemas.microsoft.com/office/drawing/2014/chart" uri="{C3380CC4-5D6E-409C-BE32-E72D297353CC}">
              <c16:uniqueId val="{00000000-E71E-420D-8FE6-9C056668E507}"/>
            </c:ext>
          </c:extLst>
        </c:ser>
        <c:ser>
          <c:idx val="1"/>
          <c:order val="1"/>
          <c:tx>
            <c:strRef>
              <c:f>'OVerlapping risk behaviors'!$C$5</c:f>
              <c:strCache>
                <c:ptCount val="1"/>
                <c:pt idx="0">
                  <c:v>FSW</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 behaviors'!$A$6:$A$12</c:f>
              <c:strCache>
                <c:ptCount val="7"/>
                <c:pt idx="0">
                  <c:v>Bac Giang </c:v>
                </c:pt>
                <c:pt idx="1">
                  <c:v>Can Tho </c:v>
                </c:pt>
                <c:pt idx="2">
                  <c:v>Ha Noi </c:v>
                </c:pt>
                <c:pt idx="3">
                  <c:v>Thai Binh </c:v>
                </c:pt>
                <c:pt idx="4">
                  <c:v>Thanh Hoa </c:v>
                </c:pt>
                <c:pt idx="5">
                  <c:v>HCMC</c:v>
                </c:pt>
                <c:pt idx="6">
                  <c:v>An Giang </c:v>
                </c:pt>
              </c:strCache>
            </c:strRef>
          </c:cat>
          <c:val>
            <c:numRef>
              <c:f>'OVerlapping risk behaviors'!$C$6:$C$12</c:f>
              <c:numCache>
                <c:formatCode>General</c:formatCode>
                <c:ptCount val="7"/>
                <c:pt idx="0">
                  <c:v>10.67</c:v>
                </c:pt>
                <c:pt idx="1">
                  <c:v>10</c:v>
                </c:pt>
                <c:pt idx="2">
                  <c:v>9</c:v>
                </c:pt>
                <c:pt idx="3">
                  <c:v>7.33</c:v>
                </c:pt>
                <c:pt idx="4">
                  <c:v>5</c:v>
                </c:pt>
                <c:pt idx="5">
                  <c:v>3.67</c:v>
                </c:pt>
              </c:numCache>
            </c:numRef>
          </c:val>
          <c:extLst>
            <c:ext xmlns:c16="http://schemas.microsoft.com/office/drawing/2014/chart" uri="{C3380CC4-5D6E-409C-BE32-E72D297353CC}">
              <c16:uniqueId val="{00000001-E71E-420D-8FE6-9C056668E507}"/>
            </c:ext>
          </c:extLst>
        </c:ser>
        <c:dLbls>
          <c:showLegendKey val="0"/>
          <c:showVal val="0"/>
          <c:showCatName val="0"/>
          <c:showSerName val="0"/>
          <c:showPercent val="0"/>
          <c:showBubbleSize val="0"/>
        </c:dLbls>
        <c:gapWidth val="100"/>
        <c:axId val="139241728"/>
        <c:axId val="139378688"/>
      </c:barChart>
      <c:catAx>
        <c:axId val="139241728"/>
        <c:scaling>
          <c:orientation val="minMax"/>
        </c:scaling>
        <c:delete val="0"/>
        <c:axPos val="b"/>
        <c:numFmt formatCode="General" sourceLinked="0"/>
        <c:majorTickMark val="out"/>
        <c:minorTickMark val="none"/>
        <c:tickLblPos val="nextTo"/>
        <c:crossAx val="139378688"/>
        <c:crosses val="autoZero"/>
        <c:auto val="1"/>
        <c:lblAlgn val="ctr"/>
        <c:lblOffset val="100"/>
        <c:noMultiLvlLbl val="0"/>
      </c:catAx>
      <c:valAx>
        <c:axId val="139378688"/>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6.4354455693037813E-4"/>
              <c:y val="1.7764743692752689E-3"/>
            </c:manualLayout>
          </c:layout>
          <c:overlay val="0"/>
        </c:title>
        <c:numFmt formatCode="General" sourceLinked="1"/>
        <c:majorTickMark val="out"/>
        <c:minorTickMark val="none"/>
        <c:tickLblPos val="nextTo"/>
        <c:crossAx val="139241728"/>
        <c:crosses val="autoZero"/>
        <c:crossBetween val="between"/>
        <c:majorUnit val="20"/>
      </c:valAx>
    </c:plotArea>
    <c:legend>
      <c:legendPos val="r"/>
      <c:layout>
        <c:manualLayout>
          <c:xMode val="edge"/>
          <c:yMode val="edge"/>
          <c:x val="0.5804048243969504"/>
          <c:y val="2.9074937061438753E-3"/>
          <c:w val="0.40470878640169977"/>
          <c:h val="0.2007057153570089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910831458567677E-2"/>
          <c:y val="0.11264150943396227"/>
          <c:w val="0.94508916854143232"/>
          <c:h val="0.74053434358441039"/>
        </c:manualLayout>
      </c:layout>
      <c:barChart>
        <c:barDir val="col"/>
        <c:grouping val="clustered"/>
        <c:varyColors val="0"/>
        <c:ser>
          <c:idx val="0"/>
          <c:order val="0"/>
          <c:tx>
            <c:strRef>
              <c:f>Sheet2!$B$2</c:f>
              <c:strCache>
                <c:ptCount val="1"/>
                <c:pt idx="0">
                  <c:v>FSW</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Sheet2!$A$3:$A$10</c:f>
              <c:strCache>
                <c:ptCount val="8"/>
                <c:pt idx="0">
                  <c:v>An Giang </c:v>
                </c:pt>
                <c:pt idx="1">
                  <c:v>Ha Noi </c:v>
                </c:pt>
                <c:pt idx="2">
                  <c:v>Soc Trang </c:v>
                </c:pt>
                <c:pt idx="3">
                  <c:v>Can Tho </c:v>
                </c:pt>
                <c:pt idx="4">
                  <c:v>Khanh Hoa </c:v>
                </c:pt>
                <c:pt idx="5">
                  <c:v>Kien Giang </c:v>
                </c:pt>
                <c:pt idx="6">
                  <c:v>HCMC</c:v>
                </c:pt>
                <c:pt idx="7">
                  <c:v>Da Nang </c:v>
                </c:pt>
              </c:strCache>
            </c:strRef>
          </c:cat>
          <c:val>
            <c:numRef>
              <c:f>Sheet2!$B$3:$B$10</c:f>
              <c:numCache>
                <c:formatCode>General</c:formatCode>
                <c:ptCount val="8"/>
                <c:pt idx="0">
                  <c:v>44.33</c:v>
                </c:pt>
                <c:pt idx="1">
                  <c:v>41</c:v>
                </c:pt>
                <c:pt idx="2">
                  <c:v>31.67</c:v>
                </c:pt>
                <c:pt idx="3">
                  <c:v>28</c:v>
                </c:pt>
                <c:pt idx="4">
                  <c:v>23.5</c:v>
                </c:pt>
                <c:pt idx="5">
                  <c:v>21.2</c:v>
                </c:pt>
                <c:pt idx="6">
                  <c:v>20.329999999999998</c:v>
                </c:pt>
                <c:pt idx="7">
                  <c:v>11.67</c:v>
                </c:pt>
              </c:numCache>
            </c:numRef>
          </c:val>
          <c:extLst>
            <c:ext xmlns:c16="http://schemas.microsoft.com/office/drawing/2014/chart" uri="{C3380CC4-5D6E-409C-BE32-E72D297353CC}">
              <c16:uniqueId val="{00000000-6560-4C77-A3A8-E7A9C1BA818C}"/>
            </c:ext>
          </c:extLst>
        </c:ser>
        <c:ser>
          <c:idx val="1"/>
          <c:order val="1"/>
          <c:tx>
            <c:strRef>
              <c:f>Sheet2!$C$2</c:f>
              <c:strCache>
                <c:ptCount val="1"/>
                <c:pt idx="0">
                  <c:v>PWID</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Sheet2!$A$3:$A$10</c:f>
              <c:strCache>
                <c:ptCount val="8"/>
                <c:pt idx="0">
                  <c:v>An Giang </c:v>
                </c:pt>
                <c:pt idx="1">
                  <c:v>Ha Noi </c:v>
                </c:pt>
                <c:pt idx="2">
                  <c:v>Soc Trang </c:v>
                </c:pt>
                <c:pt idx="3">
                  <c:v>Can Tho </c:v>
                </c:pt>
                <c:pt idx="4">
                  <c:v>Khanh Hoa </c:v>
                </c:pt>
                <c:pt idx="5">
                  <c:v>Kien Giang </c:v>
                </c:pt>
                <c:pt idx="6">
                  <c:v>HCMC</c:v>
                </c:pt>
                <c:pt idx="7">
                  <c:v>Da Nang </c:v>
                </c:pt>
              </c:strCache>
            </c:strRef>
          </c:cat>
          <c:val>
            <c:numRef>
              <c:f>Sheet2!$C$3:$C$10</c:f>
              <c:numCache>
                <c:formatCode>General</c:formatCode>
                <c:ptCount val="8"/>
                <c:pt idx="0">
                  <c:v>22.33</c:v>
                </c:pt>
                <c:pt idx="1">
                  <c:v>47.33</c:v>
                </c:pt>
                <c:pt idx="2">
                  <c:v>20.67</c:v>
                </c:pt>
                <c:pt idx="3">
                  <c:v>34.67</c:v>
                </c:pt>
                <c:pt idx="4">
                  <c:v>31.5</c:v>
                </c:pt>
                <c:pt idx="5">
                  <c:v>23.12</c:v>
                </c:pt>
                <c:pt idx="6">
                  <c:v>14.67</c:v>
                </c:pt>
                <c:pt idx="7">
                  <c:v>37.67</c:v>
                </c:pt>
              </c:numCache>
            </c:numRef>
          </c:val>
          <c:extLst>
            <c:ext xmlns:c16="http://schemas.microsoft.com/office/drawing/2014/chart" uri="{C3380CC4-5D6E-409C-BE32-E72D297353CC}">
              <c16:uniqueId val="{00000001-6560-4C77-A3A8-E7A9C1BA818C}"/>
            </c:ext>
          </c:extLst>
        </c:ser>
        <c:ser>
          <c:idx val="2"/>
          <c:order val="2"/>
          <c:tx>
            <c:strRef>
              <c:f>Sheet2!$D$2</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Sheet2!$A$3:$A$10</c:f>
              <c:strCache>
                <c:ptCount val="8"/>
                <c:pt idx="0">
                  <c:v>An Giang </c:v>
                </c:pt>
                <c:pt idx="1">
                  <c:v>Ha Noi </c:v>
                </c:pt>
                <c:pt idx="2">
                  <c:v>Soc Trang </c:v>
                </c:pt>
                <c:pt idx="3">
                  <c:v>Can Tho </c:v>
                </c:pt>
                <c:pt idx="4">
                  <c:v>Khanh Hoa </c:v>
                </c:pt>
                <c:pt idx="5">
                  <c:v>Kien Giang </c:v>
                </c:pt>
                <c:pt idx="6">
                  <c:v>HCMC</c:v>
                </c:pt>
                <c:pt idx="7">
                  <c:v>Da Nang </c:v>
                </c:pt>
              </c:strCache>
            </c:strRef>
          </c:cat>
          <c:val>
            <c:numRef>
              <c:f>Sheet2!$D$3:$D$10</c:f>
              <c:numCache>
                <c:formatCode>General</c:formatCode>
                <c:ptCount val="8"/>
                <c:pt idx="0">
                  <c:v>8.67</c:v>
                </c:pt>
                <c:pt idx="1">
                  <c:v>5</c:v>
                </c:pt>
                <c:pt idx="2">
                  <c:v>4</c:v>
                </c:pt>
                <c:pt idx="3">
                  <c:v>3.33</c:v>
                </c:pt>
                <c:pt idx="4">
                  <c:v>12.33</c:v>
                </c:pt>
                <c:pt idx="5">
                  <c:v>12.33</c:v>
                </c:pt>
                <c:pt idx="6">
                  <c:v>3.67</c:v>
                </c:pt>
                <c:pt idx="7">
                  <c:v>3.08</c:v>
                </c:pt>
              </c:numCache>
            </c:numRef>
          </c:val>
          <c:extLst>
            <c:ext xmlns:c16="http://schemas.microsoft.com/office/drawing/2014/chart" uri="{C3380CC4-5D6E-409C-BE32-E72D297353CC}">
              <c16:uniqueId val="{00000002-6560-4C77-A3A8-E7A9C1BA818C}"/>
            </c:ext>
          </c:extLst>
        </c:ser>
        <c:dLbls>
          <c:showLegendKey val="0"/>
          <c:showVal val="0"/>
          <c:showCatName val="0"/>
          <c:showSerName val="0"/>
          <c:showPercent val="0"/>
          <c:showBubbleSize val="0"/>
        </c:dLbls>
        <c:gapWidth val="150"/>
        <c:axId val="139651712"/>
        <c:axId val="140464512"/>
      </c:barChart>
      <c:catAx>
        <c:axId val="139651712"/>
        <c:scaling>
          <c:orientation val="minMax"/>
        </c:scaling>
        <c:delete val="0"/>
        <c:axPos val="b"/>
        <c:numFmt formatCode="General" sourceLinked="0"/>
        <c:majorTickMark val="out"/>
        <c:minorTickMark val="none"/>
        <c:tickLblPos val="nextTo"/>
        <c:crossAx val="140464512"/>
        <c:crosses val="autoZero"/>
        <c:auto val="1"/>
        <c:lblAlgn val="ctr"/>
        <c:lblOffset val="100"/>
        <c:noMultiLvlLbl val="0"/>
      </c:catAx>
      <c:valAx>
        <c:axId val="140464512"/>
        <c:scaling>
          <c:orientation val="minMax"/>
          <c:max val="100"/>
          <c:min val="0"/>
        </c:scaling>
        <c:delete val="0"/>
        <c:axPos val="l"/>
        <c:majorGridlines>
          <c:spPr>
            <a:ln>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0"/>
              <c:y val="1.7342643490318426E-2"/>
            </c:manualLayout>
          </c:layout>
          <c:overlay val="0"/>
        </c:title>
        <c:numFmt formatCode="General" sourceLinked="1"/>
        <c:majorTickMark val="out"/>
        <c:minorTickMark val="none"/>
        <c:tickLblPos val="nextTo"/>
        <c:crossAx val="139651712"/>
        <c:crosses val="autoZero"/>
        <c:crossBetween val="between"/>
        <c:majorUnit val="20"/>
      </c:valAx>
    </c:plotArea>
    <c:legend>
      <c:legendPos val="r"/>
      <c:layout>
        <c:manualLayout>
          <c:xMode val="edge"/>
          <c:yMode val="edge"/>
          <c:x val="0.67763228815148102"/>
          <c:y val="5.9039518645075013E-2"/>
          <c:w val="0.30599866422947131"/>
          <c:h val="0.1492165601941266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10672682768587"/>
          <c:y val="9.18078022551444E-2"/>
          <c:w val="0.81016883423279951"/>
          <c:h val="0.68689367470562879"/>
        </c:manualLayout>
      </c:layout>
      <c:barChart>
        <c:barDir val="col"/>
        <c:grouping val="clustered"/>
        <c:varyColors val="0"/>
        <c:ser>
          <c:idx val="0"/>
          <c:order val="0"/>
          <c:tx>
            <c:strRef>
              <c:f>Vulner!$B$40</c:f>
              <c:strCache>
                <c:ptCount val="1"/>
                <c:pt idx="0">
                  <c:v>&lt;25 yr</c:v>
                </c:pt>
              </c:strCache>
            </c:strRef>
          </c:tx>
          <c:spPr>
            <a:solidFill>
              <a:srgbClr val="88C540"/>
            </a:solidFill>
          </c:spPr>
          <c:invertIfNegative val="0"/>
          <c:dLbls>
            <c:dLbl>
              <c:idx val="0"/>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8C1-4319-9631-83C0F4A82B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Vulner!$A$41:$A$43</c:f>
              <c:strCache>
                <c:ptCount val="3"/>
                <c:pt idx="0">
                  <c:v>FSWs</c:v>
                </c:pt>
                <c:pt idx="1">
                  <c:v>MSM</c:v>
                </c:pt>
                <c:pt idx="2">
                  <c:v>Male IDUs</c:v>
                </c:pt>
              </c:strCache>
            </c:strRef>
          </c:cat>
          <c:val>
            <c:numRef>
              <c:f>Vulner!$B$41:$B$43</c:f>
              <c:numCache>
                <c:formatCode>0</c:formatCode>
                <c:ptCount val="3"/>
                <c:pt idx="0">
                  <c:v>51.5</c:v>
                </c:pt>
                <c:pt idx="1">
                  <c:v>48.1</c:v>
                </c:pt>
                <c:pt idx="2">
                  <c:v>52.8</c:v>
                </c:pt>
              </c:numCache>
            </c:numRef>
          </c:val>
          <c:extLst>
            <c:ext xmlns:c16="http://schemas.microsoft.com/office/drawing/2014/chart" uri="{C3380CC4-5D6E-409C-BE32-E72D297353CC}">
              <c16:uniqueId val="{00000001-E8C1-4319-9631-83C0F4A82B7E}"/>
            </c:ext>
          </c:extLst>
        </c:ser>
        <c:ser>
          <c:idx val="1"/>
          <c:order val="1"/>
          <c:tx>
            <c:strRef>
              <c:f>Vulner!$C$40</c:f>
              <c:strCache>
                <c:ptCount val="1"/>
                <c:pt idx="0">
                  <c:v>25+ yr</c:v>
                </c:pt>
              </c:strCache>
            </c:strRef>
          </c:tx>
          <c:spPr>
            <a:solidFill>
              <a:srgbClr val="EC008C"/>
            </a:solidFill>
          </c:spPr>
          <c:invertIfNegative val="0"/>
          <c:dLbls>
            <c:dLbl>
              <c:idx val="0"/>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8C1-4319-9631-83C0F4A82B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Vulner!$A$41:$A$43</c:f>
              <c:strCache>
                <c:ptCount val="3"/>
                <c:pt idx="0">
                  <c:v>FSWs</c:v>
                </c:pt>
                <c:pt idx="1">
                  <c:v>MSM</c:v>
                </c:pt>
                <c:pt idx="2">
                  <c:v>Male IDUs</c:v>
                </c:pt>
              </c:strCache>
            </c:strRef>
          </c:cat>
          <c:val>
            <c:numRef>
              <c:f>Vulner!$C$41:$C$43</c:f>
              <c:numCache>
                <c:formatCode>0</c:formatCode>
                <c:ptCount val="3"/>
                <c:pt idx="0">
                  <c:v>51.5</c:v>
                </c:pt>
                <c:pt idx="1">
                  <c:v>72.900000000000006</c:v>
                </c:pt>
                <c:pt idx="2">
                  <c:v>47.7</c:v>
                </c:pt>
              </c:numCache>
            </c:numRef>
          </c:val>
          <c:extLst>
            <c:ext xmlns:c16="http://schemas.microsoft.com/office/drawing/2014/chart" uri="{C3380CC4-5D6E-409C-BE32-E72D297353CC}">
              <c16:uniqueId val="{00000003-E8C1-4319-9631-83C0F4A82B7E}"/>
            </c:ext>
          </c:extLst>
        </c:ser>
        <c:dLbls>
          <c:showLegendKey val="0"/>
          <c:showVal val="0"/>
          <c:showCatName val="0"/>
          <c:showSerName val="0"/>
          <c:showPercent val="0"/>
          <c:showBubbleSize val="0"/>
        </c:dLbls>
        <c:gapWidth val="150"/>
        <c:axId val="158168576"/>
        <c:axId val="158170112"/>
      </c:barChart>
      <c:catAx>
        <c:axId val="158168576"/>
        <c:scaling>
          <c:orientation val="minMax"/>
        </c:scaling>
        <c:delete val="0"/>
        <c:axPos val="b"/>
        <c:numFmt formatCode="General" sourceLinked="0"/>
        <c:majorTickMark val="out"/>
        <c:minorTickMark val="none"/>
        <c:tickLblPos val="nextTo"/>
        <c:crossAx val="158170112"/>
        <c:crosses val="autoZero"/>
        <c:auto val="1"/>
        <c:lblAlgn val="ctr"/>
        <c:lblOffset val="100"/>
        <c:noMultiLvlLbl val="0"/>
      </c:catAx>
      <c:valAx>
        <c:axId val="158170112"/>
        <c:scaling>
          <c:orientation val="minMax"/>
          <c:max val="100"/>
          <c:min val="0"/>
        </c:scaling>
        <c:delete val="0"/>
        <c:axPos val="l"/>
        <c:title>
          <c:tx>
            <c:rich>
              <a:bodyPr rot="0" vert="horz"/>
              <a:lstStyle/>
              <a:p>
                <a:pPr>
                  <a:defRPr/>
                </a:pPr>
                <a:r>
                  <a:rPr lang="en-US"/>
                  <a:t>%</a:t>
                </a:r>
              </a:p>
            </c:rich>
          </c:tx>
          <c:layout>
            <c:manualLayout>
              <c:xMode val="edge"/>
              <c:yMode val="edge"/>
              <c:x val="2.2222222222222251E-2"/>
              <c:y val="3.2790172061825757E-3"/>
            </c:manualLayout>
          </c:layout>
          <c:overlay val="0"/>
        </c:title>
        <c:numFmt formatCode="0" sourceLinked="1"/>
        <c:majorTickMark val="out"/>
        <c:minorTickMark val="none"/>
        <c:tickLblPos val="nextTo"/>
        <c:crossAx val="158168576"/>
        <c:crosses val="autoZero"/>
        <c:crossBetween val="between"/>
        <c:majorUnit val="20"/>
      </c:valAx>
    </c:plotArea>
    <c:legend>
      <c:legendPos val="r"/>
      <c:layout>
        <c:manualLayout>
          <c:xMode val="edge"/>
          <c:yMode val="edge"/>
          <c:x val="0.29598086053850015"/>
          <c:y val="0.91244810218481298"/>
          <c:w val="0.32948730425550737"/>
          <c:h val="6.1110102774689742E-2"/>
        </c:manualLayout>
      </c:layout>
      <c:overlay val="0"/>
    </c:legend>
    <c:plotVisOnly val="1"/>
    <c:dispBlanksAs val="gap"/>
    <c:showDLblsOverMax val="0"/>
  </c:chart>
  <c:spPr>
    <a:ln>
      <a:solidFill>
        <a:srgbClr val="BBE0E3"/>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98903956449842"/>
          <c:y val="0.10045286712042301"/>
          <c:w val="0.84276404685525419"/>
          <c:h val="0.63973927274459408"/>
        </c:manualLayout>
      </c:layout>
      <c:barChart>
        <c:barDir val="col"/>
        <c:grouping val="clustered"/>
        <c:varyColors val="0"/>
        <c:ser>
          <c:idx val="0"/>
          <c:order val="0"/>
          <c:spPr>
            <a:solidFill>
              <a:srgbClr val="00AEEF"/>
            </a:solidFill>
          </c:spPr>
          <c:invertIfNegative val="0"/>
          <c:dPt>
            <c:idx val="1"/>
            <c:invertIfNegative val="0"/>
            <c:bubble3D val="0"/>
            <c:extLst>
              <c:ext xmlns:c16="http://schemas.microsoft.com/office/drawing/2014/chart" uri="{C3380CC4-5D6E-409C-BE32-E72D297353CC}">
                <c16:uniqueId val="{00000000-3539-4D06-824B-21A4994507ED}"/>
              </c:ext>
            </c:extLst>
          </c:dPt>
          <c:dPt>
            <c:idx val="3"/>
            <c:invertIfNegative val="0"/>
            <c:bubble3D val="0"/>
            <c:extLst>
              <c:ext xmlns:c16="http://schemas.microsoft.com/office/drawing/2014/chart" uri="{C3380CC4-5D6E-409C-BE32-E72D297353CC}">
                <c16:uniqueId val="{00000001-3539-4D06-824B-21A4994507ED}"/>
              </c:ext>
            </c:extLst>
          </c:dPt>
          <c:dPt>
            <c:idx val="5"/>
            <c:invertIfNegative val="0"/>
            <c:bubble3D val="0"/>
            <c:extLst>
              <c:ext xmlns:c16="http://schemas.microsoft.com/office/drawing/2014/chart" uri="{C3380CC4-5D6E-409C-BE32-E72D297353CC}">
                <c16:uniqueId val="{00000002-3539-4D06-824B-21A4994507ED}"/>
              </c:ext>
            </c:extLst>
          </c:dPt>
          <c:dLbls>
            <c:dLbl>
              <c:idx val="1"/>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539-4D06-824B-21A4994507E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Vulner!$B$3:$C$8</c:f>
              <c:multiLvlStrCache>
                <c:ptCount val="6"/>
                <c:lvl>
                  <c:pt idx="0">
                    <c:v>2005-06</c:v>
                  </c:pt>
                  <c:pt idx="1">
                    <c:v>2009</c:v>
                  </c:pt>
                  <c:pt idx="2">
                    <c:v>2005-06</c:v>
                  </c:pt>
                  <c:pt idx="3">
                    <c:v>2009</c:v>
                  </c:pt>
                  <c:pt idx="4">
                    <c:v>2005-06</c:v>
                  </c:pt>
                  <c:pt idx="5">
                    <c:v>2009</c:v>
                  </c:pt>
                </c:lvl>
                <c:lvl>
                  <c:pt idx="0">
                    <c:v>FSWs</c:v>
                  </c:pt>
                  <c:pt idx="2">
                    <c:v>MSM</c:v>
                  </c:pt>
                  <c:pt idx="4">
                    <c:v>Male IDUs</c:v>
                  </c:pt>
                </c:lvl>
              </c:multiLvlStrCache>
            </c:multiLvlStrRef>
          </c:cat>
          <c:val>
            <c:numRef>
              <c:f>Vulner!$D$3:$D$8</c:f>
              <c:numCache>
                <c:formatCode>0</c:formatCode>
                <c:ptCount val="6"/>
                <c:pt idx="0">
                  <c:v>35.4</c:v>
                </c:pt>
                <c:pt idx="1">
                  <c:v>51.5</c:v>
                </c:pt>
                <c:pt idx="2">
                  <c:v>54.9</c:v>
                </c:pt>
                <c:pt idx="3">
                  <c:v>60.3</c:v>
                </c:pt>
                <c:pt idx="4">
                  <c:v>37.6</c:v>
                </c:pt>
                <c:pt idx="5">
                  <c:v>49.2</c:v>
                </c:pt>
              </c:numCache>
            </c:numRef>
          </c:val>
          <c:extLst>
            <c:ext xmlns:c16="http://schemas.microsoft.com/office/drawing/2014/chart" uri="{C3380CC4-5D6E-409C-BE32-E72D297353CC}">
              <c16:uniqueId val="{00000003-3539-4D06-824B-21A4994507ED}"/>
            </c:ext>
          </c:extLst>
        </c:ser>
        <c:dLbls>
          <c:showLegendKey val="0"/>
          <c:showVal val="0"/>
          <c:showCatName val="0"/>
          <c:showSerName val="0"/>
          <c:showPercent val="0"/>
          <c:showBubbleSize val="0"/>
        </c:dLbls>
        <c:gapWidth val="150"/>
        <c:axId val="158413184"/>
        <c:axId val="158414720"/>
      </c:barChart>
      <c:catAx>
        <c:axId val="158413184"/>
        <c:scaling>
          <c:orientation val="minMax"/>
        </c:scaling>
        <c:delete val="0"/>
        <c:axPos val="b"/>
        <c:numFmt formatCode="General" sourceLinked="0"/>
        <c:majorTickMark val="out"/>
        <c:minorTickMark val="none"/>
        <c:tickLblPos val="nextTo"/>
        <c:crossAx val="158414720"/>
        <c:crosses val="autoZero"/>
        <c:auto val="1"/>
        <c:lblAlgn val="ctr"/>
        <c:lblOffset val="100"/>
        <c:noMultiLvlLbl val="0"/>
      </c:catAx>
      <c:valAx>
        <c:axId val="158414720"/>
        <c:scaling>
          <c:orientation val="minMax"/>
          <c:max val="100"/>
          <c:min val="0"/>
        </c:scaling>
        <c:delete val="0"/>
        <c:axPos val="l"/>
        <c:title>
          <c:tx>
            <c:rich>
              <a:bodyPr rot="0" vert="horz"/>
              <a:lstStyle/>
              <a:p>
                <a:pPr>
                  <a:defRPr/>
                </a:pPr>
                <a:r>
                  <a:rPr lang="en-US"/>
                  <a:t>%</a:t>
                </a:r>
              </a:p>
            </c:rich>
          </c:tx>
          <c:layout>
            <c:manualLayout>
              <c:xMode val="edge"/>
              <c:yMode val="edge"/>
              <c:x val="1.1953836652771335E-3"/>
              <c:y val="2.1373703395385867E-2"/>
            </c:manualLayout>
          </c:layout>
          <c:overlay val="0"/>
        </c:title>
        <c:numFmt formatCode="0" sourceLinked="1"/>
        <c:majorTickMark val="out"/>
        <c:minorTickMark val="none"/>
        <c:tickLblPos val="nextTo"/>
        <c:crossAx val="158413184"/>
        <c:crosses val="autoZero"/>
        <c:crossBetween val="between"/>
        <c:majorUnit val="20"/>
      </c:valAx>
    </c:plotArea>
    <c:plotVisOnly val="1"/>
    <c:dispBlanksAs val="gap"/>
    <c:showDLblsOverMax val="0"/>
  </c:chart>
  <c:spPr>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 Knowl'!$C$2</c:f>
              <c:strCache>
                <c:ptCount val="1"/>
                <c:pt idx="0">
                  <c:v>Comprehensive knowledge</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'Comp Knowl'!$A$3:$B$8</c:f>
              <c:multiLvlStrCache>
                <c:ptCount val="6"/>
                <c:lvl>
                  <c:pt idx="0">
                    <c:v>15-17 yr</c:v>
                  </c:pt>
                  <c:pt idx="1">
                    <c:v>18-19 yr</c:v>
                  </c:pt>
                  <c:pt idx="2">
                    <c:v>20-22 yr</c:v>
                  </c:pt>
                  <c:pt idx="3">
                    <c:v>23-24 yr</c:v>
                  </c:pt>
                  <c:pt idx="4">
                    <c:v>Urban</c:v>
                  </c:pt>
                  <c:pt idx="5">
                    <c:v>Rural</c:v>
                  </c:pt>
                </c:lvl>
                <c:lvl>
                  <c:pt idx="0">
                    <c:v>Age group</c:v>
                  </c:pt>
                  <c:pt idx="4">
                    <c:v>Residence</c:v>
                  </c:pt>
                </c:lvl>
              </c:multiLvlStrCache>
            </c:multiLvlStrRef>
          </c:cat>
          <c:val>
            <c:numRef>
              <c:f>'Comp Knowl'!$C$3:$C$8</c:f>
              <c:numCache>
                <c:formatCode>0</c:formatCode>
                <c:ptCount val="6"/>
                <c:pt idx="0">
                  <c:v>48.1</c:v>
                </c:pt>
                <c:pt idx="1">
                  <c:v>55.2</c:v>
                </c:pt>
                <c:pt idx="2">
                  <c:v>47.5</c:v>
                </c:pt>
                <c:pt idx="3">
                  <c:v>49.1</c:v>
                </c:pt>
                <c:pt idx="4">
                  <c:v>53.6</c:v>
                </c:pt>
                <c:pt idx="5">
                  <c:v>47.4</c:v>
                </c:pt>
              </c:numCache>
            </c:numRef>
          </c:val>
          <c:extLst>
            <c:ext xmlns:c16="http://schemas.microsoft.com/office/drawing/2014/chart" uri="{C3380CC4-5D6E-409C-BE32-E72D297353CC}">
              <c16:uniqueId val="{00000000-5E13-4C41-877B-5073E6E12369}"/>
            </c:ext>
          </c:extLst>
        </c:ser>
        <c:dLbls>
          <c:showLegendKey val="0"/>
          <c:showVal val="0"/>
          <c:showCatName val="0"/>
          <c:showSerName val="0"/>
          <c:showPercent val="0"/>
          <c:showBubbleSize val="0"/>
        </c:dLbls>
        <c:gapWidth val="139"/>
        <c:overlap val="3"/>
        <c:axId val="672856408"/>
        <c:axId val="672861656"/>
      </c:ba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min val="0"/>
        </c:scaling>
        <c:delete val="1"/>
        <c:axPos val="l"/>
        <c:majorGridlines>
          <c:spPr>
            <a:ln w="9525" cap="flat" cmpd="sng" algn="ctr">
              <a:solidFill>
                <a:schemeClr val="tx1">
                  <a:lumMod val="15000"/>
                  <a:lumOff val="85000"/>
                </a:schemeClr>
              </a:solidFill>
              <a:prstDash val="lgDashDot"/>
              <a:round/>
            </a:ln>
            <a:effectLst/>
          </c:spPr>
        </c:majorGridlines>
        <c:numFmt formatCode="0" sourceLinked="1"/>
        <c:majorTickMark val="none"/>
        <c:minorTickMark val="none"/>
        <c:tickLblPos val="nextTo"/>
        <c:crossAx val="672856408"/>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7112632107427248"/>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27-40C1-9941-37894E679E3D}"/>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source'!$C$6:$I$6</c:f>
              <c:numCache>
                <c:formatCode>_(* #,##0_);_(* \(#,##0\);_(* "-"??_);_(@_)</c:formatCode>
                <c:ptCount val="7"/>
                <c:pt idx="0">
                  <c:v>47155760</c:v>
                </c:pt>
                <c:pt idx="1">
                  <c:v>66280816</c:v>
                </c:pt>
                <c:pt idx="2">
                  <c:v>108814496</c:v>
                </c:pt>
                <c:pt idx="3">
                  <c:v>111337968</c:v>
                </c:pt>
                <c:pt idx="4">
                  <c:v>123652864</c:v>
                </c:pt>
                <c:pt idx="5">
                  <c:v>99844928</c:v>
                </c:pt>
                <c:pt idx="6">
                  <c:v>95446488</c:v>
                </c:pt>
              </c:numCache>
            </c:numRef>
          </c:val>
          <c:smooth val="0"/>
          <c:extLst>
            <c:ext xmlns:c16="http://schemas.microsoft.com/office/drawing/2014/chart" uri="{C3380CC4-5D6E-409C-BE32-E72D297353CC}">
              <c16:uniqueId val="{00000001-2027-40C1-9941-37894E679E3D}"/>
            </c:ext>
          </c:extLst>
        </c:ser>
        <c:ser>
          <c:idx val="1"/>
          <c:order val="1"/>
          <c:tx>
            <c:strRef>
              <c:f>'AIDS Spending by source'!$B$7</c:f>
              <c:strCache>
                <c:ptCount val="1"/>
                <c:pt idx="0">
                  <c:v>Bilateral</c:v>
                </c:pt>
              </c:strCache>
            </c:strRef>
          </c:tx>
          <c:spPr>
            <a:ln w="38100">
              <a:solidFill>
                <a:srgbClr val="E31837"/>
              </a:solidFill>
            </a:ln>
          </c:spPr>
          <c:marker>
            <c:spPr>
              <a:solidFill>
                <a:srgbClr val="E31837"/>
              </a:solidFill>
              <a:ln>
                <a:solidFill>
                  <a:srgbClr val="E31837"/>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27-40C1-9941-37894E679E3D}"/>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source'!$C$7:$I$7</c:f>
              <c:numCache>
                <c:formatCode>_(* #,##0_);_(* \(#,##0\);_(* "-"??_);_(@_)</c:formatCode>
                <c:ptCount val="7"/>
                <c:pt idx="1">
                  <c:v>44764889</c:v>
                </c:pt>
                <c:pt idx="2">
                  <c:v>80538891</c:v>
                </c:pt>
                <c:pt idx="3">
                  <c:v>70785001</c:v>
                </c:pt>
                <c:pt idx="4">
                  <c:v>84013483</c:v>
                </c:pt>
                <c:pt idx="5">
                  <c:v>51186229</c:v>
                </c:pt>
                <c:pt idx="6">
                  <c:v>42821545</c:v>
                </c:pt>
              </c:numCache>
            </c:numRef>
          </c:val>
          <c:smooth val="0"/>
          <c:extLst>
            <c:ext xmlns:c16="http://schemas.microsoft.com/office/drawing/2014/chart" uri="{C3380CC4-5D6E-409C-BE32-E72D297353CC}">
              <c16:uniqueId val="{00000003-2027-40C1-9941-37894E679E3D}"/>
            </c:ext>
          </c:extLst>
        </c:ser>
        <c:ser>
          <c:idx val="2"/>
          <c:order val="2"/>
          <c:tx>
            <c:strRef>
              <c:f>'AIDS Spending by source'!$B$8</c:f>
              <c:strCache>
                <c:ptCount val="1"/>
                <c:pt idx="0">
                  <c:v>Global Funding</c:v>
                </c:pt>
              </c:strCache>
            </c:strRef>
          </c:tx>
          <c:spPr>
            <a:ln w="38100">
              <a:solidFill>
                <a:srgbClr val="88C540"/>
              </a:solidFill>
            </a:ln>
          </c:spPr>
          <c:marker>
            <c:spPr>
              <a:solidFill>
                <a:srgbClr val="88C540"/>
              </a:solidFill>
              <a:ln>
                <a:solidFill>
                  <a:srgbClr val="88C540"/>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27-40C1-9941-37894E679E3D}"/>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source'!$C$8:$I$8</c:f>
              <c:numCache>
                <c:formatCode>_(* #,##0_);_(* \(#,##0\);_(* "-"??_);_(@_)</c:formatCode>
                <c:ptCount val="7"/>
                <c:pt idx="1">
                  <c:v>2337794</c:v>
                </c:pt>
                <c:pt idx="2">
                  <c:v>3855254.1979999999</c:v>
                </c:pt>
                <c:pt idx="3">
                  <c:v>5829561.0300000003</c:v>
                </c:pt>
                <c:pt idx="4">
                  <c:v>6650517</c:v>
                </c:pt>
                <c:pt idx="5">
                  <c:v>16346835</c:v>
                </c:pt>
                <c:pt idx="6">
                  <c:v>19495015</c:v>
                </c:pt>
              </c:numCache>
            </c:numRef>
          </c:val>
          <c:smooth val="0"/>
          <c:extLst>
            <c:ext xmlns:c16="http://schemas.microsoft.com/office/drawing/2014/chart" uri="{C3380CC4-5D6E-409C-BE32-E72D297353CC}">
              <c16:uniqueId val="{00000005-2027-40C1-9941-37894E679E3D}"/>
            </c:ext>
          </c:extLst>
        </c:ser>
        <c:ser>
          <c:idx val="3"/>
          <c:order val="3"/>
          <c:tx>
            <c:strRef>
              <c:f>'AIDS Spending by source'!$B$9</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27-40C1-9941-37894E679E3D}"/>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source'!$C$9:$I$9</c:f>
              <c:numCache>
                <c:formatCode>_(* #,##0_);_(* \(#,##0\);_(* "-"??_);_(@_)</c:formatCode>
                <c:ptCount val="7"/>
                <c:pt idx="0">
                  <c:v>4968302</c:v>
                </c:pt>
                <c:pt idx="1">
                  <c:v>7959373</c:v>
                </c:pt>
                <c:pt idx="2">
                  <c:v>8694319.4810000006</c:v>
                </c:pt>
                <c:pt idx="3">
                  <c:v>17176060.559999999</c:v>
                </c:pt>
                <c:pt idx="4">
                  <c:v>21431087.02</c:v>
                </c:pt>
                <c:pt idx="5">
                  <c:v>26088343</c:v>
                </c:pt>
                <c:pt idx="6">
                  <c:v>30327094</c:v>
                </c:pt>
              </c:numCache>
            </c:numRef>
          </c:val>
          <c:smooth val="0"/>
          <c:extLst>
            <c:ext xmlns:c16="http://schemas.microsoft.com/office/drawing/2014/chart" uri="{C3380CC4-5D6E-409C-BE32-E72D297353CC}">
              <c16:uniqueId val="{00000007-2027-40C1-9941-37894E679E3D}"/>
            </c:ext>
          </c:extLst>
        </c:ser>
        <c:dLbls>
          <c:showLegendKey val="0"/>
          <c:showVal val="0"/>
          <c:showCatName val="0"/>
          <c:showSerName val="0"/>
          <c:showPercent val="0"/>
          <c:showBubbleSize val="0"/>
        </c:dLbls>
        <c:marker val="1"/>
        <c:smooth val="0"/>
        <c:axId val="158663424"/>
        <c:axId val="158664960"/>
      </c:lineChart>
      <c:catAx>
        <c:axId val="158663424"/>
        <c:scaling>
          <c:orientation val="minMax"/>
        </c:scaling>
        <c:delete val="0"/>
        <c:axPos val="b"/>
        <c:numFmt formatCode="General" sourceLinked="0"/>
        <c:majorTickMark val="out"/>
        <c:minorTickMark val="none"/>
        <c:tickLblPos val="nextTo"/>
        <c:crossAx val="158664960"/>
        <c:crosses val="autoZero"/>
        <c:auto val="1"/>
        <c:lblAlgn val="ctr"/>
        <c:lblOffset val="100"/>
        <c:noMultiLvlLbl val="0"/>
      </c:catAx>
      <c:valAx>
        <c:axId val="158664960"/>
        <c:scaling>
          <c:orientation val="minMax"/>
        </c:scaling>
        <c:delete val="0"/>
        <c:axPos val="l"/>
        <c:majorGridlines>
          <c:spPr>
            <a:ln>
              <a:solidFill>
                <a:sysClr val="window" lastClr="FFFFFF">
                  <a:lumMod val="85000"/>
                  <a:alpha val="50000"/>
                </a:sysClr>
              </a:solidFill>
              <a:prstDash val="sysDot"/>
            </a:ln>
          </c:spPr>
        </c:majorGridlines>
        <c:numFmt formatCode="#,##0" sourceLinked="0"/>
        <c:majorTickMark val="out"/>
        <c:minorTickMark val="none"/>
        <c:tickLblPos val="nextTo"/>
        <c:crossAx val="158663424"/>
        <c:crosses val="autoZero"/>
        <c:crossBetween val="between"/>
        <c:dispUnits>
          <c:builtInUnit val="thousands"/>
          <c:dispUnitsLbl>
            <c:layout>
              <c:manualLayout>
                <c:xMode val="edge"/>
                <c:yMode val="edge"/>
                <c:x val="1.9384669555261826E-2"/>
                <c:y val="4.1388304247839375E-2"/>
              </c:manualLayout>
            </c:layout>
            <c:tx>
              <c:rich>
                <a:bodyPr/>
                <a:lstStyle/>
                <a:p>
                  <a:pPr>
                    <a:defRPr/>
                  </a:pPr>
                  <a:r>
                    <a:rPr lang="en-US"/>
                    <a:t>USD (Thousands)</a:t>
                  </a:r>
                </a:p>
              </c:rich>
            </c:tx>
          </c:dispUnitsLbl>
        </c:dispUnits>
      </c:valAx>
    </c:plotArea>
    <c:legend>
      <c:legendPos val="b"/>
      <c:layout>
        <c:manualLayout>
          <c:xMode val="edge"/>
          <c:yMode val="edge"/>
          <c:x val="3.1987016894465827E-3"/>
          <c:y val="0.91993118121706019"/>
          <c:w val="0.99511219647075311"/>
          <c:h val="6.2588847916224599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1562500000001"/>
          <c:y val="4.9980491479642224E-2"/>
          <c:w val="0.66013055555555555"/>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38</c:v>
                </c:pt>
                <c:pt idx="1">
                  <c:v>87</c:v>
                </c:pt>
                <c:pt idx="2">
                  <c:v>198</c:v>
                </c:pt>
                <c:pt idx="3">
                  <c:v>422</c:v>
                </c:pt>
                <c:pt idx="4">
                  <c:v>827</c:v>
                </c:pt>
                <c:pt idx="5">
                  <c:v>1478</c:v>
                </c:pt>
                <c:pt idx="6">
                  <c:v>2413</c:v>
                </c:pt>
                <c:pt idx="7">
                  <c:v>3614</c:v>
                </c:pt>
                <c:pt idx="8">
                  <c:v>4995</c:v>
                </c:pt>
                <c:pt idx="9">
                  <c:v>6528</c:v>
                </c:pt>
                <c:pt idx="10">
                  <c:v>8152</c:v>
                </c:pt>
                <c:pt idx="11">
                  <c:v>9837</c:v>
                </c:pt>
                <c:pt idx="12">
                  <c:v>11379</c:v>
                </c:pt>
                <c:pt idx="13">
                  <c:v>12741</c:v>
                </c:pt>
                <c:pt idx="14">
                  <c:v>14090</c:v>
                </c:pt>
                <c:pt idx="15">
                  <c:v>15092</c:v>
                </c:pt>
                <c:pt idx="16">
                  <c:v>14507</c:v>
                </c:pt>
                <c:pt idx="17">
                  <c:v>12836</c:v>
                </c:pt>
                <c:pt idx="18">
                  <c:v>11492</c:v>
                </c:pt>
                <c:pt idx="19">
                  <c:v>10526</c:v>
                </c:pt>
                <c:pt idx="20">
                  <c:v>9918</c:v>
                </c:pt>
                <c:pt idx="21">
                  <c:v>9710</c:v>
                </c:pt>
                <c:pt idx="22">
                  <c:v>8855</c:v>
                </c:pt>
                <c:pt idx="23">
                  <c:v>8104</c:v>
                </c:pt>
                <c:pt idx="24">
                  <c:v>7863</c:v>
                </c:pt>
                <c:pt idx="25">
                  <c:v>7775</c:v>
                </c:pt>
                <c:pt idx="26">
                  <c:v>7221</c:v>
                </c:pt>
                <c:pt idx="27">
                  <c:v>7127</c:v>
                </c:pt>
                <c:pt idx="28">
                  <c:v>6990</c:v>
                </c:pt>
                <c:pt idx="29">
                  <c:v>7173</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19</c:v>
                </c:pt>
                <c:pt idx="1">
                  <c:v>44</c:v>
                </c:pt>
                <c:pt idx="2">
                  <c:v>97</c:v>
                </c:pt>
                <c:pt idx="3">
                  <c:v>201</c:v>
                </c:pt>
                <c:pt idx="4">
                  <c:v>385</c:v>
                </c:pt>
                <c:pt idx="5">
                  <c:v>678</c:v>
                </c:pt>
                <c:pt idx="6">
                  <c:v>1108</c:v>
                </c:pt>
                <c:pt idx="7">
                  <c:v>1708</c:v>
                </c:pt>
                <c:pt idx="8">
                  <c:v>2479</c:v>
                </c:pt>
                <c:pt idx="9">
                  <c:v>3441</c:v>
                </c:pt>
                <c:pt idx="10">
                  <c:v>4555</c:v>
                </c:pt>
                <c:pt idx="11">
                  <c:v>5826</c:v>
                </c:pt>
                <c:pt idx="12">
                  <c:v>7215</c:v>
                </c:pt>
                <c:pt idx="13">
                  <c:v>8400</c:v>
                </c:pt>
                <c:pt idx="14">
                  <c:v>9595</c:v>
                </c:pt>
                <c:pt idx="15">
                  <c:v>10559</c:v>
                </c:pt>
                <c:pt idx="16">
                  <c:v>10414</c:v>
                </c:pt>
                <c:pt idx="17">
                  <c:v>9124</c:v>
                </c:pt>
                <c:pt idx="18">
                  <c:v>7996</c:v>
                </c:pt>
                <c:pt idx="19">
                  <c:v>7165</c:v>
                </c:pt>
                <c:pt idx="20">
                  <c:v>6645</c:v>
                </c:pt>
                <c:pt idx="21">
                  <c:v>6395</c:v>
                </c:pt>
                <c:pt idx="22">
                  <c:v>5620</c:v>
                </c:pt>
                <c:pt idx="23">
                  <c:v>4932</c:v>
                </c:pt>
                <c:pt idx="24">
                  <c:v>4592</c:v>
                </c:pt>
                <c:pt idx="25">
                  <c:v>4461</c:v>
                </c:pt>
                <c:pt idx="26">
                  <c:v>4069</c:v>
                </c:pt>
                <c:pt idx="27">
                  <c:v>3900</c:v>
                </c:pt>
                <c:pt idx="28">
                  <c:v>3731</c:v>
                </c:pt>
                <c:pt idx="29">
                  <c:v>3680</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27948672"/>
        <c:axId val="127950208"/>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a:t>5,000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8EA-4022-85EA-C52D8A48B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29</c:v>
                </c:pt>
                <c:pt idx="1">
                  <c:v>67</c:v>
                </c:pt>
                <c:pt idx="2">
                  <c:v>150</c:v>
                </c:pt>
                <c:pt idx="3">
                  <c:v>317</c:v>
                </c:pt>
                <c:pt idx="4">
                  <c:v>618</c:v>
                </c:pt>
                <c:pt idx="5">
                  <c:v>1101</c:v>
                </c:pt>
                <c:pt idx="6">
                  <c:v>1787</c:v>
                </c:pt>
                <c:pt idx="7">
                  <c:v>2670</c:v>
                </c:pt>
                <c:pt idx="8">
                  <c:v>3734</c:v>
                </c:pt>
                <c:pt idx="9">
                  <c:v>4958</c:v>
                </c:pt>
                <c:pt idx="10">
                  <c:v>6300</c:v>
                </c:pt>
                <c:pt idx="11">
                  <c:v>7711</c:v>
                </c:pt>
                <c:pt idx="12">
                  <c:v>9143</c:v>
                </c:pt>
                <c:pt idx="13">
                  <c:v>10536</c:v>
                </c:pt>
                <c:pt idx="14">
                  <c:v>11835</c:v>
                </c:pt>
                <c:pt idx="15">
                  <c:v>12811</c:v>
                </c:pt>
                <c:pt idx="16">
                  <c:v>12543</c:v>
                </c:pt>
                <c:pt idx="17">
                  <c:v>11169</c:v>
                </c:pt>
                <c:pt idx="18">
                  <c:v>9880</c:v>
                </c:pt>
                <c:pt idx="19">
                  <c:v>8966</c:v>
                </c:pt>
                <c:pt idx="20">
                  <c:v>8381</c:v>
                </c:pt>
                <c:pt idx="21">
                  <c:v>8121</c:v>
                </c:pt>
                <c:pt idx="22">
                  <c:v>7215</c:v>
                </c:pt>
                <c:pt idx="23">
                  <c:v>6438</c:v>
                </c:pt>
                <c:pt idx="24">
                  <c:v>6078</c:v>
                </c:pt>
                <c:pt idx="25">
                  <c:v>5917</c:v>
                </c:pt>
                <c:pt idx="26">
                  <c:v>5396</c:v>
                </c:pt>
                <c:pt idx="27">
                  <c:v>5215</c:v>
                </c:pt>
                <c:pt idx="28">
                  <c:v>4988</c:v>
                </c:pt>
                <c:pt idx="29">
                  <c:v>5001</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27948672"/>
        <c:axId val="127950208"/>
      </c:lineChart>
      <c:catAx>
        <c:axId val="12794867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27950208"/>
        <c:crosses val="autoZero"/>
        <c:auto val="1"/>
        <c:lblAlgn val="ctr"/>
        <c:lblOffset val="100"/>
        <c:tickMarkSkip val="1"/>
        <c:noMultiLvlLbl val="0"/>
      </c:catAx>
      <c:valAx>
        <c:axId val="127950208"/>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27948672"/>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25858378426856"/>
          <c:y val="5.1246932879052583E-2"/>
          <c:w val="0.84482486050978789"/>
          <c:h val="0.771990338237731"/>
        </c:manualLayout>
      </c:layout>
      <c:barChart>
        <c:barDir val="col"/>
        <c:grouping val="stacked"/>
        <c:varyColors val="0"/>
        <c:ser>
          <c:idx val="2"/>
          <c:order val="1"/>
          <c:tx>
            <c:strRef>
              <c:f>'Viet Nam'!$C$3</c:f>
              <c:strCache>
                <c:ptCount val="1"/>
                <c:pt idx="0">
                  <c:v>International funding</c:v>
                </c:pt>
              </c:strCache>
            </c:strRef>
          </c:tx>
          <c:spPr>
            <a:solidFill>
              <a:srgbClr val="E31837"/>
            </a:solidFill>
            <a:ln>
              <a:no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0C-4A31-9452-D82B1ACC6890}"/>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'Viet Nam'!$A$4:$A$10</c:f>
              <c:numCache>
                <c:formatCode>General</c:formatCode>
                <c:ptCount val="7"/>
                <c:pt idx="0">
                  <c:v>2006</c:v>
                </c:pt>
                <c:pt idx="1">
                  <c:v>2007</c:v>
                </c:pt>
                <c:pt idx="2">
                  <c:v>2008</c:v>
                </c:pt>
                <c:pt idx="3">
                  <c:v>2009</c:v>
                </c:pt>
                <c:pt idx="4">
                  <c:v>2010</c:v>
                </c:pt>
                <c:pt idx="5">
                  <c:v>2011</c:v>
                </c:pt>
                <c:pt idx="6">
                  <c:v>2012</c:v>
                </c:pt>
              </c:numCache>
            </c:numRef>
          </c:cat>
          <c:val>
            <c:numRef>
              <c:f>'Viet Nam'!$C$4:$C$10</c:f>
              <c:numCache>
                <c:formatCode>_(* #,##0_);_(* \(#,##0\);_(* "-"??_);_(@_)</c:formatCode>
                <c:ptCount val="7"/>
                <c:pt idx="0">
                  <c:v>42187456</c:v>
                </c:pt>
                <c:pt idx="1">
                  <c:v>58321442</c:v>
                </c:pt>
                <c:pt idx="2">
                  <c:v>100120174.3</c:v>
                </c:pt>
                <c:pt idx="3">
                  <c:v>94161904.230000004</c:v>
                </c:pt>
                <c:pt idx="4">
                  <c:v>102221779</c:v>
                </c:pt>
                <c:pt idx="5">
                  <c:v>73756583</c:v>
                </c:pt>
                <c:pt idx="6">
                  <c:v>65119393</c:v>
                </c:pt>
              </c:numCache>
            </c:numRef>
          </c:val>
          <c:extLst>
            <c:ext xmlns:c16="http://schemas.microsoft.com/office/drawing/2014/chart" uri="{C3380CC4-5D6E-409C-BE32-E72D297353CC}">
              <c16:uniqueId val="{00000001-2B0C-4A31-9452-D82B1ACC6890}"/>
            </c:ext>
          </c:extLst>
        </c:ser>
        <c:ser>
          <c:idx val="1"/>
          <c:order val="2"/>
          <c:tx>
            <c:strRef>
              <c:f>'Viet Nam'!$D$3</c:f>
              <c:strCache>
                <c:ptCount val="1"/>
                <c:pt idx="0">
                  <c:v>Domestic funding</c:v>
                </c:pt>
              </c:strCache>
            </c:strRef>
          </c:tx>
          <c:spPr>
            <a:solidFill>
              <a:srgbClr val="88C540"/>
            </a:solidFill>
            <a:ln>
              <a:no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0C-4A31-9452-D82B1ACC6890}"/>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'Viet Nam'!$A$4:$A$10</c:f>
              <c:numCache>
                <c:formatCode>General</c:formatCode>
                <c:ptCount val="7"/>
                <c:pt idx="0">
                  <c:v>2006</c:v>
                </c:pt>
                <c:pt idx="1">
                  <c:v>2007</c:v>
                </c:pt>
                <c:pt idx="2">
                  <c:v>2008</c:v>
                </c:pt>
                <c:pt idx="3">
                  <c:v>2009</c:v>
                </c:pt>
                <c:pt idx="4">
                  <c:v>2010</c:v>
                </c:pt>
                <c:pt idx="5">
                  <c:v>2011</c:v>
                </c:pt>
                <c:pt idx="6">
                  <c:v>2012</c:v>
                </c:pt>
              </c:numCache>
            </c:numRef>
          </c:cat>
          <c:val>
            <c:numRef>
              <c:f>'Viet Nam'!$D$4:$D$10</c:f>
              <c:numCache>
                <c:formatCode>_(* #,##0_);_(* \(#,##0\);_(* "-"??_);_(@_)</c:formatCode>
                <c:ptCount val="7"/>
                <c:pt idx="0">
                  <c:v>4968302</c:v>
                </c:pt>
                <c:pt idx="1">
                  <c:v>7959373</c:v>
                </c:pt>
                <c:pt idx="2">
                  <c:v>8694319.4810000006</c:v>
                </c:pt>
                <c:pt idx="3">
                  <c:v>17176060.559999999</c:v>
                </c:pt>
                <c:pt idx="4">
                  <c:v>21431087.02</c:v>
                </c:pt>
                <c:pt idx="5">
                  <c:v>26088343</c:v>
                </c:pt>
                <c:pt idx="6">
                  <c:v>30327094</c:v>
                </c:pt>
              </c:numCache>
            </c:numRef>
          </c:val>
          <c:extLst>
            <c:ext xmlns:c16="http://schemas.microsoft.com/office/drawing/2014/chart" uri="{C3380CC4-5D6E-409C-BE32-E72D297353CC}">
              <c16:uniqueId val="{00000003-2B0C-4A31-9452-D82B1ACC6890}"/>
            </c:ext>
          </c:extLst>
        </c:ser>
        <c:dLbls>
          <c:showLegendKey val="0"/>
          <c:showVal val="0"/>
          <c:showCatName val="0"/>
          <c:showSerName val="0"/>
          <c:showPercent val="0"/>
          <c:showBubbleSize val="0"/>
        </c:dLbls>
        <c:gapWidth val="150"/>
        <c:overlap val="100"/>
        <c:axId val="158891392"/>
        <c:axId val="158917760"/>
      </c:barChart>
      <c:lineChart>
        <c:grouping val="standard"/>
        <c:varyColors val="0"/>
        <c:ser>
          <c:idx val="0"/>
          <c:order val="0"/>
          <c:tx>
            <c:strRef>
              <c:f>'Viet Nam'!$B$3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0C-4A31-9452-D82B1ACC6890}"/>
                </c:ext>
              </c:extLst>
            </c:dLbl>
            <c:numFmt formatCode="&quot;$&quot;#,##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'Viet Nam'!$A$4:$A$10</c:f>
              <c:numCache>
                <c:formatCode>General</c:formatCode>
                <c:ptCount val="7"/>
                <c:pt idx="0">
                  <c:v>2006</c:v>
                </c:pt>
                <c:pt idx="1">
                  <c:v>2007</c:v>
                </c:pt>
                <c:pt idx="2">
                  <c:v>2008</c:v>
                </c:pt>
                <c:pt idx="3">
                  <c:v>2009</c:v>
                </c:pt>
                <c:pt idx="4">
                  <c:v>2010</c:v>
                </c:pt>
                <c:pt idx="5">
                  <c:v>2011</c:v>
                </c:pt>
                <c:pt idx="6">
                  <c:v>2012</c:v>
                </c:pt>
              </c:numCache>
            </c:numRef>
          </c:cat>
          <c:val>
            <c:numRef>
              <c:f>'Viet Nam'!$B$4:$B$10</c:f>
              <c:numCache>
                <c:formatCode>_(* #,##0_);_(* \(#,##0\);_(* "-"??_);_(@_)</c:formatCode>
                <c:ptCount val="7"/>
                <c:pt idx="0">
                  <c:v>47155760</c:v>
                </c:pt>
                <c:pt idx="1">
                  <c:v>66280816</c:v>
                </c:pt>
                <c:pt idx="2">
                  <c:v>108814496</c:v>
                </c:pt>
                <c:pt idx="3">
                  <c:v>111337968</c:v>
                </c:pt>
                <c:pt idx="4">
                  <c:v>123652864</c:v>
                </c:pt>
                <c:pt idx="5">
                  <c:v>99844928</c:v>
                </c:pt>
                <c:pt idx="6">
                  <c:v>95446488</c:v>
                </c:pt>
              </c:numCache>
            </c:numRef>
          </c:val>
          <c:smooth val="1"/>
          <c:extLst>
            <c:ext xmlns:c16="http://schemas.microsoft.com/office/drawing/2014/chart" uri="{C3380CC4-5D6E-409C-BE32-E72D297353CC}">
              <c16:uniqueId val="{00000005-2B0C-4A31-9452-D82B1ACC6890}"/>
            </c:ext>
          </c:extLst>
        </c:ser>
        <c:dLbls>
          <c:showLegendKey val="0"/>
          <c:showVal val="0"/>
          <c:showCatName val="0"/>
          <c:showSerName val="0"/>
          <c:showPercent val="0"/>
          <c:showBubbleSize val="0"/>
        </c:dLbls>
        <c:marker val="1"/>
        <c:smooth val="0"/>
        <c:axId val="158891392"/>
        <c:axId val="158917760"/>
      </c:lineChart>
      <c:catAx>
        <c:axId val="158891392"/>
        <c:scaling>
          <c:orientation val="minMax"/>
        </c:scaling>
        <c:delete val="0"/>
        <c:axPos val="b"/>
        <c:numFmt formatCode="General" sourceLinked="1"/>
        <c:majorTickMark val="out"/>
        <c:minorTickMark val="none"/>
        <c:tickLblPos val="nextTo"/>
        <c:crossAx val="158917760"/>
        <c:crosses val="autoZero"/>
        <c:auto val="1"/>
        <c:lblAlgn val="ctr"/>
        <c:lblOffset val="100"/>
        <c:noMultiLvlLbl val="0"/>
      </c:catAx>
      <c:valAx>
        <c:axId val="158917760"/>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58891392"/>
        <c:crosses val="autoZero"/>
        <c:crossBetween val="between"/>
        <c:majorUnit val="200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77744321785181869"/>
          <c:h val="9.8968304285131231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8299338222733"/>
          <c:y val="6.6166666666666665E-2"/>
          <c:w val="0.86659281971142321"/>
          <c:h val="0.75029549431321085"/>
        </c:manualLayout>
      </c:layout>
      <c:barChart>
        <c:barDir val="col"/>
        <c:grouping val="percentStacked"/>
        <c:varyColors val="0"/>
        <c:ser>
          <c:idx val="0"/>
          <c:order val="0"/>
          <c:tx>
            <c:strRef>
              <c:f>'AIDS spending by category'!$B$6</c:f>
              <c:strCache>
                <c:ptCount val="1"/>
                <c:pt idx="0">
                  <c:v>Prevention</c:v>
                </c:pt>
              </c:strCache>
            </c:strRef>
          </c:tx>
          <c:spPr>
            <a:solidFill>
              <a:srgbClr val="88C540"/>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2007</c:v>
                </c:pt>
                <c:pt idx="1">
                  <c:v>2008</c:v>
                </c:pt>
                <c:pt idx="2">
                  <c:v>2009</c:v>
                </c:pt>
                <c:pt idx="3">
                  <c:v>2010</c:v>
                </c:pt>
                <c:pt idx="4">
                  <c:v>2011</c:v>
                </c:pt>
                <c:pt idx="5">
                  <c:v>2012</c:v>
                </c:pt>
              </c:strCache>
            </c:strRef>
          </c:cat>
          <c:val>
            <c:numRef>
              <c:f>'AIDS spending by category'!$C$6:$H$6</c:f>
              <c:numCache>
                <c:formatCode>General</c:formatCode>
                <c:ptCount val="6"/>
                <c:pt idx="0">
                  <c:v>24552788</c:v>
                </c:pt>
                <c:pt idx="1">
                  <c:v>39344292</c:v>
                </c:pt>
                <c:pt idx="2">
                  <c:v>37123328</c:v>
                </c:pt>
                <c:pt idx="3">
                  <c:v>41698644</c:v>
                </c:pt>
                <c:pt idx="4">
                  <c:v>31003660</c:v>
                </c:pt>
                <c:pt idx="5">
                  <c:v>27431082</c:v>
                </c:pt>
              </c:numCache>
            </c:numRef>
          </c:val>
          <c:extLst>
            <c:ext xmlns:c16="http://schemas.microsoft.com/office/drawing/2014/chart" uri="{C3380CC4-5D6E-409C-BE32-E72D297353CC}">
              <c16:uniqueId val="{00000000-A33D-4968-AB1C-FB6F7460CC33}"/>
            </c:ext>
          </c:extLst>
        </c:ser>
        <c:ser>
          <c:idx val="1"/>
          <c:order val="1"/>
          <c:tx>
            <c:strRef>
              <c:f>'AIDS spending by category'!$B$5</c:f>
              <c:strCache>
                <c:ptCount val="1"/>
                <c:pt idx="0">
                  <c:v>Care and treatment</c:v>
                </c:pt>
              </c:strCache>
            </c:strRef>
          </c:tx>
          <c:spPr>
            <a:solidFill>
              <a:srgbClr val="EC008C"/>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2007</c:v>
                </c:pt>
                <c:pt idx="1">
                  <c:v>2008</c:v>
                </c:pt>
                <c:pt idx="2">
                  <c:v>2009</c:v>
                </c:pt>
                <c:pt idx="3">
                  <c:v>2010</c:v>
                </c:pt>
                <c:pt idx="4">
                  <c:v>2011</c:v>
                </c:pt>
                <c:pt idx="5">
                  <c:v>2012</c:v>
                </c:pt>
              </c:strCache>
            </c:strRef>
          </c:cat>
          <c:val>
            <c:numRef>
              <c:f>'AIDS spending by category'!$C$5:$H$5</c:f>
              <c:numCache>
                <c:formatCode>General</c:formatCode>
                <c:ptCount val="6"/>
                <c:pt idx="0">
                  <c:v>25899876</c:v>
                </c:pt>
                <c:pt idx="1">
                  <c:v>42323904</c:v>
                </c:pt>
                <c:pt idx="2">
                  <c:v>21031678</c:v>
                </c:pt>
                <c:pt idx="3">
                  <c:v>29814870</c:v>
                </c:pt>
                <c:pt idx="4">
                  <c:v>24726768</c:v>
                </c:pt>
                <c:pt idx="5">
                  <c:v>25134700</c:v>
                </c:pt>
              </c:numCache>
            </c:numRef>
          </c:val>
          <c:extLst>
            <c:ext xmlns:c16="http://schemas.microsoft.com/office/drawing/2014/chart" uri="{C3380CC4-5D6E-409C-BE32-E72D297353CC}">
              <c16:uniqueId val="{00000001-A33D-4968-AB1C-FB6F7460CC33}"/>
            </c:ext>
          </c:extLst>
        </c:ser>
        <c:ser>
          <c:idx val="2"/>
          <c:order val="2"/>
          <c:tx>
            <c:strRef>
              <c:f>'AIDS spending by category'!$B$7</c:f>
              <c:strCache>
                <c:ptCount val="1"/>
                <c:pt idx="0">
                  <c:v>Others</c:v>
                </c:pt>
              </c:strCache>
            </c:strRef>
          </c:tx>
          <c:spPr>
            <a:solidFill>
              <a:srgbClr val="00AEEF"/>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2007</c:v>
                </c:pt>
                <c:pt idx="1">
                  <c:v>2008</c:v>
                </c:pt>
                <c:pt idx="2">
                  <c:v>2009</c:v>
                </c:pt>
                <c:pt idx="3">
                  <c:v>2010</c:v>
                </c:pt>
                <c:pt idx="4">
                  <c:v>2011</c:v>
                </c:pt>
                <c:pt idx="5">
                  <c:v>2012</c:v>
                </c:pt>
              </c:strCache>
            </c:strRef>
          </c:cat>
          <c:val>
            <c:numRef>
              <c:f>'AIDS spending by category'!$C$7:$H$7</c:f>
              <c:numCache>
                <c:formatCode>#,##0</c:formatCode>
                <c:ptCount val="6"/>
                <c:pt idx="0">
                  <c:v>15828152</c:v>
                </c:pt>
                <c:pt idx="1">
                  <c:v>27146300</c:v>
                </c:pt>
                <c:pt idx="2">
                  <c:v>53182962</c:v>
                </c:pt>
                <c:pt idx="3">
                  <c:v>52139350</c:v>
                </c:pt>
                <c:pt idx="4">
                  <c:v>44114500</c:v>
                </c:pt>
                <c:pt idx="5">
                  <c:v>42880706</c:v>
                </c:pt>
              </c:numCache>
            </c:numRef>
          </c:val>
          <c:extLst>
            <c:ext xmlns:c16="http://schemas.microsoft.com/office/drawing/2014/chart" uri="{C3380CC4-5D6E-409C-BE32-E72D297353CC}">
              <c16:uniqueId val="{00000002-A33D-4968-AB1C-FB6F7460CC33}"/>
            </c:ext>
          </c:extLst>
        </c:ser>
        <c:dLbls>
          <c:showLegendKey val="0"/>
          <c:showVal val="0"/>
          <c:showCatName val="0"/>
          <c:showSerName val="0"/>
          <c:showPercent val="0"/>
          <c:showBubbleSize val="0"/>
        </c:dLbls>
        <c:gapWidth val="50"/>
        <c:overlap val="100"/>
        <c:axId val="158973952"/>
        <c:axId val="158975488"/>
      </c:barChart>
      <c:catAx>
        <c:axId val="158973952"/>
        <c:scaling>
          <c:orientation val="minMax"/>
        </c:scaling>
        <c:delete val="0"/>
        <c:axPos val="b"/>
        <c:numFmt formatCode="General" sourceLinked="0"/>
        <c:majorTickMark val="out"/>
        <c:minorTickMark val="none"/>
        <c:tickLblPos val="nextTo"/>
        <c:crossAx val="158975488"/>
        <c:crosses val="autoZero"/>
        <c:auto val="1"/>
        <c:lblAlgn val="ctr"/>
        <c:lblOffset val="100"/>
        <c:noMultiLvlLbl val="0"/>
      </c:catAx>
      <c:valAx>
        <c:axId val="15897548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58973952"/>
        <c:crosses val="autoZero"/>
        <c:crossBetween val="between"/>
      </c:valAx>
    </c:plotArea>
    <c:legend>
      <c:legendPos val="b"/>
      <c:layout>
        <c:manualLayout>
          <c:xMode val="edge"/>
          <c:yMode val="edge"/>
          <c:x val="4.371065387886397E-2"/>
          <c:y val="0.93198993875765535"/>
          <c:w val="0.94650187600145441"/>
          <c:h val="5.9676727909011372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38315324136229E-2"/>
          <c:y val="7.3518518518518525E-2"/>
          <c:w val="0.56966293584113603"/>
          <c:h val="0.83206790123456775"/>
        </c:manualLayout>
      </c:layout>
      <c:barChart>
        <c:barDir val="col"/>
        <c:grouping val="percentStacked"/>
        <c:varyColors val="0"/>
        <c:ser>
          <c:idx val="0"/>
          <c:order val="0"/>
          <c:tx>
            <c:strRef>
              <c:f>'Prevention spending on KP'!$E$5</c:f>
              <c:strCache>
                <c:ptCount val="1"/>
                <c:pt idx="0">
                  <c:v>% on sex workers and their clients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0AE-48DF-BFA3-F97646B41689}"/>
                </c:ext>
              </c:extLst>
            </c:dLbl>
            <c:dLbl>
              <c:idx val="1"/>
              <c:delete val="1"/>
              <c:extLst>
                <c:ext xmlns:c15="http://schemas.microsoft.com/office/drawing/2012/chart" uri="{CE6537A1-D6FC-4f65-9D91-7224C49458BB}"/>
                <c:ext xmlns:c16="http://schemas.microsoft.com/office/drawing/2014/chart" uri="{C3380CC4-5D6E-409C-BE32-E72D297353CC}">
                  <c16:uniqueId val="{00000001-B0AE-48DF-BFA3-F97646B41689}"/>
                </c:ext>
              </c:extLst>
            </c:dLbl>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0AE-48DF-BFA3-F97646B41689}"/>
                </c:ext>
              </c:extLst>
            </c:dLbl>
            <c:dLbl>
              <c:idx val="3"/>
              <c:layout>
                <c:manualLayout>
                  <c:x val="-6.9174232598357109E-3"/>
                  <c:y val="6.5359477124184205E-3"/>
                </c:manualLayout>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0AE-48DF-BFA3-F97646B41689}"/>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0AE-48DF-BFA3-F97646B41689}"/>
                </c:ext>
              </c:extLst>
            </c:dLbl>
            <c:dLbl>
              <c:idx val="5"/>
              <c:layout>
                <c:manualLayout>
                  <c:x val="-8.6467790747946395E-3"/>
                  <c:y val="0"/>
                </c:manualLayout>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0AE-48DF-BFA3-F97646B4168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KP'!$B$6:$B$11</c:f>
              <c:strCache>
                <c:ptCount val="6"/>
                <c:pt idx="0">
                  <c:v>2007</c:v>
                </c:pt>
                <c:pt idx="1">
                  <c:v>2008</c:v>
                </c:pt>
                <c:pt idx="2">
                  <c:v>2009</c:v>
                </c:pt>
                <c:pt idx="3">
                  <c:v>2010</c:v>
                </c:pt>
                <c:pt idx="4">
                  <c:v>2011</c:v>
                </c:pt>
                <c:pt idx="5">
                  <c:v>2012</c:v>
                </c:pt>
              </c:strCache>
            </c:strRef>
          </c:cat>
          <c:val>
            <c:numRef>
              <c:f>'Prevention spending on KP'!$E$6:$E$11</c:f>
              <c:numCache>
                <c:formatCode>0.00%</c:formatCode>
                <c:ptCount val="6"/>
                <c:pt idx="0">
                  <c:v>2.1993429015067454E-5</c:v>
                </c:pt>
                <c:pt idx="1">
                  <c:v>5.1117805042723855E-5</c:v>
                </c:pt>
                <c:pt idx="2">
                  <c:v>9.6745879033259083E-2</c:v>
                </c:pt>
                <c:pt idx="3">
                  <c:v>6.4921271780444462E-2</c:v>
                </c:pt>
                <c:pt idx="4">
                  <c:v>0.14623389625611943</c:v>
                </c:pt>
                <c:pt idx="5">
                  <c:v>6.0505232713751501E-2</c:v>
                </c:pt>
              </c:numCache>
            </c:numRef>
          </c:val>
          <c:extLst>
            <c:ext xmlns:c16="http://schemas.microsoft.com/office/drawing/2014/chart" uri="{C3380CC4-5D6E-409C-BE32-E72D297353CC}">
              <c16:uniqueId val="{00000006-B0AE-48DF-BFA3-F97646B41689}"/>
            </c:ext>
          </c:extLst>
        </c:ser>
        <c:ser>
          <c:idx val="1"/>
          <c:order val="1"/>
          <c:tx>
            <c:strRef>
              <c:f>'Prevention spending on KP'!$G$5</c:f>
              <c:strCache>
                <c:ptCount val="1"/>
                <c:pt idx="0">
                  <c:v>% on men who have sex with men</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B0AE-48DF-BFA3-F97646B41689}"/>
                </c:ext>
              </c:extLst>
            </c:dLbl>
            <c:dLbl>
              <c:idx val="1"/>
              <c:delete val="1"/>
              <c:extLst>
                <c:ext xmlns:c15="http://schemas.microsoft.com/office/drawing/2012/chart" uri="{CE6537A1-D6FC-4f65-9D91-7224C49458BB}"/>
                <c:ext xmlns:c16="http://schemas.microsoft.com/office/drawing/2014/chart" uri="{C3380CC4-5D6E-409C-BE32-E72D297353CC}">
                  <c16:uniqueId val="{00000008-B0AE-48DF-BFA3-F97646B41689}"/>
                </c:ext>
              </c:extLst>
            </c:dLbl>
            <c:dLbl>
              <c:idx val="2"/>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0AE-48DF-BFA3-F97646B41689}"/>
                </c:ext>
              </c:extLst>
            </c:dLbl>
            <c:dLbl>
              <c:idx val="3"/>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0AE-48DF-BFA3-F97646B41689}"/>
                </c:ext>
              </c:extLst>
            </c:dLbl>
            <c:dLbl>
              <c:idx val="4"/>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0AE-48DF-BFA3-F97646B41689}"/>
                </c:ext>
              </c:extLst>
            </c:dLbl>
            <c:dLbl>
              <c:idx val="5"/>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0AE-48DF-BFA3-F97646B4168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KP'!$B$6:$B$11</c:f>
              <c:strCache>
                <c:ptCount val="6"/>
                <c:pt idx="0">
                  <c:v>2007</c:v>
                </c:pt>
                <c:pt idx="1">
                  <c:v>2008</c:v>
                </c:pt>
                <c:pt idx="2">
                  <c:v>2009</c:v>
                </c:pt>
                <c:pt idx="3">
                  <c:v>2010</c:v>
                </c:pt>
                <c:pt idx="4">
                  <c:v>2011</c:v>
                </c:pt>
                <c:pt idx="5">
                  <c:v>2012</c:v>
                </c:pt>
              </c:strCache>
            </c:strRef>
          </c:cat>
          <c:val>
            <c:numRef>
              <c:f>'Prevention spending on KP'!$G$6:$G$11</c:f>
              <c:numCache>
                <c:formatCode>0.00%</c:formatCode>
                <c:ptCount val="6"/>
                <c:pt idx="0">
                  <c:v>0</c:v>
                </c:pt>
                <c:pt idx="1">
                  <c:v>0</c:v>
                </c:pt>
                <c:pt idx="2">
                  <c:v>2.5380360227940772E-2</c:v>
                </c:pt>
                <c:pt idx="3">
                  <c:v>2.5347946566319998E-2</c:v>
                </c:pt>
                <c:pt idx="4">
                  <c:v>1.4535509678534729E-2</c:v>
                </c:pt>
                <c:pt idx="5">
                  <c:v>1.3060075428304287E-2</c:v>
                </c:pt>
              </c:numCache>
            </c:numRef>
          </c:val>
          <c:extLst>
            <c:ext xmlns:c16="http://schemas.microsoft.com/office/drawing/2014/chart" uri="{C3380CC4-5D6E-409C-BE32-E72D297353CC}">
              <c16:uniqueId val="{0000000D-B0AE-48DF-BFA3-F97646B41689}"/>
            </c:ext>
          </c:extLst>
        </c:ser>
        <c:ser>
          <c:idx val="2"/>
          <c:order val="2"/>
          <c:tx>
            <c:strRef>
              <c:f>'Prevention spending on KP'!$I$5</c:f>
              <c:strCache>
                <c:ptCount val="1"/>
                <c:pt idx="0">
                  <c:v>% on people who inject drugs</c:v>
                </c:pt>
              </c:strCache>
            </c:strRef>
          </c:tx>
          <c:spPr>
            <a:solidFill>
              <a:srgbClr val="00AEEF"/>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B0AE-48DF-BFA3-F97646B41689}"/>
                </c:ext>
              </c:extLst>
            </c:dLbl>
            <c:dLbl>
              <c:idx val="1"/>
              <c:delete val="1"/>
              <c:extLst>
                <c:ext xmlns:c15="http://schemas.microsoft.com/office/drawing/2012/chart" uri="{CE6537A1-D6FC-4f65-9D91-7224C49458BB}"/>
                <c:ext xmlns:c16="http://schemas.microsoft.com/office/drawing/2014/chart" uri="{C3380CC4-5D6E-409C-BE32-E72D297353CC}">
                  <c16:uniqueId val="{0000000F-B0AE-48DF-BFA3-F97646B41689}"/>
                </c:ext>
              </c:extLst>
            </c:dLbl>
            <c:dLbl>
              <c:idx val="2"/>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0AE-48DF-BFA3-F97646B41689}"/>
                </c:ext>
              </c:extLst>
            </c:dLbl>
            <c:dLbl>
              <c:idx val="3"/>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0AE-48DF-BFA3-F97646B41689}"/>
                </c:ext>
              </c:extLst>
            </c:dLbl>
            <c:dLbl>
              <c:idx val="4"/>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0AE-48DF-BFA3-F97646B41689}"/>
                </c:ext>
              </c:extLst>
            </c:dLbl>
            <c:dLbl>
              <c:idx val="5"/>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0AE-48DF-BFA3-F97646B4168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KP'!$B$6:$B$11</c:f>
              <c:strCache>
                <c:ptCount val="6"/>
                <c:pt idx="0">
                  <c:v>2007</c:v>
                </c:pt>
                <c:pt idx="1">
                  <c:v>2008</c:v>
                </c:pt>
                <c:pt idx="2">
                  <c:v>2009</c:v>
                </c:pt>
                <c:pt idx="3">
                  <c:v>2010</c:v>
                </c:pt>
                <c:pt idx="4">
                  <c:v>2011</c:v>
                </c:pt>
                <c:pt idx="5">
                  <c:v>2012</c:v>
                </c:pt>
              </c:strCache>
            </c:strRef>
          </c:cat>
          <c:val>
            <c:numRef>
              <c:f>'Prevention spending on KP'!$I$6:$I$11</c:f>
              <c:numCache>
                <c:formatCode>0.00%</c:formatCode>
                <c:ptCount val="6"/>
                <c:pt idx="0">
                  <c:v>2.0704369703351002E-3</c:v>
                </c:pt>
                <c:pt idx="1">
                  <c:v>2.9305062930094156E-3</c:v>
                </c:pt>
                <c:pt idx="2">
                  <c:v>0.15438069022260073</c:v>
                </c:pt>
                <c:pt idx="3">
                  <c:v>0.19781556925448224</c:v>
                </c:pt>
                <c:pt idx="4">
                  <c:v>0.18727114798704411</c:v>
                </c:pt>
                <c:pt idx="5">
                  <c:v>0.24615766158987093</c:v>
                </c:pt>
              </c:numCache>
            </c:numRef>
          </c:val>
          <c:extLst>
            <c:ext xmlns:c16="http://schemas.microsoft.com/office/drawing/2014/chart" uri="{C3380CC4-5D6E-409C-BE32-E72D297353CC}">
              <c16:uniqueId val="{00000014-B0AE-48DF-BFA3-F97646B41689}"/>
            </c:ext>
          </c:extLst>
        </c:ser>
        <c:ser>
          <c:idx val="3"/>
          <c:order val="3"/>
          <c:tx>
            <c:strRef>
              <c:f>'Prevention spending on KP'!$K$5</c:f>
              <c:strCache>
                <c:ptCount val="1"/>
                <c:pt idx="0">
                  <c:v>% Others</c:v>
                </c:pt>
              </c:strCache>
            </c:strRef>
          </c:tx>
          <c:spPr>
            <a:solidFill>
              <a:srgbClr val="F78E1E"/>
            </a:solidFill>
            <a:ln>
              <a:noFill/>
            </a:ln>
          </c:spPr>
          <c:invertIfNegative val="0"/>
          <c:dLbls>
            <c:dLbl>
              <c:idx val="0"/>
              <c:tx>
                <c:rich>
                  <a:bodyPr/>
                  <a:lstStyle/>
                  <a:p>
                    <a:r>
                      <a:rPr lang="en-US" dirty="0"/>
                      <a:t>99.8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0AE-48DF-BFA3-F97646B41689}"/>
                </c:ext>
              </c:extLst>
            </c:dLbl>
            <c:dLbl>
              <c:idx val="1"/>
              <c:tx>
                <c:rich>
                  <a:bodyPr/>
                  <a:lstStyle/>
                  <a:p>
                    <a:r>
                      <a:rPr lang="en-US" dirty="0"/>
                      <a:t>99.7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0AE-48DF-BFA3-F97646B41689}"/>
                </c:ext>
              </c:extLst>
            </c:dLbl>
            <c:dLbl>
              <c:idx val="2"/>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0AE-48DF-BFA3-F97646B41689}"/>
                </c:ext>
              </c:extLst>
            </c:dLbl>
            <c:dLbl>
              <c:idx val="3"/>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0AE-48DF-BFA3-F97646B41689}"/>
                </c:ext>
              </c:extLst>
            </c:dLbl>
            <c:dLbl>
              <c:idx val="4"/>
              <c:tx>
                <c:rich>
                  <a:bodyPr/>
                  <a:lstStyle/>
                  <a:p>
                    <a:r>
                      <a:rPr lang="en-US"/>
                      <a:t>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0AE-48DF-BFA3-F97646B41689}"/>
                </c:ext>
              </c:extLst>
            </c:dLbl>
            <c:dLbl>
              <c:idx val="5"/>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B0AE-48DF-BFA3-F97646B4168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KP'!$B$6:$B$11</c:f>
              <c:strCache>
                <c:ptCount val="6"/>
                <c:pt idx="0">
                  <c:v>2007</c:v>
                </c:pt>
                <c:pt idx="1">
                  <c:v>2008</c:v>
                </c:pt>
                <c:pt idx="2">
                  <c:v>2009</c:v>
                </c:pt>
                <c:pt idx="3">
                  <c:v>2010</c:v>
                </c:pt>
                <c:pt idx="4">
                  <c:v>2011</c:v>
                </c:pt>
                <c:pt idx="5">
                  <c:v>2012</c:v>
                </c:pt>
              </c:strCache>
            </c:strRef>
          </c:cat>
          <c:val>
            <c:numRef>
              <c:f>'Prevention spending on KP'!$K$6:$K$11</c:f>
              <c:numCache>
                <c:formatCode>0.00%</c:formatCode>
                <c:ptCount val="6"/>
                <c:pt idx="0">
                  <c:v>0.99790756960064986</c:v>
                </c:pt>
                <c:pt idx="1">
                  <c:v>0.99701837590194797</c:v>
                </c:pt>
                <c:pt idx="2">
                  <c:v>0.72349307051619938</c:v>
                </c:pt>
                <c:pt idx="3">
                  <c:v>0.71191521239875333</c:v>
                </c:pt>
                <c:pt idx="4">
                  <c:v>0.6519594460783017</c:v>
                </c:pt>
                <c:pt idx="5">
                  <c:v>0.68027703026807329</c:v>
                </c:pt>
              </c:numCache>
            </c:numRef>
          </c:val>
          <c:extLst>
            <c:ext xmlns:c16="http://schemas.microsoft.com/office/drawing/2014/chart" uri="{C3380CC4-5D6E-409C-BE32-E72D297353CC}">
              <c16:uniqueId val="{0000001B-B0AE-48DF-BFA3-F97646B41689}"/>
            </c:ext>
          </c:extLst>
        </c:ser>
        <c:dLbls>
          <c:showLegendKey val="0"/>
          <c:showVal val="0"/>
          <c:showCatName val="0"/>
          <c:showSerName val="0"/>
          <c:showPercent val="0"/>
          <c:showBubbleSize val="0"/>
        </c:dLbls>
        <c:gapWidth val="100"/>
        <c:overlap val="100"/>
        <c:axId val="159100288"/>
        <c:axId val="159130752"/>
      </c:barChart>
      <c:catAx>
        <c:axId val="159100288"/>
        <c:scaling>
          <c:orientation val="minMax"/>
        </c:scaling>
        <c:delete val="0"/>
        <c:axPos val="b"/>
        <c:numFmt formatCode="General" sourceLinked="0"/>
        <c:majorTickMark val="out"/>
        <c:minorTickMark val="none"/>
        <c:tickLblPos val="nextTo"/>
        <c:crossAx val="159130752"/>
        <c:crosses val="autoZero"/>
        <c:auto val="1"/>
        <c:lblAlgn val="ctr"/>
        <c:lblOffset val="100"/>
        <c:noMultiLvlLbl val="0"/>
      </c:catAx>
      <c:valAx>
        <c:axId val="159130752"/>
        <c:scaling>
          <c:orientation val="minMax"/>
          <c:max val="1"/>
          <c:min val="0"/>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159100288"/>
        <c:crosses val="autoZero"/>
        <c:crossBetween val="between"/>
        <c:majorUnit val="0.2"/>
      </c:valAx>
    </c:plotArea>
    <c:legend>
      <c:legendPos val="r"/>
      <c:layout>
        <c:manualLayout>
          <c:xMode val="edge"/>
          <c:yMode val="edge"/>
          <c:x val="0.66698248720399156"/>
          <c:y val="0.18538738213278896"/>
          <c:w val="0.32408229313852521"/>
          <c:h val="0.5428054826480023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86598581117952E-2"/>
          <c:y val="4.0314465408805032E-2"/>
          <c:w val="0.89216158623736386"/>
          <c:h val="0.77077477343633938"/>
        </c:manualLayout>
      </c:layout>
      <c:barChart>
        <c:barDir val="col"/>
        <c:grouping val="percentStacked"/>
        <c:varyColors val="0"/>
        <c:ser>
          <c:idx val="0"/>
          <c:order val="0"/>
          <c:tx>
            <c:strRef>
              <c:f>'Trends_D vs I spending on Prev'!$D$2</c:f>
              <c:strCache>
                <c:ptCount val="1"/>
                <c:pt idx="0">
                  <c:v>% Domestic (public) sources</c:v>
                </c:pt>
              </c:strCache>
            </c:strRef>
          </c:tx>
          <c:spPr>
            <a:solidFill>
              <a:srgbClr val="88C540"/>
            </a:solidFill>
            <a:ln>
              <a:noFill/>
            </a:ln>
          </c:spPr>
          <c:invertIfNegative val="0"/>
          <c:dLbls>
            <c:dLbl>
              <c:idx val="0"/>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70-4867-9586-CA4D6F99E43C}"/>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A70-4867-9586-CA4D6F99E43C}"/>
                </c:ext>
              </c:extLst>
            </c:dLbl>
            <c:dLbl>
              <c:idx val="2"/>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A70-4867-9586-CA4D6F99E43C}"/>
                </c:ext>
              </c:extLst>
            </c:dLbl>
            <c:dLbl>
              <c:idx val="3"/>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A70-4867-9586-CA4D6F99E43C}"/>
                </c:ext>
              </c:extLst>
            </c:dLbl>
            <c:dLbl>
              <c:idx val="4"/>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A70-4867-9586-CA4D6F99E43C}"/>
                </c:ext>
              </c:extLst>
            </c:dLbl>
            <c:dLbl>
              <c:idx val="5"/>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A70-4867-9586-CA4D6F99E43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'Trends_D vs I spending on Prev'!$B$3:$B$8</c:f>
              <c:strCache>
                <c:ptCount val="6"/>
                <c:pt idx="0">
                  <c:v>2007</c:v>
                </c:pt>
                <c:pt idx="1">
                  <c:v>2008</c:v>
                </c:pt>
                <c:pt idx="2">
                  <c:v>2009</c:v>
                </c:pt>
                <c:pt idx="3">
                  <c:v>2010</c:v>
                </c:pt>
                <c:pt idx="4">
                  <c:v>2011</c:v>
                </c:pt>
                <c:pt idx="5">
                  <c:v>2012</c:v>
                </c:pt>
              </c:strCache>
            </c:strRef>
          </c:cat>
          <c:val>
            <c:numRef>
              <c:f>'Trends_D vs I spending on Prev'!$D$3:$D$8</c:f>
              <c:numCache>
                <c:formatCode>0%</c:formatCode>
                <c:ptCount val="6"/>
                <c:pt idx="0">
                  <c:v>0.18043608733965366</c:v>
                </c:pt>
                <c:pt idx="1">
                  <c:v>0.11365194814027917</c:v>
                </c:pt>
                <c:pt idx="2">
                  <c:v>0.11178157303138339</c:v>
                </c:pt>
                <c:pt idx="3">
                  <c:v>0.17810512015690486</c:v>
                </c:pt>
                <c:pt idx="4">
                  <c:v>0.20953761588147979</c:v>
                </c:pt>
                <c:pt idx="5">
                  <c:v>0.27978371396359791</c:v>
                </c:pt>
              </c:numCache>
            </c:numRef>
          </c:val>
          <c:extLst>
            <c:ext xmlns:c16="http://schemas.microsoft.com/office/drawing/2014/chart" uri="{C3380CC4-5D6E-409C-BE32-E72D297353CC}">
              <c16:uniqueId val="{00000006-1A70-4867-9586-CA4D6F99E43C}"/>
            </c:ext>
          </c:extLst>
        </c:ser>
        <c:ser>
          <c:idx val="1"/>
          <c:order val="1"/>
          <c:tx>
            <c:strRef>
              <c:f>'Trends_D vs I spending on Prev'!$F$2</c:f>
              <c:strCache>
                <c:ptCount val="1"/>
                <c:pt idx="0">
                  <c:v>% International sources</c:v>
                </c:pt>
              </c:strCache>
            </c:strRef>
          </c:tx>
          <c:spPr>
            <a:solidFill>
              <a:srgbClr val="E31837"/>
            </a:solidFill>
            <a:ln>
              <a:noFill/>
            </a:ln>
          </c:spPr>
          <c:invertIfNegative val="0"/>
          <c:dLbls>
            <c:dLbl>
              <c:idx val="0"/>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A70-4867-9586-CA4D6F99E43C}"/>
                </c:ext>
              </c:extLst>
            </c:dLbl>
            <c:dLbl>
              <c:idx val="1"/>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A70-4867-9586-CA4D6F99E43C}"/>
                </c:ext>
              </c:extLst>
            </c:dLbl>
            <c:dLbl>
              <c:idx val="2"/>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A70-4867-9586-CA4D6F99E43C}"/>
                </c:ext>
              </c:extLst>
            </c:dLbl>
            <c:dLbl>
              <c:idx val="3"/>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A70-4867-9586-CA4D6F99E43C}"/>
                </c:ext>
              </c:extLst>
            </c:dLbl>
            <c:dLbl>
              <c:idx val="4"/>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A70-4867-9586-CA4D6F99E43C}"/>
                </c:ext>
              </c:extLst>
            </c:dLbl>
            <c:dLbl>
              <c:idx val="5"/>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A70-4867-9586-CA4D6F99E43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'Trends_D vs I spending on Prev'!$B$3:$B$8</c:f>
              <c:strCache>
                <c:ptCount val="6"/>
                <c:pt idx="0">
                  <c:v>2007</c:v>
                </c:pt>
                <c:pt idx="1">
                  <c:v>2008</c:v>
                </c:pt>
                <c:pt idx="2">
                  <c:v>2009</c:v>
                </c:pt>
                <c:pt idx="3">
                  <c:v>2010</c:v>
                </c:pt>
                <c:pt idx="4">
                  <c:v>2011</c:v>
                </c:pt>
                <c:pt idx="5">
                  <c:v>2012</c:v>
                </c:pt>
              </c:strCache>
            </c:strRef>
          </c:cat>
          <c:val>
            <c:numRef>
              <c:f>'Trends_D vs I spending on Prev'!$F$3:$F$8</c:f>
              <c:numCache>
                <c:formatCode>0%</c:formatCode>
                <c:ptCount val="6"/>
                <c:pt idx="0">
                  <c:v>0.81956395338891863</c:v>
                </c:pt>
                <c:pt idx="1">
                  <c:v>0.8863480819530315</c:v>
                </c:pt>
                <c:pt idx="2">
                  <c:v>0.8882184595626772</c:v>
                </c:pt>
                <c:pt idx="3">
                  <c:v>0.82189487984309517</c:v>
                </c:pt>
                <c:pt idx="4">
                  <c:v>0.79046241637277659</c:v>
                </c:pt>
                <c:pt idx="5">
                  <c:v>0.72021628603640209</c:v>
                </c:pt>
              </c:numCache>
            </c:numRef>
          </c:val>
          <c:extLst>
            <c:ext xmlns:c16="http://schemas.microsoft.com/office/drawing/2014/chart" uri="{C3380CC4-5D6E-409C-BE32-E72D297353CC}">
              <c16:uniqueId val="{0000000D-1A70-4867-9586-CA4D6F99E43C}"/>
            </c:ext>
          </c:extLst>
        </c:ser>
        <c:dLbls>
          <c:showLegendKey val="0"/>
          <c:showVal val="0"/>
          <c:showCatName val="0"/>
          <c:showSerName val="0"/>
          <c:showPercent val="0"/>
          <c:showBubbleSize val="0"/>
        </c:dLbls>
        <c:gapWidth val="150"/>
        <c:overlap val="100"/>
        <c:axId val="159509120"/>
        <c:axId val="159510912"/>
      </c:barChart>
      <c:catAx>
        <c:axId val="159509120"/>
        <c:scaling>
          <c:orientation val="minMax"/>
        </c:scaling>
        <c:delete val="0"/>
        <c:axPos val="b"/>
        <c:numFmt formatCode="General" sourceLinked="1"/>
        <c:majorTickMark val="out"/>
        <c:minorTickMark val="none"/>
        <c:tickLblPos val="nextTo"/>
        <c:crossAx val="159510912"/>
        <c:crosses val="autoZero"/>
        <c:auto val="1"/>
        <c:lblAlgn val="ctr"/>
        <c:lblOffset val="100"/>
        <c:noMultiLvlLbl val="0"/>
      </c:catAx>
      <c:valAx>
        <c:axId val="159510912"/>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159509120"/>
        <c:crosses val="autoZero"/>
        <c:crossBetween val="between"/>
        <c:majorUnit val="0.5"/>
      </c:valAx>
    </c:plotArea>
    <c:legend>
      <c:legendPos val="b"/>
      <c:layout>
        <c:manualLayout>
          <c:xMode val="edge"/>
          <c:yMode val="edge"/>
          <c:x val="8.8355422156388863E-2"/>
          <c:y val="0.92300747783885517"/>
          <c:w val="0.8711439411657701"/>
          <c:h val="6.755855989699401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'Trends_D vs I treat spending'!$D$2</c:f>
              <c:strCache>
                <c:ptCount val="1"/>
                <c:pt idx="0">
                  <c:v>% Domestic (public) sources</c:v>
                </c:pt>
              </c:strCache>
            </c:strRef>
          </c:tx>
          <c:spPr>
            <a:solidFill>
              <a:srgbClr val="88C540"/>
            </a:solidFill>
            <a:ln>
              <a:noFill/>
            </a:ln>
          </c:spPr>
          <c:invertIfNegative val="0"/>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16F-4479-851B-A06A13F5516F}"/>
                </c:ext>
              </c:extLst>
            </c:dLbl>
            <c:dLbl>
              <c:idx val="1"/>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6F-4479-851B-A06A13F5516F}"/>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16F-4479-851B-A06A13F5516F}"/>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6F-4479-851B-A06A13F5516F}"/>
                </c:ext>
              </c:extLst>
            </c:dLbl>
            <c:dLbl>
              <c:idx val="4"/>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16F-4479-851B-A06A13F5516F}"/>
                </c:ext>
              </c:extLst>
            </c:dLbl>
            <c:dLbl>
              <c:idx val="5"/>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16F-4479-851B-A06A13F5516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 vs I treat spending'!$B$3:$B$8</c:f>
              <c:numCache>
                <c:formatCode>General</c:formatCode>
                <c:ptCount val="6"/>
                <c:pt idx="0">
                  <c:v>2007</c:v>
                </c:pt>
                <c:pt idx="1">
                  <c:v>2008</c:v>
                </c:pt>
                <c:pt idx="2">
                  <c:v>2009</c:v>
                </c:pt>
                <c:pt idx="3">
                  <c:v>2010</c:v>
                </c:pt>
                <c:pt idx="4">
                  <c:v>2011</c:v>
                </c:pt>
                <c:pt idx="5">
                  <c:v>2012</c:v>
                </c:pt>
              </c:numCache>
            </c:numRef>
          </c:cat>
          <c:val>
            <c:numRef>
              <c:f>'Trends_D vs I treat spending'!$D$3:$D$8</c:f>
              <c:numCache>
                <c:formatCode>0%</c:formatCode>
                <c:ptCount val="6"/>
                <c:pt idx="0">
                  <c:v>1.1072910156017735E-2</c:v>
                </c:pt>
                <c:pt idx="1">
                  <c:v>6.0071625505057381E-3</c:v>
                </c:pt>
                <c:pt idx="2">
                  <c:v>0.13339115790000208</c:v>
                </c:pt>
                <c:pt idx="3">
                  <c:v>9.2990679617251396E-2</c:v>
                </c:pt>
                <c:pt idx="4">
                  <c:v>0.11029148653798992</c:v>
                </c:pt>
                <c:pt idx="5">
                  <c:v>0.13536314338344999</c:v>
                </c:pt>
              </c:numCache>
            </c:numRef>
          </c:val>
          <c:extLst>
            <c:ext xmlns:c16="http://schemas.microsoft.com/office/drawing/2014/chart" uri="{C3380CC4-5D6E-409C-BE32-E72D297353CC}">
              <c16:uniqueId val="{00000006-B16F-4479-851B-A06A13F5516F}"/>
            </c:ext>
          </c:extLst>
        </c:ser>
        <c:ser>
          <c:idx val="1"/>
          <c:order val="1"/>
          <c:tx>
            <c:strRef>
              <c:f>'Trends_D vs I treat spending'!$F$2</c:f>
              <c:strCache>
                <c:ptCount val="1"/>
                <c:pt idx="0">
                  <c:v>% International sources</c:v>
                </c:pt>
              </c:strCache>
            </c:strRef>
          </c:tx>
          <c:spPr>
            <a:solidFill>
              <a:srgbClr val="E31837"/>
            </a:solidFill>
          </c:spPr>
          <c:invertIfNegative val="0"/>
          <c:dLbls>
            <c:dLbl>
              <c:idx val="0"/>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16F-4479-851B-A06A13F5516F}"/>
                </c:ext>
              </c:extLst>
            </c:dLbl>
            <c:dLbl>
              <c:idx val="1"/>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16F-4479-851B-A06A13F5516F}"/>
                </c:ext>
              </c:extLst>
            </c:dLbl>
            <c:dLbl>
              <c:idx val="2"/>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16F-4479-851B-A06A13F5516F}"/>
                </c:ext>
              </c:extLst>
            </c:dLbl>
            <c:dLbl>
              <c:idx val="3"/>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16F-4479-851B-A06A13F5516F}"/>
                </c:ext>
              </c:extLst>
            </c:dLbl>
            <c:dLbl>
              <c:idx val="4"/>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16F-4479-851B-A06A13F5516F}"/>
                </c:ext>
              </c:extLst>
            </c:dLbl>
            <c:dLbl>
              <c:idx val="5"/>
              <c:tx>
                <c:rich>
                  <a:bodyPr/>
                  <a:lstStyle/>
                  <a:p>
                    <a:r>
                      <a:rPr lang="en-US"/>
                      <a:t>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16F-4479-851B-A06A13F5516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 vs I treat spending'!$B$3:$B$8</c:f>
              <c:numCache>
                <c:formatCode>General</c:formatCode>
                <c:ptCount val="6"/>
                <c:pt idx="0">
                  <c:v>2007</c:v>
                </c:pt>
                <c:pt idx="1">
                  <c:v>2008</c:v>
                </c:pt>
                <c:pt idx="2">
                  <c:v>2009</c:v>
                </c:pt>
                <c:pt idx="3">
                  <c:v>2010</c:v>
                </c:pt>
                <c:pt idx="4">
                  <c:v>2011</c:v>
                </c:pt>
                <c:pt idx="5">
                  <c:v>2012</c:v>
                </c:pt>
              </c:numCache>
            </c:numRef>
          </c:cat>
          <c:val>
            <c:numRef>
              <c:f>'Trends_D vs I treat spending'!$F$3:$F$8</c:f>
              <c:numCache>
                <c:formatCode>0%</c:formatCode>
                <c:ptCount val="6"/>
                <c:pt idx="0">
                  <c:v>0.98892708984398225</c:v>
                </c:pt>
                <c:pt idx="1">
                  <c:v>0.99399283582157261</c:v>
                </c:pt>
                <c:pt idx="2">
                  <c:v>0.86660880981536526</c:v>
                </c:pt>
                <c:pt idx="3">
                  <c:v>0.90700932118771604</c:v>
                </c:pt>
                <c:pt idx="4">
                  <c:v>0.88970847302000811</c:v>
                </c:pt>
                <c:pt idx="5">
                  <c:v>0.86463681683091498</c:v>
                </c:pt>
              </c:numCache>
            </c:numRef>
          </c:val>
          <c:extLst>
            <c:ext xmlns:c16="http://schemas.microsoft.com/office/drawing/2014/chart" uri="{C3380CC4-5D6E-409C-BE32-E72D297353CC}">
              <c16:uniqueId val="{0000000D-B16F-4479-851B-A06A13F5516F}"/>
            </c:ext>
          </c:extLst>
        </c:ser>
        <c:dLbls>
          <c:showLegendKey val="0"/>
          <c:showVal val="0"/>
          <c:showCatName val="0"/>
          <c:showSerName val="0"/>
          <c:showPercent val="0"/>
          <c:showBubbleSize val="0"/>
        </c:dLbls>
        <c:gapWidth val="140"/>
        <c:overlap val="100"/>
        <c:axId val="162826112"/>
        <c:axId val="162827648"/>
      </c:barChart>
      <c:catAx>
        <c:axId val="162826112"/>
        <c:scaling>
          <c:orientation val="minMax"/>
        </c:scaling>
        <c:delete val="0"/>
        <c:axPos val="b"/>
        <c:numFmt formatCode="General" sourceLinked="1"/>
        <c:majorTickMark val="out"/>
        <c:minorTickMark val="none"/>
        <c:tickLblPos val="nextTo"/>
        <c:crossAx val="162827648"/>
        <c:crosses val="autoZero"/>
        <c:auto val="1"/>
        <c:lblAlgn val="ctr"/>
        <c:lblOffset val="100"/>
        <c:noMultiLvlLbl val="0"/>
      </c:catAx>
      <c:valAx>
        <c:axId val="162827648"/>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162826112"/>
        <c:crosses val="autoZero"/>
        <c:crossBetween val="between"/>
        <c:majorUnit val="0.5"/>
      </c:valAx>
    </c:plotArea>
    <c:legend>
      <c:legendPos val="b"/>
      <c:layout>
        <c:manualLayout>
          <c:xMode val="edge"/>
          <c:yMode val="edge"/>
          <c:x val="0.13548619523521099"/>
          <c:y val="0.93369252454554297"/>
          <c:w val="0.72582248132444982"/>
          <c:h val="6.630747545445708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dirty="0"/>
              <a:t>Proportion of key populations who know their HIV status, 2018-2019</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Sheet2!$D$1</c:f>
              <c:strCache>
                <c:ptCount val="1"/>
                <c:pt idx="0">
                  <c:v>&lt;25</c:v>
                </c:pt>
              </c:strCache>
            </c:strRef>
          </c:tx>
          <c:spPr>
            <a:solidFill>
              <a:srgbClr val="00A99A">
                <a:alpha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Sheet2!$B$2:$B$4</c:f>
              <c:strCache>
                <c:ptCount val="3"/>
                <c:pt idx="0">
                  <c:v>FSW (2018)</c:v>
                </c:pt>
                <c:pt idx="1">
                  <c:v>MSM (2018)</c:v>
                </c:pt>
                <c:pt idx="2">
                  <c:v>PWID (2019)</c:v>
                </c:pt>
              </c:strCache>
            </c:strRef>
          </c:cat>
          <c:val>
            <c:numRef>
              <c:f>Sheet2!$D$2:$D$4</c:f>
              <c:numCache>
                <c:formatCode>0</c:formatCode>
                <c:ptCount val="3"/>
                <c:pt idx="0">
                  <c:v>62.4</c:v>
                </c:pt>
                <c:pt idx="1">
                  <c:v>72.7</c:v>
                </c:pt>
                <c:pt idx="2">
                  <c:v>56.5</c:v>
                </c:pt>
              </c:numCache>
            </c:numRef>
          </c:val>
          <c:extLst>
            <c:ext xmlns:c16="http://schemas.microsoft.com/office/drawing/2014/chart" uri="{C3380CC4-5D6E-409C-BE32-E72D297353CC}">
              <c16:uniqueId val="{00000000-93B2-478B-9903-F6E13E023B09}"/>
            </c:ext>
          </c:extLst>
        </c:ser>
        <c:ser>
          <c:idx val="1"/>
          <c:order val="1"/>
          <c:tx>
            <c:strRef>
              <c:f>Sheet2!$E$1</c:f>
              <c:strCache>
                <c:ptCount val="1"/>
                <c:pt idx="0">
                  <c:v>25+ yr</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Sheet2!$B$2:$B$4</c:f>
              <c:strCache>
                <c:ptCount val="3"/>
                <c:pt idx="0">
                  <c:v>FSW (2018)</c:v>
                </c:pt>
                <c:pt idx="1">
                  <c:v>MSM (2018)</c:v>
                </c:pt>
                <c:pt idx="2">
                  <c:v>PWID (2019)</c:v>
                </c:pt>
              </c:strCache>
            </c:strRef>
          </c:cat>
          <c:val>
            <c:numRef>
              <c:f>Sheet2!$E$2:$E$4</c:f>
              <c:numCache>
                <c:formatCode>0</c:formatCode>
                <c:ptCount val="3"/>
                <c:pt idx="0">
                  <c:v>46.5</c:v>
                </c:pt>
                <c:pt idx="1">
                  <c:v>58.7</c:v>
                </c:pt>
                <c:pt idx="2">
                  <c:v>54.5</c:v>
                </c:pt>
              </c:numCache>
            </c:numRef>
          </c:val>
          <c:extLst>
            <c:ext xmlns:c16="http://schemas.microsoft.com/office/drawing/2014/chart" uri="{C3380CC4-5D6E-409C-BE32-E72D297353CC}">
              <c16:uniqueId val="{00000001-93B2-478B-9903-F6E13E023B09}"/>
            </c:ext>
          </c:extLst>
        </c:ser>
        <c:ser>
          <c:idx val="2"/>
          <c:order val="2"/>
          <c:tx>
            <c:strRef>
              <c:f>Sheet2!$C$1</c:f>
              <c:strCache>
                <c:ptCount val="1"/>
                <c:pt idx="0">
                  <c:v>All ages</c:v>
                </c:pt>
              </c:strCache>
            </c:strRef>
          </c:tx>
          <c:spPr>
            <a:pattFill prst="dkUpDiag">
              <a:fgClr>
                <a:srgbClr val="00A99A"/>
              </a:fgClr>
              <a:bgClr>
                <a:sysClr val="window" lastClr="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Sheet2!$B$2:$B$4</c:f>
              <c:strCache>
                <c:ptCount val="3"/>
                <c:pt idx="0">
                  <c:v>FSW (2018)</c:v>
                </c:pt>
                <c:pt idx="1">
                  <c:v>MSM (2018)</c:v>
                </c:pt>
                <c:pt idx="2">
                  <c:v>PWID (2019)</c:v>
                </c:pt>
              </c:strCache>
            </c:strRef>
          </c:cat>
          <c:val>
            <c:numRef>
              <c:f>Sheet2!$C$2:$C$4</c:f>
              <c:numCache>
                <c:formatCode>0</c:formatCode>
                <c:ptCount val="3"/>
                <c:pt idx="0">
                  <c:v>50.8</c:v>
                </c:pt>
                <c:pt idx="1">
                  <c:v>64.7</c:v>
                </c:pt>
                <c:pt idx="2">
                  <c:v>54.6</c:v>
                </c:pt>
              </c:numCache>
            </c:numRef>
          </c:val>
          <c:extLst>
            <c:ext xmlns:c16="http://schemas.microsoft.com/office/drawing/2014/chart" uri="{C3380CC4-5D6E-409C-BE32-E72D297353CC}">
              <c16:uniqueId val="{00000002-93B2-478B-9903-F6E13E023B09}"/>
            </c:ext>
          </c:extLst>
        </c:ser>
        <c:dLbls>
          <c:showLegendKey val="0"/>
          <c:showVal val="0"/>
          <c:showCatName val="0"/>
          <c:showSerName val="0"/>
          <c:showPercent val="0"/>
          <c:showBubbleSize val="0"/>
        </c:dLbls>
        <c:gapWidth val="219"/>
        <c:axId val="672856408"/>
        <c:axId val="672861656"/>
      </c:barChart>
      <c:scatterChart>
        <c:scatterStyle val="smoothMarker"/>
        <c:varyColors val="0"/>
        <c:ser>
          <c:idx val="3"/>
          <c:order val="3"/>
          <c:tx>
            <c:strRef>
              <c:f>Sheet2!$D$8</c:f>
              <c:strCache>
                <c:ptCount val="1"/>
                <c:pt idx="0">
                  <c:v>target</c:v>
                </c:pt>
              </c:strCache>
            </c:strRef>
          </c:tx>
          <c:spPr>
            <a:ln w="15875" cap="rnd">
              <a:solidFill>
                <a:srgbClr val="E31837"/>
              </a:solidFill>
              <a:prstDash val="sysDash"/>
              <a:round/>
            </a:ln>
            <a:effectLst/>
          </c:spPr>
          <c:marker>
            <c:symbol val="none"/>
          </c:marker>
          <c:xVal>
            <c:numRef>
              <c:f>Sheet2!$C$9:$C$10</c:f>
              <c:numCache>
                <c:formatCode>General</c:formatCode>
                <c:ptCount val="2"/>
                <c:pt idx="0">
                  <c:v>0</c:v>
                </c:pt>
                <c:pt idx="1">
                  <c:v>1</c:v>
                </c:pt>
              </c:numCache>
            </c:numRef>
          </c:xVal>
          <c:yVal>
            <c:numRef>
              <c:f>Sheet2!$D$9:$D$10</c:f>
              <c:numCache>
                <c:formatCode>General</c:formatCode>
                <c:ptCount val="2"/>
                <c:pt idx="0">
                  <c:v>90</c:v>
                </c:pt>
                <c:pt idx="1">
                  <c:v>90</c:v>
                </c:pt>
              </c:numCache>
            </c:numRef>
          </c:yVal>
          <c:smooth val="1"/>
          <c:extLst>
            <c:ext xmlns:c16="http://schemas.microsoft.com/office/drawing/2014/chart" uri="{C3380CC4-5D6E-409C-BE32-E72D297353CC}">
              <c16:uniqueId val="{00000003-93B2-478B-9903-F6E13E023B09}"/>
            </c:ext>
          </c:extLst>
        </c:ser>
        <c:dLbls>
          <c:showLegendKey val="0"/>
          <c:showVal val="0"/>
          <c:showCatName val="0"/>
          <c:showSerName val="0"/>
          <c:showPercent val="0"/>
          <c:showBubbleSize val="0"/>
        </c:dLbls>
        <c:axId val="970506888"/>
        <c:axId val="970505576"/>
      </c:scatterChart>
      <c:catAx>
        <c:axId val="672856408"/>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970505576"/>
        <c:scaling>
          <c:orientation val="minMax"/>
          <c:max val="100"/>
          <c:min val="0"/>
        </c:scaling>
        <c:delete val="1"/>
        <c:axPos val="r"/>
        <c:numFmt formatCode="General" sourceLinked="1"/>
        <c:majorTickMark val="out"/>
        <c:minorTickMark val="none"/>
        <c:tickLblPos val="nextTo"/>
        <c:crossAx val="970506888"/>
        <c:crosses val="max"/>
        <c:crossBetween val="midCat"/>
      </c:valAx>
      <c:valAx>
        <c:axId val="970506888"/>
        <c:scaling>
          <c:orientation val="minMax"/>
          <c:max val="1"/>
        </c:scaling>
        <c:delete val="1"/>
        <c:axPos val="t"/>
        <c:numFmt formatCode="General" sourceLinked="1"/>
        <c:majorTickMark val="out"/>
        <c:minorTickMark val="none"/>
        <c:tickLblPos val="nextTo"/>
        <c:crossAx val="970505576"/>
        <c:crosses val="max"/>
        <c:crossBetween val="midCat"/>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Sheet2!$C$19</c:f>
              <c:strCache>
                <c:ptCount val="1"/>
                <c:pt idx="0">
                  <c:v>FSW (2018)</c:v>
                </c:pt>
              </c:strCache>
            </c:strRef>
          </c:tx>
          <c:spPr>
            <a:solidFill>
              <a:srgbClr val="00A99A"/>
            </a:solidFill>
            <a:ln>
              <a:noFill/>
            </a:ln>
            <a:effectLst/>
          </c:spPr>
          <c:invertIfNegative val="0"/>
          <c:dPt>
            <c:idx val="13"/>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1-04C4-4CFD-8D44-05ECC73C93DE}"/>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Sheet2!$B$20:$B$33</c:f>
              <c:strCache>
                <c:ptCount val="14"/>
                <c:pt idx="0">
                  <c:v>Can Tho</c:v>
                </c:pt>
                <c:pt idx="1">
                  <c:v>Nghe An</c:v>
                </c:pt>
                <c:pt idx="2">
                  <c:v>Quang Ninh</c:v>
                </c:pt>
                <c:pt idx="3">
                  <c:v>Hai Phong</c:v>
                </c:pt>
                <c:pt idx="4">
                  <c:v>Lao Cai</c:v>
                </c:pt>
                <c:pt idx="5">
                  <c:v>Ho Chi Minh</c:v>
                </c:pt>
                <c:pt idx="6">
                  <c:v>Khanh Hoa</c:v>
                </c:pt>
                <c:pt idx="7">
                  <c:v>Thanh Hoa</c:v>
                </c:pt>
                <c:pt idx="8">
                  <c:v>Ha Noi</c:v>
                </c:pt>
                <c:pt idx="9">
                  <c:v>Thua Thien Hue</c:v>
                </c:pt>
                <c:pt idx="10">
                  <c:v>An Giang</c:v>
                </c:pt>
                <c:pt idx="11">
                  <c:v>Dong Nai</c:v>
                </c:pt>
                <c:pt idx="12">
                  <c:v>Kien Giang</c:v>
                </c:pt>
                <c:pt idx="13">
                  <c:v>NATIONAL</c:v>
                </c:pt>
              </c:strCache>
            </c:strRef>
          </c:cat>
          <c:val>
            <c:numRef>
              <c:f>Sheet2!$C$20:$C$33</c:f>
              <c:numCache>
                <c:formatCode>0</c:formatCode>
                <c:ptCount val="14"/>
                <c:pt idx="0">
                  <c:v>79.646017699115049</c:v>
                </c:pt>
                <c:pt idx="1">
                  <c:v>75.675675675675677</c:v>
                </c:pt>
                <c:pt idx="2">
                  <c:v>70.205479452054803</c:v>
                </c:pt>
                <c:pt idx="3">
                  <c:v>70.056497175141246</c:v>
                </c:pt>
                <c:pt idx="4">
                  <c:v>57.857142857142861</c:v>
                </c:pt>
                <c:pt idx="5">
                  <c:v>54.268292682926834</c:v>
                </c:pt>
                <c:pt idx="6">
                  <c:v>45.736434108527128</c:v>
                </c:pt>
                <c:pt idx="7">
                  <c:v>35.740072202166068</c:v>
                </c:pt>
                <c:pt idx="8">
                  <c:v>34.558823529411761</c:v>
                </c:pt>
                <c:pt idx="9">
                  <c:v>34.375</c:v>
                </c:pt>
                <c:pt idx="10">
                  <c:v>33.333333333333329</c:v>
                </c:pt>
                <c:pt idx="11">
                  <c:v>32.142857142857146</c:v>
                </c:pt>
                <c:pt idx="12">
                  <c:v>22.689075630252102</c:v>
                </c:pt>
                <c:pt idx="13">
                  <c:v>50.686274509803923</c:v>
                </c:pt>
              </c:numCache>
            </c:numRef>
          </c:val>
          <c:extLst>
            <c:ext xmlns:c16="http://schemas.microsoft.com/office/drawing/2014/chart" uri="{C3380CC4-5D6E-409C-BE32-E72D297353CC}">
              <c16:uniqueId val="{00000002-04C4-4CFD-8D44-05ECC73C93DE}"/>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Sheet2!$D$8</c:f>
              <c:strCache>
                <c:ptCount val="1"/>
                <c:pt idx="0">
                  <c:v>target</c:v>
                </c:pt>
              </c:strCache>
            </c:strRef>
          </c:tx>
          <c:spPr>
            <a:ln w="15875" cap="rnd">
              <a:solidFill>
                <a:srgbClr val="E31837"/>
              </a:solidFill>
              <a:prstDash val="sysDash"/>
              <a:round/>
            </a:ln>
            <a:effectLst/>
          </c:spPr>
          <c:marker>
            <c:symbol val="none"/>
          </c:marker>
          <c:xVal>
            <c:numRef>
              <c:f>Sheet2!$C$9:$C$10</c:f>
              <c:numCache>
                <c:formatCode>General</c:formatCode>
                <c:ptCount val="2"/>
                <c:pt idx="0">
                  <c:v>0</c:v>
                </c:pt>
                <c:pt idx="1">
                  <c:v>1</c:v>
                </c:pt>
              </c:numCache>
            </c:numRef>
          </c:xVal>
          <c:yVal>
            <c:numRef>
              <c:f>Sheet2!$D$9:$D$10</c:f>
              <c:numCache>
                <c:formatCode>General</c:formatCode>
                <c:ptCount val="2"/>
                <c:pt idx="0">
                  <c:v>90</c:v>
                </c:pt>
                <c:pt idx="1">
                  <c:v>90</c:v>
                </c:pt>
              </c:numCache>
            </c:numRef>
          </c:yVal>
          <c:smooth val="1"/>
          <c:extLst>
            <c:ext xmlns:c16="http://schemas.microsoft.com/office/drawing/2014/chart" uri="{C3380CC4-5D6E-409C-BE32-E72D297353CC}">
              <c16:uniqueId val="{00000003-04C4-4CFD-8D44-05ECC73C93DE}"/>
            </c:ext>
          </c:extLst>
        </c:ser>
        <c:dLbls>
          <c:showLegendKey val="0"/>
          <c:showVal val="0"/>
          <c:showCatName val="0"/>
          <c:showSerName val="0"/>
          <c:showPercent val="0"/>
          <c:showBubbleSize val="0"/>
        </c:dLbls>
        <c:axId val="687910728"/>
        <c:axId val="687909416"/>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5133639545056869E-2"/>
              <c:y val="3.0834426946631677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687909416"/>
        <c:scaling>
          <c:orientation val="minMax"/>
        </c:scaling>
        <c:delete val="1"/>
        <c:axPos val="r"/>
        <c:numFmt formatCode="General" sourceLinked="1"/>
        <c:majorTickMark val="out"/>
        <c:minorTickMark val="none"/>
        <c:tickLblPos val="nextTo"/>
        <c:crossAx val="687910728"/>
        <c:crosses val="max"/>
        <c:crossBetween val="midCat"/>
      </c:valAx>
      <c:valAx>
        <c:axId val="687910728"/>
        <c:scaling>
          <c:orientation val="minMax"/>
          <c:max val="1"/>
        </c:scaling>
        <c:delete val="1"/>
        <c:axPos val="t"/>
        <c:numFmt formatCode="General" sourceLinked="1"/>
        <c:majorTickMark val="out"/>
        <c:minorTickMark val="none"/>
        <c:tickLblPos val="nextTo"/>
        <c:crossAx val="687909416"/>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Sheet2!$C$36</c:f>
              <c:strCache>
                <c:ptCount val="1"/>
                <c:pt idx="0">
                  <c:v>MSM (2018)</c:v>
                </c:pt>
              </c:strCache>
            </c:strRef>
          </c:tx>
          <c:spPr>
            <a:solidFill>
              <a:srgbClr val="F78E1E"/>
            </a:solidFill>
            <a:ln>
              <a:noFill/>
            </a:ln>
            <a:effectLst/>
          </c:spPr>
          <c:invertIfNegative val="0"/>
          <c:dPt>
            <c:idx val="8"/>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1-947F-4918-9566-3421A223BA35}"/>
              </c:ext>
            </c:extLst>
          </c:dPt>
          <c:dPt>
            <c:idx val="13"/>
            <c:invertIfNegative val="0"/>
            <c:bubble3D val="0"/>
            <c:spPr>
              <a:solidFill>
                <a:srgbClr val="F78E1E"/>
              </a:solidFill>
              <a:ln>
                <a:noFill/>
              </a:ln>
              <a:effectLst/>
            </c:spPr>
            <c:extLst>
              <c:ext xmlns:c16="http://schemas.microsoft.com/office/drawing/2014/chart" uri="{C3380CC4-5D6E-409C-BE32-E72D297353CC}">
                <c16:uniqueId val="{00000003-947F-4918-9566-3421A223BA35}"/>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Sheet2!$B$37:$B$45</c:f>
              <c:strCache>
                <c:ptCount val="9"/>
                <c:pt idx="0">
                  <c:v>Can Tho</c:v>
                </c:pt>
                <c:pt idx="1">
                  <c:v>Ho Chi Minh</c:v>
                </c:pt>
                <c:pt idx="2">
                  <c:v>Hai Phong</c:v>
                </c:pt>
                <c:pt idx="3">
                  <c:v>Dong Nai</c:v>
                </c:pt>
                <c:pt idx="4">
                  <c:v>Ha Noi</c:v>
                </c:pt>
                <c:pt idx="5">
                  <c:v>Kien Giang</c:v>
                </c:pt>
                <c:pt idx="6">
                  <c:v>Khanh Hoa</c:v>
                </c:pt>
                <c:pt idx="7">
                  <c:v>An Giang</c:v>
                </c:pt>
                <c:pt idx="8">
                  <c:v>NATIONAL</c:v>
                </c:pt>
              </c:strCache>
            </c:strRef>
          </c:cat>
          <c:val>
            <c:numRef>
              <c:f>Sheet2!$C$37:$C$45</c:f>
              <c:numCache>
                <c:formatCode>0</c:formatCode>
                <c:ptCount val="9"/>
                <c:pt idx="0">
                  <c:v>85.18518518518519</c:v>
                </c:pt>
                <c:pt idx="1">
                  <c:v>77.192982456140342</c:v>
                </c:pt>
                <c:pt idx="2">
                  <c:v>73.529411764705884</c:v>
                </c:pt>
                <c:pt idx="3">
                  <c:v>72.448979591836732</c:v>
                </c:pt>
                <c:pt idx="4">
                  <c:v>53.731343283582092</c:v>
                </c:pt>
                <c:pt idx="5">
                  <c:v>52.80898876404494</c:v>
                </c:pt>
                <c:pt idx="6">
                  <c:v>51.785714285714292</c:v>
                </c:pt>
                <c:pt idx="7">
                  <c:v>35.433070866141733</c:v>
                </c:pt>
                <c:pt idx="8">
                  <c:v>64.677103718199618</c:v>
                </c:pt>
              </c:numCache>
            </c:numRef>
          </c:val>
          <c:extLst>
            <c:ext xmlns:c16="http://schemas.microsoft.com/office/drawing/2014/chart" uri="{C3380CC4-5D6E-409C-BE32-E72D297353CC}">
              <c16:uniqueId val="{00000004-947F-4918-9566-3421A223BA35}"/>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Sheet2!$D$8</c:f>
              <c:strCache>
                <c:ptCount val="1"/>
                <c:pt idx="0">
                  <c:v>target</c:v>
                </c:pt>
              </c:strCache>
            </c:strRef>
          </c:tx>
          <c:spPr>
            <a:ln w="15875" cap="rnd">
              <a:solidFill>
                <a:srgbClr val="E31837"/>
              </a:solidFill>
              <a:prstDash val="sysDash"/>
              <a:round/>
            </a:ln>
            <a:effectLst/>
          </c:spPr>
          <c:marker>
            <c:symbol val="none"/>
          </c:marker>
          <c:xVal>
            <c:numRef>
              <c:f>Sheet2!$C$9:$C$10</c:f>
              <c:numCache>
                <c:formatCode>General</c:formatCode>
                <c:ptCount val="2"/>
                <c:pt idx="0">
                  <c:v>0</c:v>
                </c:pt>
                <c:pt idx="1">
                  <c:v>1</c:v>
                </c:pt>
              </c:numCache>
            </c:numRef>
          </c:xVal>
          <c:yVal>
            <c:numRef>
              <c:f>Sheet2!$D$9:$D$10</c:f>
              <c:numCache>
                <c:formatCode>General</c:formatCode>
                <c:ptCount val="2"/>
                <c:pt idx="0">
                  <c:v>90</c:v>
                </c:pt>
                <c:pt idx="1">
                  <c:v>90</c:v>
                </c:pt>
              </c:numCache>
            </c:numRef>
          </c:yVal>
          <c:smooth val="1"/>
          <c:extLst>
            <c:ext xmlns:c16="http://schemas.microsoft.com/office/drawing/2014/chart" uri="{C3380CC4-5D6E-409C-BE32-E72D297353CC}">
              <c16:uniqueId val="{00000005-947F-4918-9566-3421A223BA35}"/>
            </c:ext>
          </c:extLst>
        </c:ser>
        <c:dLbls>
          <c:showLegendKey val="0"/>
          <c:showVal val="0"/>
          <c:showCatName val="0"/>
          <c:showSerName val="0"/>
          <c:showPercent val="0"/>
          <c:showBubbleSize val="0"/>
        </c:dLbls>
        <c:axId val="690649880"/>
        <c:axId val="691064184"/>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9.578141324567439E-3"/>
              <c:y val="9.5595425890646919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691064184"/>
        <c:scaling>
          <c:orientation val="minMax"/>
        </c:scaling>
        <c:delete val="1"/>
        <c:axPos val="r"/>
        <c:numFmt formatCode="General" sourceLinked="1"/>
        <c:majorTickMark val="out"/>
        <c:minorTickMark val="none"/>
        <c:tickLblPos val="nextTo"/>
        <c:crossAx val="690649880"/>
        <c:crosses val="max"/>
        <c:crossBetween val="midCat"/>
      </c:valAx>
      <c:valAx>
        <c:axId val="690649880"/>
        <c:scaling>
          <c:orientation val="minMax"/>
          <c:max val="1"/>
        </c:scaling>
        <c:delete val="1"/>
        <c:axPos val="t"/>
        <c:numFmt formatCode="General" sourceLinked="1"/>
        <c:majorTickMark val="out"/>
        <c:minorTickMark val="none"/>
        <c:tickLblPos val="nextTo"/>
        <c:crossAx val="691064184"/>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Sheet2!$C$47</c:f>
              <c:strCache>
                <c:ptCount val="1"/>
                <c:pt idx="0">
                  <c:v>PWID (2019)</c:v>
                </c:pt>
              </c:strCache>
            </c:strRef>
          </c:tx>
          <c:spPr>
            <a:solidFill>
              <a:srgbClr val="63CDF6"/>
            </a:solidFill>
            <a:ln>
              <a:noFill/>
            </a:ln>
            <a:effectLst/>
          </c:spPr>
          <c:invertIfNegative val="0"/>
          <c:dPt>
            <c:idx val="13"/>
            <c:invertIfNegative val="0"/>
            <c:bubble3D val="0"/>
            <c:spPr>
              <a:solidFill>
                <a:srgbClr val="63CDF6"/>
              </a:solidFill>
              <a:ln>
                <a:noFill/>
              </a:ln>
              <a:effectLst/>
            </c:spPr>
            <c:extLst>
              <c:ext xmlns:c16="http://schemas.microsoft.com/office/drawing/2014/chart" uri="{C3380CC4-5D6E-409C-BE32-E72D297353CC}">
                <c16:uniqueId val="{00000001-A679-4F4F-9768-55D252171383}"/>
              </c:ext>
            </c:extLst>
          </c:dPt>
          <c:dPt>
            <c:idx val="19"/>
            <c:invertIfNegative val="0"/>
            <c:bubble3D val="0"/>
            <c:spPr>
              <a:pattFill prst="dkUpDiag">
                <a:fgClr>
                  <a:srgbClr val="63CDF6"/>
                </a:fgClr>
                <a:bgClr>
                  <a:sysClr val="window" lastClr="FFFFFF"/>
                </a:bgClr>
              </a:pattFill>
              <a:ln>
                <a:noFill/>
              </a:ln>
              <a:effectLst/>
            </c:spPr>
            <c:extLst>
              <c:ext xmlns:c16="http://schemas.microsoft.com/office/drawing/2014/chart" uri="{C3380CC4-5D6E-409C-BE32-E72D297353CC}">
                <c16:uniqueId val="{00000003-A679-4F4F-9768-55D252171383}"/>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Sheet2!$B$48:$B$67</c:f>
              <c:strCache>
                <c:ptCount val="20"/>
                <c:pt idx="0">
                  <c:v>Son La</c:v>
                </c:pt>
                <c:pt idx="1">
                  <c:v>Thai Nguyen</c:v>
                </c:pt>
                <c:pt idx="2">
                  <c:v>Dien Bien</c:v>
                </c:pt>
                <c:pt idx="3">
                  <c:v>Nghe An</c:v>
                </c:pt>
                <c:pt idx="4">
                  <c:v>Da Nang</c:v>
                </c:pt>
                <c:pt idx="5">
                  <c:v>Hai Phong</c:v>
                </c:pt>
                <c:pt idx="6">
                  <c:v>Ho Chi Minh City</c:v>
                </c:pt>
                <c:pt idx="7">
                  <c:v>Binh Duong</c:v>
                </c:pt>
                <c:pt idx="8">
                  <c:v>Can Tho</c:v>
                </c:pt>
                <c:pt idx="9">
                  <c:v>Ha Noi</c:v>
                </c:pt>
                <c:pt idx="10">
                  <c:v>Quang Ninh</c:v>
                </c:pt>
                <c:pt idx="11">
                  <c:v>Thua Thien Hue</c:v>
                </c:pt>
                <c:pt idx="12">
                  <c:v>Dong Nai</c:v>
                </c:pt>
                <c:pt idx="13">
                  <c:v>Lao Cai</c:v>
                </c:pt>
                <c:pt idx="14">
                  <c:v>Khanh Hoa</c:v>
                </c:pt>
                <c:pt idx="15">
                  <c:v>An Giang</c:v>
                </c:pt>
                <c:pt idx="16">
                  <c:v>Kien Giang</c:v>
                </c:pt>
                <c:pt idx="17">
                  <c:v>Ba Ria - Vung Tau</c:v>
                </c:pt>
                <c:pt idx="18">
                  <c:v>Thanh Hoa</c:v>
                </c:pt>
                <c:pt idx="19">
                  <c:v>NATIONAL</c:v>
                </c:pt>
              </c:strCache>
            </c:strRef>
          </c:cat>
          <c:val>
            <c:numRef>
              <c:f>Sheet2!$C$48:$C$67</c:f>
              <c:numCache>
                <c:formatCode>0</c:formatCode>
                <c:ptCount val="20"/>
                <c:pt idx="0">
                  <c:v>77.906976744186053</c:v>
                </c:pt>
                <c:pt idx="1">
                  <c:v>77.777777777777786</c:v>
                </c:pt>
                <c:pt idx="2">
                  <c:v>67.028985507246375</c:v>
                </c:pt>
                <c:pt idx="3">
                  <c:v>65</c:v>
                </c:pt>
                <c:pt idx="4">
                  <c:v>63.888888888888886</c:v>
                </c:pt>
                <c:pt idx="5">
                  <c:v>62.605042016806721</c:v>
                </c:pt>
                <c:pt idx="6">
                  <c:v>61.157024793388423</c:v>
                </c:pt>
                <c:pt idx="7">
                  <c:v>60.784313725490193</c:v>
                </c:pt>
                <c:pt idx="8">
                  <c:v>53.63636363636364</c:v>
                </c:pt>
                <c:pt idx="9">
                  <c:v>52.631578947368418</c:v>
                </c:pt>
                <c:pt idx="10">
                  <c:v>52.536231884057969</c:v>
                </c:pt>
                <c:pt idx="11">
                  <c:v>52</c:v>
                </c:pt>
                <c:pt idx="12">
                  <c:v>47.199999999999996</c:v>
                </c:pt>
                <c:pt idx="13">
                  <c:v>46.067415730337082</c:v>
                </c:pt>
                <c:pt idx="14">
                  <c:v>44.642857142857146</c:v>
                </c:pt>
                <c:pt idx="15">
                  <c:v>39.673913043478258</c:v>
                </c:pt>
                <c:pt idx="16">
                  <c:v>39.655172413793103</c:v>
                </c:pt>
                <c:pt idx="17">
                  <c:v>36.477987421383645</c:v>
                </c:pt>
                <c:pt idx="18">
                  <c:v>27.758007117437721</c:v>
                </c:pt>
                <c:pt idx="19">
                  <c:v>54.616895874263264</c:v>
                </c:pt>
              </c:numCache>
            </c:numRef>
          </c:val>
          <c:extLst>
            <c:ext xmlns:c16="http://schemas.microsoft.com/office/drawing/2014/chart" uri="{C3380CC4-5D6E-409C-BE32-E72D297353CC}">
              <c16:uniqueId val="{00000004-A679-4F4F-9768-55D252171383}"/>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Sheet2!$D$8</c:f>
              <c:strCache>
                <c:ptCount val="1"/>
                <c:pt idx="0">
                  <c:v>target</c:v>
                </c:pt>
              </c:strCache>
            </c:strRef>
          </c:tx>
          <c:spPr>
            <a:ln w="19050" cap="rnd">
              <a:solidFill>
                <a:srgbClr val="E31837"/>
              </a:solidFill>
              <a:prstDash val="sysDash"/>
              <a:round/>
            </a:ln>
            <a:effectLst/>
          </c:spPr>
          <c:marker>
            <c:symbol val="none"/>
          </c:marker>
          <c:xVal>
            <c:numRef>
              <c:f>Sheet2!$C$9:$C$10</c:f>
              <c:numCache>
                <c:formatCode>General</c:formatCode>
                <c:ptCount val="2"/>
                <c:pt idx="0">
                  <c:v>0</c:v>
                </c:pt>
                <c:pt idx="1">
                  <c:v>1</c:v>
                </c:pt>
              </c:numCache>
            </c:numRef>
          </c:xVal>
          <c:yVal>
            <c:numRef>
              <c:f>Sheet2!$D$9:$D$10</c:f>
              <c:numCache>
                <c:formatCode>General</c:formatCode>
                <c:ptCount val="2"/>
                <c:pt idx="0">
                  <c:v>90</c:v>
                </c:pt>
                <c:pt idx="1">
                  <c:v>90</c:v>
                </c:pt>
              </c:numCache>
            </c:numRef>
          </c:yVal>
          <c:smooth val="1"/>
          <c:extLst>
            <c:ext xmlns:c16="http://schemas.microsoft.com/office/drawing/2014/chart" uri="{C3380CC4-5D6E-409C-BE32-E72D297353CC}">
              <c16:uniqueId val="{00000005-A679-4F4F-9768-55D252171383}"/>
            </c:ext>
          </c:extLst>
        </c:ser>
        <c:dLbls>
          <c:showLegendKey val="0"/>
          <c:showVal val="0"/>
          <c:showCatName val="0"/>
          <c:showSerName val="0"/>
          <c:showPercent val="0"/>
          <c:showBubbleSize val="0"/>
        </c:dLbls>
        <c:axId val="686906288"/>
        <c:axId val="686903336"/>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9.57809921931203E-3"/>
              <c:y val="2.0067024739543242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686903336"/>
        <c:scaling>
          <c:orientation val="minMax"/>
        </c:scaling>
        <c:delete val="1"/>
        <c:axPos val="r"/>
        <c:numFmt formatCode="General" sourceLinked="1"/>
        <c:majorTickMark val="out"/>
        <c:minorTickMark val="none"/>
        <c:tickLblPos val="nextTo"/>
        <c:crossAx val="686906288"/>
        <c:crosses val="max"/>
        <c:crossBetween val="midCat"/>
      </c:valAx>
      <c:valAx>
        <c:axId val="686906288"/>
        <c:scaling>
          <c:orientation val="minMax"/>
          <c:max val="1"/>
        </c:scaling>
        <c:delete val="1"/>
        <c:axPos val="t"/>
        <c:numFmt formatCode="General" sourceLinked="1"/>
        <c:majorTickMark val="out"/>
        <c:minorTickMark val="none"/>
        <c:tickLblPos val="nextTo"/>
        <c:crossAx val="686903336"/>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29242628455214E-2"/>
          <c:y val="8.0508284862091495E-2"/>
          <c:w val="0.8735181244236363"/>
          <c:h val="0.72797779488738923"/>
        </c:manualLayout>
      </c:layout>
      <c:barChart>
        <c:barDir val="col"/>
        <c:grouping val="clustered"/>
        <c:varyColors val="0"/>
        <c:ser>
          <c:idx val="0"/>
          <c:order val="0"/>
          <c:tx>
            <c:strRef>
              <c:f>'HIV testing KP'!$B$6</c:f>
              <c:strCache>
                <c:ptCount val="1"/>
                <c:pt idx="0">
                  <c:v>Female sex workers</c:v>
                </c:pt>
              </c:strCache>
            </c:strRef>
          </c:tx>
          <c:spPr>
            <a:solidFill>
              <a:srgbClr val="00A99A"/>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KP'!$C$5:$I$5</c:f>
              <c:strCache>
                <c:ptCount val="7"/>
                <c:pt idx="0">
                  <c:v>2005</c:v>
                </c:pt>
                <c:pt idx="1">
                  <c:v>2009</c:v>
                </c:pt>
                <c:pt idx="2">
                  <c:v>2011</c:v>
                </c:pt>
                <c:pt idx="3">
                  <c:v>2012</c:v>
                </c:pt>
                <c:pt idx="4">
                  <c:v>2013</c:v>
                </c:pt>
                <c:pt idx="5">
                  <c:v>2014</c:v>
                </c:pt>
                <c:pt idx="6">
                  <c:v>2015</c:v>
                </c:pt>
              </c:strCache>
            </c:strRef>
          </c:cat>
          <c:val>
            <c:numRef>
              <c:f>'HIV testing KP'!$C$6:$I$6</c:f>
              <c:numCache>
                <c:formatCode>General</c:formatCode>
                <c:ptCount val="7"/>
                <c:pt idx="0">
                  <c:v>15</c:v>
                </c:pt>
                <c:pt idx="1">
                  <c:v>35</c:v>
                </c:pt>
                <c:pt idx="2">
                  <c:v>44</c:v>
                </c:pt>
                <c:pt idx="3">
                  <c:v>40</c:v>
                </c:pt>
                <c:pt idx="4">
                  <c:v>35.1</c:v>
                </c:pt>
                <c:pt idx="5">
                  <c:v>41.5</c:v>
                </c:pt>
                <c:pt idx="6">
                  <c:v>41</c:v>
                </c:pt>
              </c:numCache>
            </c:numRef>
          </c:val>
          <c:extLst>
            <c:ext xmlns:c16="http://schemas.microsoft.com/office/drawing/2014/chart" uri="{C3380CC4-5D6E-409C-BE32-E72D297353CC}">
              <c16:uniqueId val="{00000000-E457-49AD-912D-F90D09616011}"/>
            </c:ext>
          </c:extLst>
        </c:ser>
        <c:ser>
          <c:idx val="1"/>
          <c:order val="1"/>
          <c:tx>
            <c:strRef>
              <c:f>'HIV testing KP'!$B$7</c:f>
              <c:strCache>
                <c:ptCount val="1"/>
                <c:pt idx="0">
                  <c:v>Men who have sex with men</c:v>
                </c:pt>
              </c:strCache>
            </c:strRef>
          </c:tx>
          <c:spPr>
            <a:solidFill>
              <a:srgbClr val="F78E1E"/>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KP'!$C$5:$I$5</c:f>
              <c:strCache>
                <c:ptCount val="7"/>
                <c:pt idx="0">
                  <c:v>2005</c:v>
                </c:pt>
                <c:pt idx="1">
                  <c:v>2009</c:v>
                </c:pt>
                <c:pt idx="2">
                  <c:v>2011</c:v>
                </c:pt>
                <c:pt idx="3">
                  <c:v>2012</c:v>
                </c:pt>
                <c:pt idx="4">
                  <c:v>2013</c:v>
                </c:pt>
                <c:pt idx="5">
                  <c:v>2014</c:v>
                </c:pt>
                <c:pt idx="6">
                  <c:v>2015</c:v>
                </c:pt>
              </c:strCache>
            </c:strRef>
          </c:cat>
          <c:val>
            <c:numRef>
              <c:f>'HIV testing KP'!$C$7:$I$7</c:f>
              <c:numCache>
                <c:formatCode>General</c:formatCode>
                <c:ptCount val="7"/>
                <c:pt idx="0">
                  <c:v>16</c:v>
                </c:pt>
                <c:pt idx="1">
                  <c:v>19</c:v>
                </c:pt>
                <c:pt idx="2">
                  <c:v>30</c:v>
                </c:pt>
                <c:pt idx="3">
                  <c:v>39</c:v>
                </c:pt>
                <c:pt idx="4">
                  <c:v>28.8</c:v>
                </c:pt>
                <c:pt idx="5">
                  <c:v>39.4</c:v>
                </c:pt>
                <c:pt idx="6">
                  <c:v>32</c:v>
                </c:pt>
              </c:numCache>
            </c:numRef>
          </c:val>
          <c:extLst>
            <c:ext xmlns:c16="http://schemas.microsoft.com/office/drawing/2014/chart" uri="{C3380CC4-5D6E-409C-BE32-E72D297353CC}">
              <c16:uniqueId val="{00000001-E457-49AD-912D-F90D09616011}"/>
            </c:ext>
          </c:extLst>
        </c:ser>
        <c:ser>
          <c:idx val="2"/>
          <c:order val="2"/>
          <c:tx>
            <c:strRef>
              <c:f>'HIV testing KP'!$B$8</c:f>
              <c:strCache>
                <c:ptCount val="1"/>
                <c:pt idx="0">
                  <c:v>People who inject drugs</c:v>
                </c:pt>
              </c:strCache>
            </c:strRef>
          </c:tx>
          <c:spPr>
            <a:solidFill>
              <a:srgbClr val="00AEEF"/>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KP'!$C$5:$I$5</c:f>
              <c:strCache>
                <c:ptCount val="7"/>
                <c:pt idx="0">
                  <c:v>2005</c:v>
                </c:pt>
                <c:pt idx="1">
                  <c:v>2009</c:v>
                </c:pt>
                <c:pt idx="2">
                  <c:v>2011</c:v>
                </c:pt>
                <c:pt idx="3">
                  <c:v>2012</c:v>
                </c:pt>
                <c:pt idx="4">
                  <c:v>2013</c:v>
                </c:pt>
                <c:pt idx="5">
                  <c:v>2014</c:v>
                </c:pt>
                <c:pt idx="6">
                  <c:v>2015</c:v>
                </c:pt>
              </c:strCache>
            </c:strRef>
          </c:cat>
          <c:val>
            <c:numRef>
              <c:f>'HIV testing KP'!$C$8:$I$8</c:f>
              <c:numCache>
                <c:formatCode>General</c:formatCode>
                <c:ptCount val="7"/>
                <c:pt idx="0">
                  <c:v>11</c:v>
                </c:pt>
                <c:pt idx="1">
                  <c:v>18</c:v>
                </c:pt>
                <c:pt idx="2">
                  <c:v>29</c:v>
                </c:pt>
                <c:pt idx="3">
                  <c:v>31</c:v>
                </c:pt>
                <c:pt idx="4">
                  <c:v>23.6</c:v>
                </c:pt>
                <c:pt idx="5">
                  <c:v>28.1</c:v>
                </c:pt>
                <c:pt idx="6">
                  <c:v>30</c:v>
                </c:pt>
              </c:numCache>
            </c:numRef>
          </c:val>
          <c:extLst>
            <c:ext xmlns:c16="http://schemas.microsoft.com/office/drawing/2014/chart" uri="{C3380CC4-5D6E-409C-BE32-E72D297353CC}">
              <c16:uniqueId val="{00000002-E457-49AD-912D-F90D09616011}"/>
            </c:ext>
          </c:extLst>
        </c:ser>
        <c:dLbls>
          <c:showLegendKey val="0"/>
          <c:showVal val="1"/>
          <c:showCatName val="0"/>
          <c:showSerName val="0"/>
          <c:showPercent val="0"/>
          <c:showBubbleSize val="0"/>
        </c:dLbls>
        <c:gapWidth val="75"/>
        <c:axId val="163727616"/>
        <c:axId val="163741696"/>
      </c:barChart>
      <c:scatterChart>
        <c:scatterStyle val="lineMarker"/>
        <c:varyColors val="0"/>
        <c:ser>
          <c:idx val="3"/>
          <c:order val="3"/>
          <c:tx>
            <c:strRef>
              <c:f>'HIV testing KP'!$O$1</c:f>
              <c:strCache>
                <c:ptCount val="1"/>
                <c:pt idx="0">
                  <c:v>t</c:v>
                </c:pt>
              </c:strCache>
            </c:strRef>
          </c:tx>
          <c:spPr>
            <a:ln w="15875">
              <a:solidFill>
                <a:srgbClr val="E31837"/>
              </a:solidFill>
              <a:prstDash val="dash"/>
            </a:ln>
          </c:spPr>
          <c:marker>
            <c:symbol val="none"/>
          </c:marker>
          <c:xVal>
            <c:numRef>
              <c:f>'HIV testing KP'!$N$2:$N$3</c:f>
              <c:numCache>
                <c:formatCode>General</c:formatCode>
                <c:ptCount val="2"/>
                <c:pt idx="0">
                  <c:v>0</c:v>
                </c:pt>
                <c:pt idx="1">
                  <c:v>1</c:v>
                </c:pt>
              </c:numCache>
            </c:numRef>
          </c:xVal>
          <c:yVal>
            <c:numRef>
              <c:f>'HIV testing KP'!$O$2:$O$3</c:f>
              <c:numCache>
                <c:formatCode>General</c:formatCode>
                <c:ptCount val="2"/>
                <c:pt idx="0">
                  <c:v>90</c:v>
                </c:pt>
                <c:pt idx="1">
                  <c:v>90</c:v>
                </c:pt>
              </c:numCache>
            </c:numRef>
          </c:yVal>
          <c:smooth val="0"/>
          <c:extLst>
            <c:ext xmlns:c16="http://schemas.microsoft.com/office/drawing/2014/chart" uri="{C3380CC4-5D6E-409C-BE32-E72D297353CC}">
              <c16:uniqueId val="{00000003-E457-49AD-912D-F90D09616011}"/>
            </c:ext>
          </c:extLst>
        </c:ser>
        <c:dLbls>
          <c:showLegendKey val="0"/>
          <c:showVal val="0"/>
          <c:showCatName val="0"/>
          <c:showSerName val="0"/>
          <c:showPercent val="0"/>
          <c:showBubbleSize val="0"/>
        </c:dLbls>
        <c:axId val="163745152"/>
        <c:axId val="163743616"/>
      </c:scatterChart>
      <c:catAx>
        <c:axId val="163727616"/>
        <c:scaling>
          <c:orientation val="minMax"/>
        </c:scaling>
        <c:delete val="0"/>
        <c:axPos val="b"/>
        <c:numFmt formatCode="General" sourceLinked="0"/>
        <c:majorTickMark val="none"/>
        <c:minorTickMark val="none"/>
        <c:tickLblPos val="nextTo"/>
        <c:crossAx val="163741696"/>
        <c:crosses val="autoZero"/>
        <c:auto val="1"/>
        <c:lblAlgn val="ctr"/>
        <c:lblOffset val="100"/>
        <c:noMultiLvlLbl val="0"/>
      </c:catAx>
      <c:valAx>
        <c:axId val="163741696"/>
        <c:scaling>
          <c:orientation val="minMax"/>
          <c:max val="100"/>
          <c:min val="0"/>
        </c:scaling>
        <c:delete val="0"/>
        <c:axPos val="l"/>
        <c:title>
          <c:tx>
            <c:rich>
              <a:bodyPr rot="0" vert="horz"/>
              <a:lstStyle/>
              <a:p>
                <a:pPr>
                  <a:defRPr/>
                </a:pPr>
                <a:r>
                  <a:rPr lang="en-US"/>
                  <a:t>%</a:t>
                </a:r>
              </a:p>
            </c:rich>
          </c:tx>
          <c:layout>
            <c:manualLayout>
              <c:xMode val="edge"/>
              <c:yMode val="edge"/>
              <c:x val="0"/>
              <c:y val="2.0188536416514087E-2"/>
            </c:manualLayout>
          </c:layout>
          <c:overlay val="0"/>
        </c:title>
        <c:numFmt formatCode="General" sourceLinked="1"/>
        <c:majorTickMark val="out"/>
        <c:minorTickMark val="none"/>
        <c:tickLblPos val="nextTo"/>
        <c:crossAx val="163727616"/>
        <c:crosses val="autoZero"/>
        <c:crossBetween val="between"/>
      </c:valAx>
      <c:valAx>
        <c:axId val="163743616"/>
        <c:scaling>
          <c:orientation val="minMax"/>
          <c:max val="100"/>
          <c:min val="0"/>
        </c:scaling>
        <c:delete val="1"/>
        <c:axPos val="r"/>
        <c:numFmt formatCode="General" sourceLinked="1"/>
        <c:majorTickMark val="out"/>
        <c:minorTickMark val="none"/>
        <c:tickLblPos val="nextTo"/>
        <c:crossAx val="163745152"/>
        <c:crosses val="max"/>
        <c:crossBetween val="midCat"/>
        <c:majorUnit val="10"/>
      </c:valAx>
      <c:valAx>
        <c:axId val="163745152"/>
        <c:scaling>
          <c:orientation val="minMax"/>
          <c:max val="1"/>
          <c:min val="0"/>
        </c:scaling>
        <c:delete val="1"/>
        <c:axPos val="t"/>
        <c:numFmt formatCode="General" sourceLinked="1"/>
        <c:majorTickMark val="out"/>
        <c:minorTickMark val="none"/>
        <c:tickLblPos val="nextTo"/>
        <c:crossAx val="163743616"/>
        <c:crosses val="max"/>
        <c:crossBetween val="midCat"/>
        <c:majorUnit val="0.2"/>
      </c:valAx>
    </c:plotArea>
    <c:legend>
      <c:legendPos val="t"/>
      <c:legendEntry>
        <c:idx val="3"/>
        <c:delete val="1"/>
      </c:legendEntry>
      <c:layout>
        <c:manualLayout>
          <c:xMode val="edge"/>
          <c:yMode val="edge"/>
          <c:x val="7.1021021021021022E-2"/>
          <c:y val="0"/>
          <c:w val="0.9"/>
          <c:h val="7.0611740500391443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0DB-4D9A-8525-1E03D20DDFA3}"/>
                </c:ext>
              </c:extLst>
            </c:dLbl>
            <c:dLbl>
              <c:idx val="1"/>
              <c:delete val="1"/>
              <c:extLst>
                <c:ext xmlns:c15="http://schemas.microsoft.com/office/drawing/2012/chart" uri="{CE6537A1-D6FC-4f65-9D91-7224C49458BB}"/>
                <c:ext xmlns:c16="http://schemas.microsoft.com/office/drawing/2014/chart" uri="{C3380CC4-5D6E-409C-BE32-E72D297353CC}">
                  <c16:uniqueId val="{00000001-70DB-4D9A-8525-1E03D20DDFA3}"/>
                </c:ext>
              </c:extLst>
            </c:dLbl>
            <c:dLbl>
              <c:idx val="2"/>
              <c:delete val="1"/>
              <c:extLst>
                <c:ext xmlns:c15="http://schemas.microsoft.com/office/drawing/2012/chart" uri="{CE6537A1-D6FC-4f65-9D91-7224C49458BB}"/>
                <c:ext xmlns:c16="http://schemas.microsoft.com/office/drawing/2014/chart" uri="{C3380CC4-5D6E-409C-BE32-E72D297353CC}">
                  <c16:uniqueId val="{00000002-70DB-4D9A-8525-1E03D20DDFA3}"/>
                </c:ext>
              </c:extLst>
            </c:dLbl>
            <c:dLbl>
              <c:idx val="3"/>
              <c:delete val="1"/>
              <c:extLst>
                <c:ext xmlns:c15="http://schemas.microsoft.com/office/drawing/2012/chart" uri="{CE6537A1-D6FC-4f65-9D91-7224C49458BB}"/>
                <c:ext xmlns:c16="http://schemas.microsoft.com/office/drawing/2014/chart" uri="{C3380CC4-5D6E-409C-BE32-E72D297353CC}">
                  <c16:uniqueId val="{00000003-70DB-4D9A-8525-1E03D20DDFA3}"/>
                </c:ext>
              </c:extLst>
            </c:dLbl>
            <c:dLbl>
              <c:idx val="4"/>
              <c:delete val="1"/>
              <c:extLst>
                <c:ext xmlns:c15="http://schemas.microsoft.com/office/drawing/2012/chart" uri="{CE6537A1-D6FC-4f65-9D91-7224C49458BB}"/>
                <c:ext xmlns:c16="http://schemas.microsoft.com/office/drawing/2014/chart" uri="{C3380CC4-5D6E-409C-BE32-E72D297353CC}">
                  <c16:uniqueId val="{00000004-70DB-4D9A-8525-1E03D20DDFA3}"/>
                </c:ext>
              </c:extLst>
            </c:dLbl>
            <c:dLbl>
              <c:idx val="5"/>
              <c:delete val="1"/>
              <c:extLst>
                <c:ext xmlns:c15="http://schemas.microsoft.com/office/drawing/2012/chart" uri="{CE6537A1-D6FC-4f65-9D91-7224C49458BB}"/>
                <c:ext xmlns:c16="http://schemas.microsoft.com/office/drawing/2014/chart" uri="{C3380CC4-5D6E-409C-BE32-E72D297353CC}">
                  <c16:uniqueId val="{00000005-70DB-4D9A-8525-1E03D20DDFA3}"/>
                </c:ext>
              </c:extLst>
            </c:dLbl>
            <c:dLbl>
              <c:idx val="6"/>
              <c:delete val="1"/>
              <c:extLst>
                <c:ext xmlns:c15="http://schemas.microsoft.com/office/drawing/2012/chart" uri="{CE6537A1-D6FC-4f65-9D91-7224C49458BB}"/>
                <c:ext xmlns:c16="http://schemas.microsoft.com/office/drawing/2014/chart" uri="{C3380CC4-5D6E-409C-BE32-E72D297353CC}">
                  <c16:uniqueId val="{00000006-70DB-4D9A-8525-1E03D20DDFA3}"/>
                </c:ext>
              </c:extLst>
            </c:dLbl>
            <c:dLbl>
              <c:idx val="7"/>
              <c:delete val="1"/>
              <c:extLst>
                <c:ext xmlns:c15="http://schemas.microsoft.com/office/drawing/2012/chart" uri="{CE6537A1-D6FC-4f65-9D91-7224C49458BB}"/>
                <c:ext xmlns:c16="http://schemas.microsoft.com/office/drawing/2014/chart" uri="{C3380CC4-5D6E-409C-BE32-E72D297353CC}">
                  <c16:uniqueId val="{00000007-70DB-4D9A-8525-1E03D20DDFA3}"/>
                </c:ext>
              </c:extLst>
            </c:dLbl>
            <c:dLbl>
              <c:idx val="8"/>
              <c:delete val="1"/>
              <c:extLst>
                <c:ext xmlns:c15="http://schemas.microsoft.com/office/drawing/2012/chart" uri="{CE6537A1-D6FC-4f65-9D91-7224C49458BB}"/>
                <c:ext xmlns:c16="http://schemas.microsoft.com/office/drawing/2014/chart" uri="{C3380CC4-5D6E-409C-BE32-E72D297353CC}">
                  <c16:uniqueId val="{00000008-70DB-4D9A-8525-1E03D20DDFA3}"/>
                </c:ext>
              </c:extLst>
            </c:dLbl>
            <c:dLbl>
              <c:idx val="9"/>
              <c:delete val="1"/>
              <c:extLst>
                <c:ext xmlns:c15="http://schemas.microsoft.com/office/drawing/2012/chart" uri="{CE6537A1-D6FC-4f65-9D91-7224C49458BB}"/>
                <c:ext xmlns:c16="http://schemas.microsoft.com/office/drawing/2014/chart" uri="{C3380CC4-5D6E-409C-BE32-E72D297353CC}">
                  <c16:uniqueId val="{00000009-70DB-4D9A-8525-1E03D20DDFA3}"/>
                </c:ext>
              </c:extLst>
            </c:dLbl>
            <c:dLbl>
              <c:idx val="10"/>
              <c:delete val="1"/>
              <c:extLst>
                <c:ext xmlns:c15="http://schemas.microsoft.com/office/drawing/2012/chart" uri="{CE6537A1-D6FC-4f65-9D91-7224C49458BB}"/>
                <c:ext xmlns:c16="http://schemas.microsoft.com/office/drawing/2014/chart" uri="{C3380CC4-5D6E-409C-BE32-E72D297353CC}">
                  <c16:uniqueId val="{0000000A-70DB-4D9A-8525-1E03D20DDFA3}"/>
                </c:ext>
              </c:extLst>
            </c:dLbl>
            <c:dLbl>
              <c:idx val="11"/>
              <c:delete val="1"/>
              <c:extLst>
                <c:ext xmlns:c15="http://schemas.microsoft.com/office/drawing/2012/chart" uri="{CE6537A1-D6FC-4f65-9D91-7224C49458BB}"/>
                <c:ext xmlns:c16="http://schemas.microsoft.com/office/drawing/2014/chart" uri="{C3380CC4-5D6E-409C-BE32-E72D297353CC}">
                  <c16:uniqueId val="{0000000B-70DB-4D9A-8525-1E03D20DDFA3}"/>
                </c:ext>
              </c:extLst>
            </c:dLbl>
            <c:dLbl>
              <c:idx val="12"/>
              <c:delete val="1"/>
              <c:extLst>
                <c:ext xmlns:c15="http://schemas.microsoft.com/office/drawing/2012/chart" uri="{CE6537A1-D6FC-4f65-9D91-7224C49458BB}"/>
                <c:ext xmlns:c16="http://schemas.microsoft.com/office/drawing/2014/chart" uri="{C3380CC4-5D6E-409C-BE32-E72D297353CC}">
                  <c16:uniqueId val="{0000000C-70DB-4D9A-8525-1E03D20DDFA3}"/>
                </c:ext>
              </c:extLst>
            </c:dLbl>
            <c:dLbl>
              <c:idx val="13"/>
              <c:delete val="1"/>
              <c:extLst>
                <c:ext xmlns:c15="http://schemas.microsoft.com/office/drawing/2012/chart" uri="{CE6537A1-D6FC-4f65-9D91-7224C49458BB}"/>
                <c:ext xmlns:c16="http://schemas.microsoft.com/office/drawing/2014/chart" uri="{C3380CC4-5D6E-409C-BE32-E72D297353CC}">
                  <c16:uniqueId val="{0000000D-70DB-4D9A-8525-1E03D20DDFA3}"/>
                </c:ext>
              </c:extLst>
            </c:dLbl>
            <c:dLbl>
              <c:idx val="14"/>
              <c:delete val="1"/>
              <c:extLst>
                <c:ext xmlns:c15="http://schemas.microsoft.com/office/drawing/2012/chart" uri="{CE6537A1-D6FC-4f65-9D91-7224C49458BB}"/>
                <c:ext xmlns:c16="http://schemas.microsoft.com/office/drawing/2014/chart" uri="{C3380CC4-5D6E-409C-BE32-E72D297353CC}">
                  <c16:uniqueId val="{0000000E-70DB-4D9A-8525-1E03D20DDFA3}"/>
                </c:ext>
              </c:extLst>
            </c:dLbl>
            <c:dLbl>
              <c:idx val="15"/>
              <c:delete val="1"/>
              <c:extLst>
                <c:ext xmlns:c15="http://schemas.microsoft.com/office/drawing/2012/chart" uri="{CE6537A1-D6FC-4f65-9D91-7224C49458BB}"/>
                <c:ext xmlns:c16="http://schemas.microsoft.com/office/drawing/2014/chart" uri="{C3380CC4-5D6E-409C-BE32-E72D297353CC}">
                  <c16:uniqueId val="{0000000F-70DB-4D9A-8525-1E03D20DDFA3}"/>
                </c:ext>
              </c:extLst>
            </c:dLbl>
            <c:dLbl>
              <c:idx val="16"/>
              <c:delete val="1"/>
              <c:extLst>
                <c:ext xmlns:c15="http://schemas.microsoft.com/office/drawing/2012/chart" uri="{CE6537A1-D6FC-4f65-9D91-7224C49458BB}"/>
                <c:ext xmlns:c16="http://schemas.microsoft.com/office/drawing/2014/chart" uri="{C3380CC4-5D6E-409C-BE32-E72D297353CC}">
                  <c16:uniqueId val="{00000010-70DB-4D9A-8525-1E03D20DDFA3}"/>
                </c:ext>
              </c:extLst>
            </c:dLbl>
            <c:dLbl>
              <c:idx val="17"/>
              <c:delete val="1"/>
              <c:extLst>
                <c:ext xmlns:c15="http://schemas.microsoft.com/office/drawing/2012/chart" uri="{CE6537A1-D6FC-4f65-9D91-7224C49458BB}"/>
                <c:ext xmlns:c16="http://schemas.microsoft.com/office/drawing/2014/chart" uri="{C3380CC4-5D6E-409C-BE32-E72D297353CC}">
                  <c16:uniqueId val="{00000011-70DB-4D9A-8525-1E03D20DDFA3}"/>
                </c:ext>
              </c:extLst>
            </c:dLbl>
            <c:dLbl>
              <c:idx val="18"/>
              <c:delete val="1"/>
              <c:extLst>
                <c:ext xmlns:c15="http://schemas.microsoft.com/office/drawing/2012/chart" uri="{CE6537A1-D6FC-4f65-9D91-7224C49458BB}"/>
                <c:ext xmlns:c16="http://schemas.microsoft.com/office/drawing/2014/chart" uri="{C3380CC4-5D6E-409C-BE32-E72D297353CC}">
                  <c16:uniqueId val="{00000012-70DB-4D9A-8525-1E03D20DDFA3}"/>
                </c:ext>
              </c:extLst>
            </c:dLbl>
            <c:dLbl>
              <c:idx val="19"/>
              <c:delete val="1"/>
              <c:extLst>
                <c:ext xmlns:c15="http://schemas.microsoft.com/office/drawing/2012/chart" uri="{CE6537A1-D6FC-4f65-9D91-7224C49458BB}"/>
                <c:ext xmlns:c16="http://schemas.microsoft.com/office/drawing/2014/chart" uri="{C3380CC4-5D6E-409C-BE32-E72D297353CC}">
                  <c16:uniqueId val="{00000013-70DB-4D9A-8525-1E03D20DDFA3}"/>
                </c:ext>
              </c:extLst>
            </c:dLbl>
            <c:dLbl>
              <c:idx val="20"/>
              <c:delete val="1"/>
              <c:extLst>
                <c:ext xmlns:c15="http://schemas.microsoft.com/office/drawing/2012/chart" uri="{CE6537A1-D6FC-4f65-9D91-7224C49458BB}"/>
                <c:ext xmlns:c16="http://schemas.microsoft.com/office/drawing/2014/chart" uri="{C3380CC4-5D6E-409C-BE32-E72D297353CC}">
                  <c16:uniqueId val="{00000014-70DB-4D9A-8525-1E03D20DDFA3}"/>
                </c:ext>
              </c:extLst>
            </c:dLbl>
            <c:dLbl>
              <c:idx val="21"/>
              <c:delete val="1"/>
              <c:extLst>
                <c:ext xmlns:c15="http://schemas.microsoft.com/office/drawing/2012/chart" uri="{CE6537A1-D6FC-4f65-9D91-7224C49458BB}"/>
                <c:ext xmlns:c16="http://schemas.microsoft.com/office/drawing/2014/chart" uri="{C3380CC4-5D6E-409C-BE32-E72D297353CC}">
                  <c16:uniqueId val="{00000015-70DB-4D9A-8525-1E03D20DDFA3}"/>
                </c:ext>
              </c:extLst>
            </c:dLbl>
            <c:dLbl>
              <c:idx val="22"/>
              <c:delete val="1"/>
              <c:extLst>
                <c:ext xmlns:c15="http://schemas.microsoft.com/office/drawing/2012/chart" uri="{CE6537A1-D6FC-4f65-9D91-7224C49458BB}"/>
                <c:ext xmlns:c16="http://schemas.microsoft.com/office/drawing/2014/chart" uri="{C3380CC4-5D6E-409C-BE32-E72D297353CC}">
                  <c16:uniqueId val="{00000016-70DB-4D9A-8525-1E03D20DDFA3}"/>
                </c:ext>
              </c:extLst>
            </c:dLbl>
            <c:dLbl>
              <c:idx val="23"/>
              <c:delete val="1"/>
              <c:extLst>
                <c:ext xmlns:c15="http://schemas.microsoft.com/office/drawing/2012/chart" uri="{CE6537A1-D6FC-4f65-9D91-7224C49458BB}"/>
                <c:ext xmlns:c16="http://schemas.microsoft.com/office/drawing/2014/chart" uri="{C3380CC4-5D6E-409C-BE32-E72D297353CC}">
                  <c16:uniqueId val="{00000017-70DB-4D9A-8525-1E03D20DDFA3}"/>
                </c:ext>
              </c:extLst>
            </c:dLbl>
            <c:dLbl>
              <c:idx val="24"/>
              <c:delete val="1"/>
              <c:extLst>
                <c:ext xmlns:c15="http://schemas.microsoft.com/office/drawing/2012/chart" uri="{CE6537A1-D6FC-4f65-9D91-7224C49458BB}"/>
                <c:ext xmlns:c16="http://schemas.microsoft.com/office/drawing/2014/chart" uri="{C3380CC4-5D6E-409C-BE32-E72D297353CC}">
                  <c16:uniqueId val="{00000018-70DB-4D9A-8525-1E03D20DDFA3}"/>
                </c:ext>
              </c:extLst>
            </c:dLbl>
            <c:dLbl>
              <c:idx val="25"/>
              <c:delete val="1"/>
              <c:extLst>
                <c:ext xmlns:c15="http://schemas.microsoft.com/office/drawing/2012/chart" uri="{CE6537A1-D6FC-4f65-9D91-7224C49458BB}"/>
                <c:ext xmlns:c16="http://schemas.microsoft.com/office/drawing/2014/chart" uri="{C3380CC4-5D6E-409C-BE32-E72D297353CC}">
                  <c16:uniqueId val="{00000019-70DB-4D9A-8525-1E03D20DDFA3}"/>
                </c:ext>
              </c:extLst>
            </c:dLbl>
            <c:dLbl>
              <c:idx val="26"/>
              <c:delete val="1"/>
              <c:extLst>
                <c:ext xmlns:c15="http://schemas.microsoft.com/office/drawing/2012/chart" uri="{CE6537A1-D6FC-4f65-9D91-7224C49458BB}"/>
                <c:ext xmlns:c16="http://schemas.microsoft.com/office/drawing/2014/chart" uri="{C3380CC4-5D6E-409C-BE32-E72D297353CC}">
                  <c16:uniqueId val="{0000001A-70DB-4D9A-8525-1E03D20DDFA3}"/>
                </c:ext>
              </c:extLst>
            </c:dLbl>
            <c:dLbl>
              <c:idx val="27"/>
              <c:delete val="1"/>
              <c:extLst>
                <c:ext xmlns:c15="http://schemas.microsoft.com/office/drawing/2012/chart" uri="{CE6537A1-D6FC-4f65-9D91-7224C49458BB}"/>
                <c:ext xmlns:c16="http://schemas.microsoft.com/office/drawing/2014/chart" uri="{C3380CC4-5D6E-409C-BE32-E72D297353CC}">
                  <c16:uniqueId val="{0000001B-70DB-4D9A-8525-1E03D20DDFA3}"/>
                </c:ext>
              </c:extLst>
            </c:dLbl>
            <c:dLbl>
              <c:idx val="28"/>
              <c:delete val="1"/>
              <c:extLst>
                <c:ext xmlns:c15="http://schemas.microsoft.com/office/drawing/2012/chart" uri="{CE6537A1-D6FC-4f65-9D91-7224C49458BB}"/>
                <c:ext xmlns:c16="http://schemas.microsoft.com/office/drawing/2014/chart" uri="{C3380CC4-5D6E-409C-BE32-E72D297353CC}">
                  <c16:uniqueId val="{0000001C-70DB-4D9A-8525-1E03D20DDFA3}"/>
                </c:ext>
              </c:extLst>
            </c:dLbl>
            <c:dLbl>
              <c:idx val="29"/>
              <c:tx>
                <c:rich>
                  <a:bodyPr/>
                  <a:lstStyle/>
                  <a:p>
                    <a:r>
                      <a:rPr lang="en-US"/>
                      <a:t>220 000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70DB-4D9A-8525-1E03D20DDFA3}"/>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1570</c:v>
                </c:pt>
                <c:pt idx="1">
                  <c:v>3545</c:v>
                </c:pt>
                <c:pt idx="2">
                  <c:v>7530</c:v>
                </c:pt>
                <c:pt idx="3">
                  <c:v>14695</c:v>
                </c:pt>
                <c:pt idx="4">
                  <c:v>25743</c:v>
                </c:pt>
                <c:pt idx="5">
                  <c:v>40047</c:v>
                </c:pt>
                <c:pt idx="6">
                  <c:v>55921</c:v>
                </c:pt>
                <c:pt idx="7">
                  <c:v>72188</c:v>
                </c:pt>
                <c:pt idx="8">
                  <c:v>88502</c:v>
                </c:pt>
                <c:pt idx="9">
                  <c:v>104565</c:v>
                </c:pt>
                <c:pt idx="10">
                  <c:v>119944</c:v>
                </c:pt>
                <c:pt idx="11">
                  <c:v>134317</c:v>
                </c:pt>
                <c:pt idx="12">
                  <c:v>147933</c:v>
                </c:pt>
                <c:pt idx="13">
                  <c:v>160431</c:v>
                </c:pt>
                <c:pt idx="14">
                  <c:v>170964</c:v>
                </c:pt>
                <c:pt idx="15">
                  <c:v>179448</c:v>
                </c:pt>
                <c:pt idx="16">
                  <c:v>186850</c:v>
                </c:pt>
                <c:pt idx="17">
                  <c:v>194000</c:v>
                </c:pt>
                <c:pt idx="18">
                  <c:v>200728</c:v>
                </c:pt>
                <c:pt idx="19">
                  <c:v>206674</c:v>
                </c:pt>
                <c:pt idx="20">
                  <c:v>211798</c:v>
                </c:pt>
                <c:pt idx="21">
                  <c:v>215834</c:v>
                </c:pt>
                <c:pt idx="22">
                  <c:v>219483</c:v>
                </c:pt>
                <c:pt idx="23">
                  <c:v>222424</c:v>
                </c:pt>
                <c:pt idx="24">
                  <c:v>224766</c:v>
                </c:pt>
                <c:pt idx="25">
                  <c:v>226280</c:v>
                </c:pt>
                <c:pt idx="26">
                  <c:v>226883</c:v>
                </c:pt>
                <c:pt idx="27">
                  <c:v>226376</c:v>
                </c:pt>
                <c:pt idx="28">
                  <c:v>225194</c:v>
                </c:pt>
                <c:pt idx="29">
                  <c:v>223511</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1382</c:v>
                </c:pt>
                <c:pt idx="1">
                  <c:v>3156</c:v>
                </c:pt>
                <c:pt idx="2">
                  <c:v>6753</c:v>
                </c:pt>
                <c:pt idx="3">
                  <c:v>13208</c:v>
                </c:pt>
                <c:pt idx="4">
                  <c:v>23162</c:v>
                </c:pt>
                <c:pt idx="5">
                  <c:v>36075</c:v>
                </c:pt>
                <c:pt idx="6">
                  <c:v>50339</c:v>
                </c:pt>
                <c:pt idx="7">
                  <c:v>64949</c:v>
                </c:pt>
                <c:pt idx="8">
                  <c:v>79527</c:v>
                </c:pt>
                <c:pt idx="9">
                  <c:v>93663</c:v>
                </c:pt>
                <c:pt idx="10">
                  <c:v>107392</c:v>
                </c:pt>
                <c:pt idx="11">
                  <c:v>119894</c:v>
                </c:pt>
                <c:pt idx="12">
                  <c:v>130914</c:v>
                </c:pt>
                <c:pt idx="13">
                  <c:v>140965</c:v>
                </c:pt>
                <c:pt idx="14">
                  <c:v>149547</c:v>
                </c:pt>
                <c:pt idx="15">
                  <c:v>156458</c:v>
                </c:pt>
                <c:pt idx="16">
                  <c:v>162362</c:v>
                </c:pt>
                <c:pt idx="17">
                  <c:v>168490</c:v>
                </c:pt>
                <c:pt idx="18">
                  <c:v>173901</c:v>
                </c:pt>
                <c:pt idx="19">
                  <c:v>179217</c:v>
                </c:pt>
                <c:pt idx="20">
                  <c:v>183952</c:v>
                </c:pt>
                <c:pt idx="21">
                  <c:v>187611</c:v>
                </c:pt>
                <c:pt idx="22">
                  <c:v>191194</c:v>
                </c:pt>
                <c:pt idx="23">
                  <c:v>194543</c:v>
                </c:pt>
                <c:pt idx="24">
                  <c:v>197722</c:v>
                </c:pt>
                <c:pt idx="25">
                  <c:v>199298</c:v>
                </c:pt>
                <c:pt idx="26">
                  <c:v>200750</c:v>
                </c:pt>
                <c:pt idx="27">
                  <c:v>199502</c:v>
                </c:pt>
                <c:pt idx="28">
                  <c:v>196650</c:v>
                </c:pt>
                <c:pt idx="29">
                  <c:v>195695</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1693</c:v>
                </c:pt>
                <c:pt idx="1">
                  <c:v>3829</c:v>
                </c:pt>
                <c:pt idx="2">
                  <c:v>8166</c:v>
                </c:pt>
                <c:pt idx="3">
                  <c:v>15986</c:v>
                </c:pt>
                <c:pt idx="4">
                  <c:v>28063</c:v>
                </c:pt>
                <c:pt idx="5">
                  <c:v>43837</c:v>
                </c:pt>
                <c:pt idx="6">
                  <c:v>61402</c:v>
                </c:pt>
                <c:pt idx="7">
                  <c:v>79616</c:v>
                </c:pt>
                <c:pt idx="8">
                  <c:v>97828</c:v>
                </c:pt>
                <c:pt idx="9">
                  <c:v>116405</c:v>
                </c:pt>
                <c:pt idx="10">
                  <c:v>134556</c:v>
                </c:pt>
                <c:pt idx="11">
                  <c:v>151401</c:v>
                </c:pt>
                <c:pt idx="12">
                  <c:v>167286</c:v>
                </c:pt>
                <c:pt idx="13">
                  <c:v>182273</c:v>
                </c:pt>
                <c:pt idx="14">
                  <c:v>195606</c:v>
                </c:pt>
                <c:pt idx="15">
                  <c:v>206887</c:v>
                </c:pt>
                <c:pt idx="16">
                  <c:v>216014</c:v>
                </c:pt>
                <c:pt idx="17">
                  <c:v>225900</c:v>
                </c:pt>
                <c:pt idx="18">
                  <c:v>233984</c:v>
                </c:pt>
                <c:pt idx="19">
                  <c:v>241703</c:v>
                </c:pt>
                <c:pt idx="20">
                  <c:v>248400</c:v>
                </c:pt>
                <c:pt idx="21">
                  <c:v>252490</c:v>
                </c:pt>
                <c:pt idx="22">
                  <c:v>254882</c:v>
                </c:pt>
                <c:pt idx="23">
                  <c:v>256784</c:v>
                </c:pt>
                <c:pt idx="24">
                  <c:v>258388</c:v>
                </c:pt>
                <c:pt idx="25">
                  <c:v>258244</c:v>
                </c:pt>
                <c:pt idx="26">
                  <c:v>257781</c:v>
                </c:pt>
                <c:pt idx="27">
                  <c:v>256961</c:v>
                </c:pt>
                <c:pt idx="28">
                  <c:v>254246</c:v>
                </c:pt>
                <c:pt idx="29">
                  <c:v>251816</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70 000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70DB-4D9A-8525-1E03D20DDFA3}"/>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395</c:v>
                </c:pt>
                <c:pt idx="1">
                  <c:v>915</c:v>
                </c:pt>
                <c:pt idx="2">
                  <c:v>1988</c:v>
                </c:pt>
                <c:pt idx="3">
                  <c:v>3953</c:v>
                </c:pt>
                <c:pt idx="4">
                  <c:v>7035</c:v>
                </c:pt>
                <c:pt idx="5">
                  <c:v>11094</c:v>
                </c:pt>
                <c:pt idx="6">
                  <c:v>15672</c:v>
                </c:pt>
                <c:pt idx="7">
                  <c:v>20416</c:v>
                </c:pt>
                <c:pt idx="8">
                  <c:v>25217</c:v>
                </c:pt>
                <c:pt idx="9">
                  <c:v>29971</c:v>
                </c:pt>
                <c:pt idx="10">
                  <c:v>34526</c:v>
                </c:pt>
                <c:pt idx="11">
                  <c:v>38784</c:v>
                </c:pt>
                <c:pt idx="12">
                  <c:v>42800</c:v>
                </c:pt>
                <c:pt idx="13">
                  <c:v>46433</c:v>
                </c:pt>
                <c:pt idx="14">
                  <c:v>49443</c:v>
                </c:pt>
                <c:pt idx="15">
                  <c:v>51745</c:v>
                </c:pt>
                <c:pt idx="16">
                  <c:v>53626</c:v>
                </c:pt>
                <c:pt idx="17">
                  <c:v>55876</c:v>
                </c:pt>
                <c:pt idx="18">
                  <c:v>57918</c:v>
                </c:pt>
                <c:pt idx="19">
                  <c:v>59634</c:v>
                </c:pt>
                <c:pt idx="20">
                  <c:v>61127</c:v>
                </c:pt>
                <c:pt idx="21">
                  <c:v>62435</c:v>
                </c:pt>
                <c:pt idx="22">
                  <c:v>63894</c:v>
                </c:pt>
                <c:pt idx="23">
                  <c:v>65354</c:v>
                </c:pt>
                <c:pt idx="24">
                  <c:v>66656</c:v>
                </c:pt>
                <c:pt idx="25">
                  <c:v>67697</c:v>
                </c:pt>
                <c:pt idx="26">
                  <c:v>68528</c:v>
                </c:pt>
                <c:pt idx="27">
                  <c:v>69157</c:v>
                </c:pt>
                <c:pt idx="28">
                  <c:v>69628</c:v>
                </c:pt>
                <c:pt idx="29">
                  <c:v>69978</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347</c:v>
                </c:pt>
                <c:pt idx="1">
                  <c:v>811</c:v>
                </c:pt>
                <c:pt idx="2">
                  <c:v>1766</c:v>
                </c:pt>
                <c:pt idx="3">
                  <c:v>3485</c:v>
                </c:pt>
                <c:pt idx="4">
                  <c:v>6278</c:v>
                </c:pt>
                <c:pt idx="5">
                  <c:v>9779</c:v>
                </c:pt>
                <c:pt idx="6">
                  <c:v>13981</c:v>
                </c:pt>
                <c:pt idx="7">
                  <c:v>18237</c:v>
                </c:pt>
                <c:pt idx="8">
                  <c:v>22516</c:v>
                </c:pt>
                <c:pt idx="9">
                  <c:v>26808</c:v>
                </c:pt>
                <c:pt idx="10">
                  <c:v>30746</c:v>
                </c:pt>
                <c:pt idx="11">
                  <c:v>34232</c:v>
                </c:pt>
                <c:pt idx="12">
                  <c:v>37668</c:v>
                </c:pt>
                <c:pt idx="13">
                  <c:v>40787</c:v>
                </c:pt>
                <c:pt idx="14">
                  <c:v>43382</c:v>
                </c:pt>
                <c:pt idx="15">
                  <c:v>45108</c:v>
                </c:pt>
                <c:pt idx="16">
                  <c:v>46566</c:v>
                </c:pt>
                <c:pt idx="17">
                  <c:v>48646</c:v>
                </c:pt>
                <c:pt idx="18">
                  <c:v>50273</c:v>
                </c:pt>
                <c:pt idx="19">
                  <c:v>51989</c:v>
                </c:pt>
                <c:pt idx="20">
                  <c:v>53191</c:v>
                </c:pt>
                <c:pt idx="21">
                  <c:v>54361</c:v>
                </c:pt>
                <c:pt idx="22">
                  <c:v>55727</c:v>
                </c:pt>
                <c:pt idx="23">
                  <c:v>57147</c:v>
                </c:pt>
                <c:pt idx="24">
                  <c:v>58498</c:v>
                </c:pt>
                <c:pt idx="25">
                  <c:v>59718</c:v>
                </c:pt>
                <c:pt idx="26">
                  <c:v>60566</c:v>
                </c:pt>
                <c:pt idx="27">
                  <c:v>60957</c:v>
                </c:pt>
                <c:pt idx="28">
                  <c:v>61383</c:v>
                </c:pt>
                <c:pt idx="29">
                  <c:v>61753</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441</c:v>
                </c:pt>
                <c:pt idx="1">
                  <c:v>1008</c:v>
                </c:pt>
                <c:pt idx="2">
                  <c:v>2188</c:v>
                </c:pt>
                <c:pt idx="3">
                  <c:v>4327</c:v>
                </c:pt>
                <c:pt idx="4">
                  <c:v>7735</c:v>
                </c:pt>
                <c:pt idx="5">
                  <c:v>12143</c:v>
                </c:pt>
                <c:pt idx="6">
                  <c:v>17289</c:v>
                </c:pt>
                <c:pt idx="7">
                  <c:v>22449</c:v>
                </c:pt>
                <c:pt idx="8">
                  <c:v>27906</c:v>
                </c:pt>
                <c:pt idx="9">
                  <c:v>33498</c:v>
                </c:pt>
                <c:pt idx="10">
                  <c:v>38822</c:v>
                </c:pt>
                <c:pt idx="11">
                  <c:v>43626</c:v>
                </c:pt>
                <c:pt idx="12">
                  <c:v>48439</c:v>
                </c:pt>
                <c:pt idx="13">
                  <c:v>52701</c:v>
                </c:pt>
                <c:pt idx="14">
                  <c:v>56552</c:v>
                </c:pt>
                <c:pt idx="15">
                  <c:v>59553</c:v>
                </c:pt>
                <c:pt idx="16">
                  <c:v>62472</c:v>
                </c:pt>
                <c:pt idx="17">
                  <c:v>64788</c:v>
                </c:pt>
                <c:pt idx="18">
                  <c:v>67250</c:v>
                </c:pt>
                <c:pt idx="19">
                  <c:v>69671</c:v>
                </c:pt>
                <c:pt idx="20">
                  <c:v>71094</c:v>
                </c:pt>
                <c:pt idx="21">
                  <c:v>72071</c:v>
                </c:pt>
                <c:pt idx="22">
                  <c:v>73565</c:v>
                </c:pt>
                <c:pt idx="23">
                  <c:v>74774</c:v>
                </c:pt>
                <c:pt idx="24">
                  <c:v>76089</c:v>
                </c:pt>
                <c:pt idx="25">
                  <c:v>76962</c:v>
                </c:pt>
                <c:pt idx="26">
                  <c:v>77832</c:v>
                </c:pt>
                <c:pt idx="27">
                  <c:v>78274</c:v>
                </c:pt>
                <c:pt idx="28">
                  <c:v>78776</c:v>
                </c:pt>
                <c:pt idx="29">
                  <c:v>79027</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130748800"/>
        <c:axId val="130750336"/>
      </c:lineChart>
      <c:catAx>
        <c:axId val="1307488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0750336"/>
        <c:crosses val="autoZero"/>
        <c:auto val="1"/>
        <c:lblAlgn val="ctr"/>
        <c:lblOffset val="100"/>
        <c:tickLblSkip val="1"/>
        <c:noMultiLvlLbl val="0"/>
      </c:catAx>
      <c:valAx>
        <c:axId val="130750336"/>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130748800"/>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7602339181287"/>
          <c:y val="7.3107179422467458E-2"/>
          <c:w val="0.87184210526315786"/>
          <c:h val="0.7110575433019718"/>
        </c:manualLayout>
      </c:layout>
      <c:lineChart>
        <c:grouping val="standard"/>
        <c:varyColors val="0"/>
        <c:ser>
          <c:idx val="0"/>
          <c:order val="0"/>
          <c:tx>
            <c:strRef>
              <c:f>'Prevention coverage KP'!$A$4</c:f>
              <c:strCache>
                <c:ptCount val="1"/>
                <c:pt idx="0">
                  <c:v>FSW</c:v>
                </c:pt>
              </c:strCache>
            </c:strRef>
          </c:tx>
          <c:spPr>
            <a:ln w="38100">
              <a:solidFill>
                <a:srgbClr val="00A99A"/>
              </a:solidFill>
            </a:ln>
          </c:spPr>
          <c:marker>
            <c:symbol val="circle"/>
            <c:size val="10"/>
            <c:spPr>
              <a:solidFill>
                <a:srgbClr val="00A99A"/>
              </a:solidFill>
              <a:ln>
                <a:solidFill>
                  <a:sysClr val="window" lastClr="FFFFFF"/>
                </a:solidFill>
              </a:ln>
            </c:spPr>
          </c:marker>
          <c:cat>
            <c:numRef>
              <c:f>'Prevention coverage KP'!$I$3:$N$3</c:f>
              <c:numCache>
                <c:formatCode>General</c:formatCode>
                <c:ptCount val="6"/>
                <c:pt idx="0">
                  <c:v>2012</c:v>
                </c:pt>
                <c:pt idx="1">
                  <c:v>2013</c:v>
                </c:pt>
                <c:pt idx="2">
                  <c:v>2014</c:v>
                </c:pt>
                <c:pt idx="3">
                  <c:v>2016</c:v>
                </c:pt>
                <c:pt idx="4">
                  <c:v>2017</c:v>
                </c:pt>
                <c:pt idx="5">
                  <c:v>2018</c:v>
                </c:pt>
              </c:numCache>
            </c:numRef>
          </c:cat>
          <c:val>
            <c:numRef>
              <c:f>'Prevention coverage KP'!$I$4:$N$4</c:f>
              <c:numCache>
                <c:formatCode>General</c:formatCode>
                <c:ptCount val="6"/>
                <c:pt idx="0" formatCode="0">
                  <c:v>55.88</c:v>
                </c:pt>
                <c:pt idx="1">
                  <c:v>51</c:v>
                </c:pt>
                <c:pt idx="2">
                  <c:v>40.9</c:v>
                </c:pt>
                <c:pt idx="3" formatCode="0">
                  <c:v>32.1</c:v>
                </c:pt>
                <c:pt idx="4" formatCode="0">
                  <c:v>32.799999999999997</c:v>
                </c:pt>
                <c:pt idx="5" formatCode="0">
                  <c:v>24.8</c:v>
                </c:pt>
              </c:numCache>
            </c:numRef>
          </c:val>
          <c:smooth val="0"/>
          <c:extLst>
            <c:ext xmlns:c16="http://schemas.microsoft.com/office/drawing/2014/chart" uri="{C3380CC4-5D6E-409C-BE32-E72D297353CC}">
              <c16:uniqueId val="{00000000-3853-405F-9BC3-E09C8E1DB4F5}"/>
            </c:ext>
          </c:extLst>
        </c:ser>
        <c:ser>
          <c:idx val="1"/>
          <c:order val="1"/>
          <c:tx>
            <c:strRef>
              <c:f>'Prevention coverage KP'!$A$5</c:f>
              <c:strCache>
                <c:ptCount val="1"/>
                <c:pt idx="0">
                  <c:v>MSM</c:v>
                </c:pt>
              </c:strCache>
            </c:strRef>
          </c:tx>
          <c:spPr>
            <a:ln w="38100">
              <a:solidFill>
                <a:srgbClr val="F78E1E"/>
              </a:solidFill>
            </a:ln>
          </c:spPr>
          <c:marker>
            <c:symbol val="square"/>
            <c:size val="10"/>
            <c:spPr>
              <a:solidFill>
                <a:srgbClr val="F78E1E"/>
              </a:solidFill>
              <a:ln>
                <a:solidFill>
                  <a:sysClr val="window" lastClr="FFFFFF"/>
                </a:solidFill>
              </a:ln>
            </c:spPr>
          </c:marker>
          <c:cat>
            <c:numRef>
              <c:f>'Prevention coverage KP'!$I$3:$N$3</c:f>
              <c:numCache>
                <c:formatCode>General</c:formatCode>
                <c:ptCount val="6"/>
                <c:pt idx="0">
                  <c:v>2012</c:v>
                </c:pt>
                <c:pt idx="1">
                  <c:v>2013</c:v>
                </c:pt>
                <c:pt idx="2">
                  <c:v>2014</c:v>
                </c:pt>
                <c:pt idx="3">
                  <c:v>2016</c:v>
                </c:pt>
                <c:pt idx="4">
                  <c:v>2017</c:v>
                </c:pt>
                <c:pt idx="5">
                  <c:v>2018</c:v>
                </c:pt>
              </c:numCache>
            </c:numRef>
          </c:cat>
          <c:val>
            <c:numRef>
              <c:f>'Prevention coverage KP'!$I$5:$N$5</c:f>
              <c:numCache>
                <c:formatCode>General</c:formatCode>
                <c:ptCount val="6"/>
                <c:pt idx="0" formatCode="0">
                  <c:v>48.93</c:v>
                </c:pt>
                <c:pt idx="1">
                  <c:v>42.3</c:v>
                </c:pt>
                <c:pt idx="2">
                  <c:v>41.1</c:v>
                </c:pt>
                <c:pt idx="3" formatCode="0">
                  <c:v>12.3</c:v>
                </c:pt>
                <c:pt idx="5" formatCode="0">
                  <c:v>28.4</c:v>
                </c:pt>
              </c:numCache>
            </c:numRef>
          </c:val>
          <c:smooth val="0"/>
          <c:extLst>
            <c:ext xmlns:c16="http://schemas.microsoft.com/office/drawing/2014/chart" uri="{C3380CC4-5D6E-409C-BE32-E72D297353CC}">
              <c16:uniqueId val="{00000001-3853-405F-9BC3-E09C8E1DB4F5}"/>
            </c:ext>
          </c:extLst>
        </c:ser>
        <c:dLbls>
          <c:showLegendKey val="0"/>
          <c:showVal val="0"/>
          <c:showCatName val="0"/>
          <c:showSerName val="0"/>
          <c:showPercent val="0"/>
          <c:showBubbleSize val="0"/>
        </c:dLbls>
        <c:marker val="1"/>
        <c:smooth val="0"/>
        <c:axId val="150366464"/>
        <c:axId val="150380544"/>
      </c:lineChart>
      <c:catAx>
        <c:axId val="150366464"/>
        <c:scaling>
          <c:orientation val="minMax"/>
        </c:scaling>
        <c:delete val="0"/>
        <c:axPos val="b"/>
        <c:numFmt formatCode="General" sourceLinked="1"/>
        <c:majorTickMark val="out"/>
        <c:minorTickMark val="none"/>
        <c:tickLblPos val="nextTo"/>
        <c:crossAx val="150380544"/>
        <c:crosses val="autoZero"/>
        <c:auto val="1"/>
        <c:lblAlgn val="ctr"/>
        <c:lblOffset val="100"/>
        <c:noMultiLvlLbl val="0"/>
      </c:catAx>
      <c:valAx>
        <c:axId val="150380544"/>
        <c:scaling>
          <c:orientation val="minMax"/>
          <c:max val="100"/>
          <c:min val="0"/>
        </c:scaling>
        <c:delete val="0"/>
        <c:axPos val="l"/>
        <c:title>
          <c:tx>
            <c:rich>
              <a:bodyPr rot="0" vert="horz"/>
              <a:lstStyle/>
              <a:p>
                <a:pPr>
                  <a:defRPr/>
                </a:pPr>
                <a:r>
                  <a:rPr lang="en-US"/>
                  <a:t>%</a:t>
                </a:r>
              </a:p>
            </c:rich>
          </c:tx>
          <c:layout>
            <c:manualLayout>
              <c:xMode val="edge"/>
              <c:yMode val="edge"/>
              <c:x val="8.7862043560344438E-3"/>
              <c:y val="3.3547223272291794E-2"/>
            </c:manualLayout>
          </c:layout>
          <c:overlay val="0"/>
        </c:title>
        <c:numFmt formatCode="0" sourceLinked="1"/>
        <c:majorTickMark val="out"/>
        <c:minorTickMark val="none"/>
        <c:tickLblPos val="nextTo"/>
        <c:crossAx val="150366464"/>
        <c:crosses val="autoZero"/>
        <c:crossBetween val="between"/>
        <c:majorUnit val="20"/>
      </c:valAx>
      <c:dTable>
        <c:showHorzBorder val="1"/>
        <c:showVertBorder val="1"/>
        <c:showOutline val="1"/>
        <c:showKeys val="1"/>
      </c:dTable>
    </c:plotArea>
    <c:legend>
      <c:legendPos val="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8434149116716811"/>
        </c:manualLayout>
      </c:layout>
      <c:barChart>
        <c:barDir val="col"/>
        <c:grouping val="clustered"/>
        <c:varyColors val="0"/>
        <c:ser>
          <c:idx val="0"/>
          <c:order val="0"/>
          <c:spPr>
            <a:solidFill>
              <a:srgbClr val="00A99A"/>
            </a:solidFill>
            <a:ln>
              <a:noFill/>
            </a:ln>
          </c:spPr>
          <c:invertIfNegative val="0"/>
          <c:dLbls>
            <c:dLbl>
              <c:idx val="9"/>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5CB-45C7-9E25-DF697E7E3DF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VNM!$B$5:$M$5</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VNM!$B$6:$M$6</c:f>
              <c:numCache>
                <c:formatCode>0</c:formatCode>
                <c:ptCount val="12"/>
                <c:pt idx="0">
                  <c:v>181</c:v>
                </c:pt>
                <c:pt idx="1">
                  <c:v>124</c:v>
                </c:pt>
                <c:pt idx="2">
                  <c:v>141</c:v>
                </c:pt>
                <c:pt idx="3">
                  <c:v>140</c:v>
                </c:pt>
                <c:pt idx="4">
                  <c:v>180</c:v>
                </c:pt>
                <c:pt idx="5">
                  <c:v>98</c:v>
                </c:pt>
                <c:pt idx="6">
                  <c:v>76</c:v>
                </c:pt>
                <c:pt idx="7">
                  <c:v>62</c:v>
                </c:pt>
                <c:pt idx="8">
                  <c:v>147.80000000000001</c:v>
                </c:pt>
                <c:pt idx="9">
                  <c:v>0</c:v>
                </c:pt>
                <c:pt idx="10">
                  <c:v>116.8</c:v>
                </c:pt>
                <c:pt idx="11">
                  <c:v>116</c:v>
                </c:pt>
              </c:numCache>
            </c:numRef>
          </c:val>
          <c:extLst>
            <c:ext xmlns:c16="http://schemas.microsoft.com/office/drawing/2014/chart" uri="{C3380CC4-5D6E-409C-BE32-E72D297353CC}">
              <c16:uniqueId val="{00000000-2C97-448D-A9CB-91AE437B0823}"/>
            </c:ext>
          </c:extLst>
        </c:ser>
        <c:dLbls>
          <c:showLegendKey val="0"/>
          <c:showVal val="0"/>
          <c:showCatName val="0"/>
          <c:showSerName val="0"/>
          <c:showPercent val="0"/>
          <c:showBubbleSize val="0"/>
        </c:dLbls>
        <c:gapWidth val="90"/>
        <c:axId val="170725376"/>
        <c:axId val="170726912"/>
      </c:barChart>
      <c:scatterChart>
        <c:scatterStyle val="lineMarker"/>
        <c:varyColors val="0"/>
        <c:ser>
          <c:idx val="1"/>
          <c:order val="1"/>
          <c:tx>
            <c:strRef>
              <c:f>VNM!$P$1</c:f>
              <c:strCache>
                <c:ptCount val="1"/>
                <c:pt idx="0">
                  <c:v>t1</c:v>
                </c:pt>
              </c:strCache>
            </c:strRef>
          </c:tx>
          <c:spPr>
            <a:ln w="25400">
              <a:solidFill>
                <a:srgbClr val="F78E1E"/>
              </a:solidFill>
              <a:prstDash val="dash"/>
            </a:ln>
          </c:spPr>
          <c:marker>
            <c:symbol val="none"/>
          </c:marker>
          <c:xVal>
            <c:numRef>
              <c:f>VNM!$O$2:$O$3</c:f>
              <c:numCache>
                <c:formatCode>General</c:formatCode>
                <c:ptCount val="2"/>
                <c:pt idx="0">
                  <c:v>0</c:v>
                </c:pt>
                <c:pt idx="1">
                  <c:v>1</c:v>
                </c:pt>
              </c:numCache>
            </c:numRef>
          </c:xVal>
          <c:yVal>
            <c:numRef>
              <c:f>VNM!$P$2:$P$3</c:f>
              <c:numCache>
                <c:formatCode>General</c:formatCode>
                <c:ptCount val="2"/>
                <c:pt idx="0">
                  <c:v>100</c:v>
                </c:pt>
                <c:pt idx="1">
                  <c:v>100</c:v>
                </c:pt>
              </c:numCache>
            </c:numRef>
          </c:yVal>
          <c:smooth val="0"/>
          <c:extLst>
            <c:ext xmlns:c16="http://schemas.microsoft.com/office/drawing/2014/chart" uri="{C3380CC4-5D6E-409C-BE32-E72D297353CC}">
              <c16:uniqueId val="{00000001-2C97-448D-A9CB-91AE437B0823}"/>
            </c:ext>
          </c:extLst>
        </c:ser>
        <c:ser>
          <c:idx val="2"/>
          <c:order val="2"/>
          <c:tx>
            <c:strRef>
              <c:f>VNM!$Q$1</c:f>
              <c:strCache>
                <c:ptCount val="1"/>
                <c:pt idx="0">
                  <c:v>t2</c:v>
                </c:pt>
              </c:strCache>
            </c:strRef>
          </c:tx>
          <c:spPr>
            <a:ln w="25400">
              <a:solidFill>
                <a:srgbClr val="00A99A"/>
              </a:solidFill>
              <a:prstDash val="dash"/>
            </a:ln>
          </c:spPr>
          <c:marker>
            <c:symbol val="none"/>
          </c:marker>
          <c:xVal>
            <c:numRef>
              <c:f>VNM!$O$2:$O$3</c:f>
              <c:numCache>
                <c:formatCode>General</c:formatCode>
                <c:ptCount val="2"/>
                <c:pt idx="0">
                  <c:v>0</c:v>
                </c:pt>
                <c:pt idx="1">
                  <c:v>1</c:v>
                </c:pt>
              </c:numCache>
            </c:numRef>
          </c:xVal>
          <c:yVal>
            <c:numRef>
              <c:f>VNM!$Q$2:$Q$3</c:f>
              <c:numCache>
                <c:formatCode>General</c:formatCode>
                <c:ptCount val="2"/>
                <c:pt idx="0">
                  <c:v>200</c:v>
                </c:pt>
                <c:pt idx="1">
                  <c:v>200</c:v>
                </c:pt>
              </c:numCache>
            </c:numRef>
          </c:yVal>
          <c:smooth val="0"/>
          <c:extLst>
            <c:ext xmlns:c16="http://schemas.microsoft.com/office/drawing/2014/chart" uri="{C3380CC4-5D6E-409C-BE32-E72D297353CC}">
              <c16:uniqueId val="{00000002-2C97-448D-A9CB-91AE437B0823}"/>
            </c:ext>
          </c:extLst>
        </c:ser>
        <c:dLbls>
          <c:showLegendKey val="0"/>
          <c:showVal val="0"/>
          <c:showCatName val="0"/>
          <c:showSerName val="0"/>
          <c:showPercent val="0"/>
          <c:showBubbleSize val="0"/>
        </c:dLbls>
        <c:axId val="170763392"/>
        <c:axId val="170728832"/>
      </c:scatterChart>
      <c:catAx>
        <c:axId val="170725376"/>
        <c:scaling>
          <c:orientation val="minMax"/>
        </c:scaling>
        <c:delete val="0"/>
        <c:axPos val="b"/>
        <c:numFmt formatCode="General" sourceLinked="0"/>
        <c:majorTickMark val="out"/>
        <c:minorTickMark val="none"/>
        <c:tickLblPos val="nextTo"/>
        <c:txPr>
          <a:bodyPr rot="-2700000"/>
          <a:lstStyle/>
          <a:p>
            <a:pPr>
              <a:defRPr/>
            </a:pPr>
            <a:endParaRPr lang="en-US"/>
          </a:p>
        </c:txPr>
        <c:crossAx val="170726912"/>
        <c:crosses val="autoZero"/>
        <c:auto val="1"/>
        <c:lblAlgn val="ctr"/>
        <c:lblOffset val="100"/>
        <c:noMultiLvlLbl val="0"/>
      </c:catAx>
      <c:valAx>
        <c:axId val="170726912"/>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70725376"/>
        <c:crosses val="autoZero"/>
        <c:crossBetween val="between"/>
        <c:majorUnit val="100"/>
      </c:valAx>
      <c:valAx>
        <c:axId val="170728832"/>
        <c:scaling>
          <c:orientation val="minMax"/>
          <c:max val="400"/>
          <c:min val="0"/>
        </c:scaling>
        <c:delete val="1"/>
        <c:axPos val="r"/>
        <c:numFmt formatCode="General" sourceLinked="1"/>
        <c:majorTickMark val="out"/>
        <c:minorTickMark val="none"/>
        <c:tickLblPos val="nextTo"/>
        <c:crossAx val="170763392"/>
        <c:crosses val="max"/>
        <c:crossBetween val="midCat"/>
        <c:majorUnit val="100"/>
      </c:valAx>
      <c:valAx>
        <c:axId val="170763392"/>
        <c:scaling>
          <c:orientation val="minMax"/>
          <c:max val="1"/>
          <c:min val="0"/>
        </c:scaling>
        <c:delete val="1"/>
        <c:axPos val="t"/>
        <c:numFmt formatCode="General" sourceLinked="1"/>
        <c:majorTickMark val="out"/>
        <c:minorTickMark val="none"/>
        <c:tickLblPos val="nextTo"/>
        <c:crossAx val="17072883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2745192565214"/>
          <c:y val="0.12784722222222222"/>
          <c:w val="0.81497566710411196"/>
          <c:h val="0.62536936789151354"/>
        </c:manualLayout>
      </c:layout>
      <c:barChart>
        <c:barDir val="col"/>
        <c:grouping val="clustered"/>
        <c:varyColors val="0"/>
        <c:ser>
          <c:idx val="0"/>
          <c:order val="0"/>
          <c:tx>
            <c:strRef>
              <c:f>'OST and NSP'!$B$4</c:f>
              <c:strCache>
                <c:ptCount val="1"/>
                <c:pt idx="0">
                  <c:v>Number of NSP sites</c:v>
                </c:pt>
              </c:strCache>
            </c:strRef>
          </c:tx>
          <c:spPr>
            <a:solidFill>
              <a:srgbClr val="E31837"/>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749A-41A1-A7E0-A671AC2E799F}"/>
                </c:ext>
              </c:extLst>
            </c:dLbl>
            <c:dLbl>
              <c:idx val="5"/>
              <c:delete val="1"/>
              <c:extLst>
                <c:ext xmlns:c15="http://schemas.microsoft.com/office/drawing/2012/chart" uri="{CE6537A1-D6FC-4f65-9D91-7224C49458BB}"/>
                <c:ext xmlns:c16="http://schemas.microsoft.com/office/drawing/2014/chart" uri="{C3380CC4-5D6E-409C-BE32-E72D297353CC}">
                  <c16:uniqueId val="{00000001-749A-41A1-A7E0-A671AC2E799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NSP'!$C$3:$H$3</c:f>
              <c:strCache>
                <c:ptCount val="6"/>
                <c:pt idx="0">
                  <c:v>2011</c:v>
                </c:pt>
                <c:pt idx="1">
                  <c:v>2012</c:v>
                </c:pt>
                <c:pt idx="2">
                  <c:v>2013</c:v>
                </c:pt>
                <c:pt idx="3">
                  <c:v>2014</c:v>
                </c:pt>
                <c:pt idx="4">
                  <c:v>2015</c:v>
                </c:pt>
                <c:pt idx="5">
                  <c:v>Mar-2016</c:v>
                </c:pt>
              </c:strCache>
            </c:strRef>
          </c:cat>
          <c:val>
            <c:numRef>
              <c:f>'OST and NSP'!$C$4:$H$4</c:f>
              <c:numCache>
                <c:formatCode>General</c:formatCode>
                <c:ptCount val="6"/>
                <c:pt idx="0">
                  <c:v>3607</c:v>
                </c:pt>
                <c:pt idx="1">
                  <c:v>3922</c:v>
                </c:pt>
                <c:pt idx="2">
                  <c:v>3755</c:v>
                </c:pt>
                <c:pt idx="3">
                  <c:v>0</c:v>
                </c:pt>
                <c:pt idx="5">
                  <c:v>0</c:v>
                </c:pt>
              </c:numCache>
            </c:numRef>
          </c:val>
          <c:extLst>
            <c:ext xmlns:c16="http://schemas.microsoft.com/office/drawing/2014/chart" uri="{C3380CC4-5D6E-409C-BE32-E72D297353CC}">
              <c16:uniqueId val="{00000002-749A-41A1-A7E0-A671AC2E799F}"/>
            </c:ext>
          </c:extLst>
        </c:ser>
        <c:ser>
          <c:idx val="1"/>
          <c:order val="1"/>
          <c:tx>
            <c:strRef>
              <c:f>'OST and NSP'!$B$5</c:f>
              <c:strCache>
                <c:ptCount val="1"/>
                <c:pt idx="0">
                  <c:v>Number of OST sites</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NSP'!$C$3:$H$3</c:f>
              <c:strCache>
                <c:ptCount val="6"/>
                <c:pt idx="0">
                  <c:v>2011</c:v>
                </c:pt>
                <c:pt idx="1">
                  <c:v>2012</c:v>
                </c:pt>
                <c:pt idx="2">
                  <c:v>2013</c:v>
                </c:pt>
                <c:pt idx="3">
                  <c:v>2014</c:v>
                </c:pt>
                <c:pt idx="4">
                  <c:v>2015</c:v>
                </c:pt>
                <c:pt idx="5">
                  <c:v>Mar-2016</c:v>
                </c:pt>
              </c:strCache>
            </c:strRef>
          </c:cat>
          <c:val>
            <c:numRef>
              <c:f>'OST and NSP'!$C$5:$H$5</c:f>
              <c:numCache>
                <c:formatCode>General</c:formatCode>
                <c:ptCount val="6"/>
                <c:pt idx="0">
                  <c:v>41</c:v>
                </c:pt>
                <c:pt idx="1">
                  <c:v>60</c:v>
                </c:pt>
                <c:pt idx="2">
                  <c:v>80</c:v>
                </c:pt>
                <c:pt idx="3">
                  <c:v>134</c:v>
                </c:pt>
                <c:pt idx="4">
                  <c:v>216</c:v>
                </c:pt>
                <c:pt idx="5">
                  <c:v>244</c:v>
                </c:pt>
              </c:numCache>
            </c:numRef>
          </c:val>
          <c:extLst>
            <c:ext xmlns:c16="http://schemas.microsoft.com/office/drawing/2014/chart" uri="{C3380CC4-5D6E-409C-BE32-E72D297353CC}">
              <c16:uniqueId val="{00000003-749A-41A1-A7E0-A671AC2E799F}"/>
            </c:ext>
          </c:extLst>
        </c:ser>
        <c:dLbls>
          <c:showLegendKey val="0"/>
          <c:showVal val="0"/>
          <c:showCatName val="0"/>
          <c:showSerName val="0"/>
          <c:showPercent val="0"/>
          <c:showBubbleSize val="0"/>
        </c:dLbls>
        <c:gapWidth val="150"/>
        <c:overlap val="1"/>
        <c:axId val="170868096"/>
        <c:axId val="170910848"/>
      </c:barChart>
      <c:catAx>
        <c:axId val="170868096"/>
        <c:scaling>
          <c:orientation val="minMax"/>
        </c:scaling>
        <c:delete val="0"/>
        <c:axPos val="b"/>
        <c:numFmt formatCode="General" sourceLinked="0"/>
        <c:majorTickMark val="out"/>
        <c:minorTickMark val="none"/>
        <c:tickLblPos val="nextTo"/>
        <c:crossAx val="170910848"/>
        <c:crosses val="autoZero"/>
        <c:auto val="1"/>
        <c:lblAlgn val="ctr"/>
        <c:lblOffset val="100"/>
        <c:noMultiLvlLbl val="0"/>
      </c:catAx>
      <c:valAx>
        <c:axId val="170910848"/>
        <c:scaling>
          <c:orientation val="minMax"/>
        </c:scaling>
        <c:delete val="0"/>
        <c:axPos val="l"/>
        <c:majorGridlines>
          <c:spPr>
            <a:ln>
              <a:solidFill>
                <a:sysClr val="window" lastClr="FFFFFF">
                  <a:lumMod val="85000"/>
                  <a:alpha val="50000"/>
                </a:sysClr>
              </a:solidFill>
              <a:prstDash val="dashDot"/>
            </a:ln>
          </c:spPr>
        </c:majorGridlines>
        <c:title>
          <c:tx>
            <c:rich>
              <a:bodyPr rot="-5400000" vert="horz"/>
              <a:lstStyle/>
              <a:p>
                <a:pPr>
                  <a:defRPr/>
                </a:pPr>
                <a:r>
                  <a:rPr lang="en-US"/>
                  <a:t>Number of sites</a:t>
                </a:r>
              </a:p>
            </c:rich>
          </c:tx>
          <c:layout>
            <c:manualLayout>
              <c:xMode val="edge"/>
              <c:yMode val="edge"/>
              <c:x val="1.8115942028985507E-3"/>
              <c:y val="0.23350065616797896"/>
            </c:manualLayout>
          </c:layout>
          <c:overlay val="0"/>
        </c:title>
        <c:numFmt formatCode="#,##0" sourceLinked="0"/>
        <c:majorTickMark val="out"/>
        <c:minorTickMark val="none"/>
        <c:tickLblPos val="nextTo"/>
        <c:crossAx val="170868096"/>
        <c:crosses val="autoZero"/>
        <c:crossBetween val="between"/>
        <c:majorUnit val="100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'OST sites and patients (2)'!$B$4</c:f>
              <c:strCache>
                <c:ptCount val="1"/>
                <c:pt idx="0">
                  <c:v>Number of people on OST</c:v>
                </c:pt>
              </c:strCache>
            </c:strRef>
          </c:tx>
          <c:spPr>
            <a:solidFill>
              <a:srgbClr val="F78E1E"/>
            </a:solidFill>
            <a:ln>
              <a:noFill/>
            </a:ln>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90-406D-B2AA-1C0FDF02FB2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'OST sites and patients (2)'!$D$3:$M$3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'OST sites and patients (2)'!$D$4:$M$4</c:f>
              <c:numCache>
                <c:formatCode>_-* #,##0_-;\-* #,##0_-;_-* "-"??_-;_-@_-</c:formatCode>
                <c:ptCount val="10"/>
                <c:pt idx="0">
                  <c:v>2584</c:v>
                </c:pt>
                <c:pt idx="1">
                  <c:v>6931</c:v>
                </c:pt>
                <c:pt idx="2">
                  <c:v>12253</c:v>
                </c:pt>
                <c:pt idx="3">
                  <c:v>15542</c:v>
                </c:pt>
                <c:pt idx="4">
                  <c:v>25223</c:v>
                </c:pt>
                <c:pt idx="5">
                  <c:v>43720</c:v>
                </c:pt>
                <c:pt idx="6">
                  <c:v>50358</c:v>
                </c:pt>
                <c:pt idx="7">
                  <c:v>53000</c:v>
                </c:pt>
                <c:pt idx="8">
                  <c:v>52075</c:v>
                </c:pt>
                <c:pt idx="9">
                  <c:v>52156</c:v>
                </c:pt>
              </c:numCache>
            </c:numRef>
          </c:val>
          <c:extLst>
            <c:ext xmlns:c16="http://schemas.microsoft.com/office/drawing/2014/chart" uri="{C3380CC4-5D6E-409C-BE32-E72D297353CC}">
              <c16:uniqueId val="{00000001-C890-406D-B2AA-1C0FDF02FB23}"/>
            </c:ext>
          </c:extLst>
        </c:ser>
        <c:dLbls>
          <c:showLegendKey val="0"/>
          <c:showVal val="0"/>
          <c:showCatName val="0"/>
          <c:showSerName val="0"/>
          <c:showPercent val="0"/>
          <c:showBubbleSize val="0"/>
        </c:dLbls>
        <c:gapWidth val="150"/>
        <c:axId val="242407680"/>
        <c:axId val="268719616"/>
      </c:barChart>
      <c:lineChart>
        <c:grouping val="standard"/>
        <c:varyColors val="0"/>
        <c:ser>
          <c:idx val="1"/>
          <c:order val="1"/>
          <c:tx>
            <c:strRef>
              <c:f>'OST sites and patients (2)'!$B$5</c:f>
              <c:strCache>
                <c:ptCount val="1"/>
                <c:pt idx="0">
                  <c:v>Number of OST sites</c:v>
                </c:pt>
              </c:strCache>
            </c:strRef>
          </c:tx>
          <c:spPr>
            <a:ln w="38100">
              <a:solidFill>
                <a:srgbClr val="00AEEF"/>
              </a:solidFill>
            </a:ln>
          </c:spPr>
          <c:marker>
            <c:symbol val="square"/>
            <c:size val="10"/>
            <c:spPr>
              <a:solidFill>
                <a:srgbClr val="00AEEF"/>
              </a:solidFill>
              <a:ln>
                <a:solidFill>
                  <a:sysClr val="window" lastClr="FFFFFF"/>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'OST sites and patients (2)'!$D$3:$M$3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'OST sites and patients (2)'!$D$5:$M$5</c:f>
              <c:numCache>
                <c:formatCode>General</c:formatCode>
                <c:ptCount val="10"/>
                <c:pt idx="0">
                  <c:v>15</c:v>
                </c:pt>
                <c:pt idx="1">
                  <c:v>41</c:v>
                </c:pt>
                <c:pt idx="2">
                  <c:v>60</c:v>
                </c:pt>
                <c:pt idx="3">
                  <c:v>80</c:v>
                </c:pt>
                <c:pt idx="4">
                  <c:v>134</c:v>
                </c:pt>
                <c:pt idx="5">
                  <c:v>216</c:v>
                </c:pt>
                <c:pt idx="6">
                  <c:v>244</c:v>
                </c:pt>
              </c:numCache>
            </c:numRef>
          </c:val>
          <c:smooth val="0"/>
          <c:extLst>
            <c:ext xmlns:c16="http://schemas.microsoft.com/office/drawing/2014/chart" uri="{C3380CC4-5D6E-409C-BE32-E72D297353CC}">
              <c16:uniqueId val="{00000002-C890-406D-B2AA-1C0FDF02FB23}"/>
            </c:ext>
          </c:extLst>
        </c:ser>
        <c:dLbls>
          <c:showLegendKey val="0"/>
          <c:showVal val="0"/>
          <c:showCatName val="0"/>
          <c:showSerName val="0"/>
          <c:showPercent val="0"/>
          <c:showBubbleSize val="0"/>
        </c:dLbls>
        <c:marker val="1"/>
        <c:smooth val="0"/>
        <c:axId val="270067584"/>
        <c:axId val="268814976"/>
      </c:lineChart>
      <c:catAx>
        <c:axId val="242407680"/>
        <c:scaling>
          <c:orientation val="minMax"/>
        </c:scaling>
        <c:delete val="0"/>
        <c:axPos val="b"/>
        <c:numFmt formatCode="General" sourceLinked="1"/>
        <c:majorTickMark val="out"/>
        <c:minorTickMark val="none"/>
        <c:tickLblPos val="nextTo"/>
        <c:crossAx val="268719616"/>
        <c:crosses val="autoZero"/>
        <c:auto val="1"/>
        <c:lblAlgn val="ctr"/>
        <c:lblOffset val="100"/>
        <c:noMultiLvlLbl val="0"/>
      </c:catAx>
      <c:valAx>
        <c:axId val="268719616"/>
        <c:scaling>
          <c:orientation val="minMax"/>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people on OST</a:t>
                </a:r>
              </a:p>
            </c:rich>
          </c:tx>
          <c:overlay val="0"/>
        </c:title>
        <c:numFmt formatCode="#,##0" sourceLinked="0"/>
        <c:majorTickMark val="out"/>
        <c:minorTickMark val="none"/>
        <c:tickLblPos val="nextTo"/>
        <c:crossAx val="242407680"/>
        <c:crosses val="autoZero"/>
        <c:crossBetween val="between"/>
      </c:valAx>
      <c:valAx>
        <c:axId val="268814976"/>
        <c:scaling>
          <c:orientation val="minMax"/>
          <c:max val="500"/>
        </c:scaling>
        <c:delete val="0"/>
        <c:axPos val="r"/>
        <c:title>
          <c:tx>
            <c:rich>
              <a:bodyPr rot="-5400000" vert="horz"/>
              <a:lstStyle/>
              <a:p>
                <a:pPr>
                  <a:defRPr/>
                </a:pPr>
                <a:r>
                  <a:rPr lang="en-US" dirty="0"/>
                  <a:t>Number of OST sites</a:t>
                </a:r>
              </a:p>
            </c:rich>
          </c:tx>
          <c:overlay val="0"/>
        </c:title>
        <c:numFmt formatCode="General" sourceLinked="1"/>
        <c:majorTickMark val="out"/>
        <c:minorTickMark val="none"/>
        <c:tickLblPos val="nextTo"/>
        <c:crossAx val="270067584"/>
        <c:crosses val="max"/>
        <c:crossBetween val="between"/>
      </c:valAx>
      <c:catAx>
        <c:axId val="270067584"/>
        <c:scaling>
          <c:orientation val="minMax"/>
        </c:scaling>
        <c:delete val="1"/>
        <c:axPos val="b"/>
        <c:numFmt formatCode="General" sourceLinked="1"/>
        <c:majorTickMark val="out"/>
        <c:minorTickMark val="none"/>
        <c:tickLblPos val="nextTo"/>
        <c:crossAx val="268814976"/>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'ART scale up'!$D$1</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FD8-4BF4-858C-C255387262C2}"/>
                </c:ext>
              </c:extLst>
            </c:dLbl>
            <c:dLbl>
              <c:idx val="1"/>
              <c:delete val="1"/>
              <c:extLst>
                <c:ext xmlns:c15="http://schemas.microsoft.com/office/drawing/2012/chart" uri="{CE6537A1-D6FC-4f65-9D91-7224C49458BB}"/>
                <c:ext xmlns:c16="http://schemas.microsoft.com/office/drawing/2014/chart" uri="{C3380CC4-5D6E-409C-BE32-E72D297353CC}">
                  <c16:uniqueId val="{00000001-DFD8-4BF4-858C-C255387262C2}"/>
                </c:ext>
              </c:extLst>
            </c:dLbl>
            <c:dLbl>
              <c:idx val="2"/>
              <c:delete val="1"/>
              <c:extLst>
                <c:ext xmlns:c15="http://schemas.microsoft.com/office/drawing/2012/chart" uri="{CE6537A1-D6FC-4f65-9D91-7224C49458BB}"/>
                <c:ext xmlns:c16="http://schemas.microsoft.com/office/drawing/2014/chart" uri="{C3380CC4-5D6E-409C-BE32-E72D297353CC}">
                  <c16:uniqueId val="{00000002-DFD8-4BF4-858C-C255387262C2}"/>
                </c:ext>
              </c:extLst>
            </c:dLbl>
            <c:dLbl>
              <c:idx val="3"/>
              <c:delete val="1"/>
              <c:extLst>
                <c:ext xmlns:c15="http://schemas.microsoft.com/office/drawing/2012/chart" uri="{CE6537A1-D6FC-4f65-9D91-7224C49458BB}"/>
                <c:ext xmlns:c16="http://schemas.microsoft.com/office/drawing/2014/chart" uri="{C3380CC4-5D6E-409C-BE32-E72D297353CC}">
                  <c16:uniqueId val="{00000003-DFD8-4BF4-858C-C255387262C2}"/>
                </c:ext>
              </c:extLst>
            </c:dLbl>
            <c:dLbl>
              <c:idx val="4"/>
              <c:delete val="1"/>
              <c:extLst>
                <c:ext xmlns:c15="http://schemas.microsoft.com/office/drawing/2012/chart" uri="{CE6537A1-D6FC-4f65-9D91-7224C49458BB}"/>
                <c:ext xmlns:c16="http://schemas.microsoft.com/office/drawing/2014/chart" uri="{C3380CC4-5D6E-409C-BE32-E72D297353CC}">
                  <c16:uniqueId val="{00000004-DFD8-4BF4-858C-C255387262C2}"/>
                </c:ext>
              </c:extLst>
            </c:dLbl>
            <c:spPr>
              <a:noFill/>
              <a:ln>
                <a:noFill/>
              </a:ln>
              <a:effectLst/>
            </c:spPr>
            <c:txPr>
              <a:bodyPr rot="-5400000" vert="horz"/>
              <a:lstStyle/>
              <a:p>
                <a:pPr>
                  <a:defRPr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scale up'!$B$2:$B$21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scale up'!$D$2:$D$21</c:f>
              <c:numCache>
                <c:formatCode>General</c:formatCode>
                <c:ptCount val="20"/>
                <c:pt idx="8" formatCode="#,##0">
                  <c:v>207</c:v>
                </c:pt>
                <c:pt idx="9" formatCode="#,##0">
                  <c:v>288</c:v>
                </c:pt>
                <c:pt idx="10" formatCode="#,##0">
                  <c:v>315</c:v>
                </c:pt>
                <c:pt idx="11" formatCode="#,##0">
                  <c:v>320</c:v>
                </c:pt>
                <c:pt idx="12" formatCode="#,##0">
                  <c:v>290</c:v>
                </c:pt>
                <c:pt idx="13" formatCode="#,##0">
                  <c:v>318</c:v>
                </c:pt>
                <c:pt idx="14" formatCode="#,##0">
                  <c:v>302</c:v>
                </c:pt>
                <c:pt idx="15" formatCode="#,##0">
                  <c:v>349</c:v>
                </c:pt>
              </c:numCache>
            </c:numRef>
          </c:val>
          <c:extLst>
            <c:ext xmlns:c16="http://schemas.microsoft.com/office/drawing/2014/chart" uri="{C3380CC4-5D6E-409C-BE32-E72D297353CC}">
              <c16:uniqueId val="{00000005-DFD8-4BF4-858C-C255387262C2}"/>
            </c:ext>
          </c:extLst>
        </c:ser>
        <c:dLbls>
          <c:showLegendKey val="0"/>
          <c:showVal val="0"/>
          <c:showCatName val="0"/>
          <c:showSerName val="0"/>
          <c:showPercent val="0"/>
          <c:showBubbleSize val="0"/>
        </c:dLbls>
        <c:gapWidth val="60"/>
        <c:axId val="176084864"/>
        <c:axId val="176082944"/>
      </c:barChart>
      <c:lineChart>
        <c:grouping val="standard"/>
        <c:varyColors val="0"/>
        <c:ser>
          <c:idx val="0"/>
          <c:order val="0"/>
          <c:tx>
            <c:strRef>
              <c:f>'ART scale up'!$C$1</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16-4DDF-B900-BB9E6BC5F4C6}"/>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'ART scale up'!$B$2:$B$21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scale up'!$C$2:$C$21</c:f>
              <c:numCache>
                <c:formatCode>#,##0</c:formatCode>
                <c:ptCount val="20"/>
                <c:pt idx="0">
                  <c:v>0</c:v>
                </c:pt>
                <c:pt idx="1">
                  <c:v>0</c:v>
                </c:pt>
                <c:pt idx="2">
                  <c:v>50</c:v>
                </c:pt>
                <c:pt idx="3">
                  <c:v>200</c:v>
                </c:pt>
                <c:pt idx="4">
                  <c:v>516</c:v>
                </c:pt>
                <c:pt idx="5">
                  <c:v>2697</c:v>
                </c:pt>
                <c:pt idx="6">
                  <c:v>8246</c:v>
                </c:pt>
                <c:pt idx="7">
                  <c:v>16212</c:v>
                </c:pt>
                <c:pt idx="8">
                  <c:v>27059</c:v>
                </c:pt>
                <c:pt idx="9">
                  <c:v>38080</c:v>
                </c:pt>
                <c:pt idx="10">
                  <c:v>49428</c:v>
                </c:pt>
                <c:pt idx="11">
                  <c:v>61424</c:v>
                </c:pt>
                <c:pt idx="12">
                  <c:v>73711</c:v>
                </c:pt>
                <c:pt idx="13">
                  <c:v>84187</c:v>
                </c:pt>
                <c:pt idx="14">
                  <c:v>93505</c:v>
                </c:pt>
                <c:pt idx="15">
                  <c:v>111482</c:v>
                </c:pt>
                <c:pt idx="16">
                  <c:v>124410</c:v>
                </c:pt>
                <c:pt idx="17">
                  <c:v>139912</c:v>
                </c:pt>
                <c:pt idx="18">
                  <c:v>149949</c:v>
                </c:pt>
                <c:pt idx="19">
                  <c:v>159664</c:v>
                </c:pt>
              </c:numCache>
            </c:numRef>
          </c:val>
          <c:smooth val="0"/>
          <c:extLst>
            <c:ext xmlns:c16="http://schemas.microsoft.com/office/drawing/2014/chart" uri="{C3380CC4-5D6E-409C-BE32-E72D297353CC}">
              <c16:uniqueId val="{00000007-DFD8-4BF4-858C-C255387262C2}"/>
            </c:ext>
          </c:extLst>
        </c:ser>
        <c:dLbls>
          <c:showLegendKey val="0"/>
          <c:showVal val="0"/>
          <c:showCatName val="0"/>
          <c:showSerName val="0"/>
          <c:showPercent val="0"/>
          <c:showBubbleSize val="0"/>
        </c:dLbls>
        <c:marker val="1"/>
        <c:smooth val="0"/>
        <c:axId val="176050560"/>
        <c:axId val="176052096"/>
      </c:lineChart>
      <c:catAx>
        <c:axId val="176050560"/>
        <c:scaling>
          <c:orientation val="minMax"/>
        </c:scaling>
        <c:delete val="0"/>
        <c:axPos val="b"/>
        <c:numFmt formatCode="General" sourceLinked="1"/>
        <c:majorTickMark val="out"/>
        <c:minorTickMark val="none"/>
        <c:tickLblPos val="nextTo"/>
        <c:crossAx val="176052096"/>
        <c:crosses val="autoZero"/>
        <c:auto val="1"/>
        <c:lblAlgn val="ctr"/>
        <c:lblOffset val="100"/>
        <c:noMultiLvlLbl val="0"/>
      </c:catAx>
      <c:valAx>
        <c:axId val="17605209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76050560"/>
        <c:crosses val="autoZero"/>
        <c:crossBetween val="between"/>
      </c:valAx>
      <c:valAx>
        <c:axId val="176082944"/>
        <c:scaling>
          <c:orientation val="minMax"/>
          <c:max val="50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176084864"/>
        <c:crosses val="max"/>
        <c:crossBetween val="between"/>
        <c:majorUnit val="100"/>
      </c:valAx>
      <c:catAx>
        <c:axId val="176084864"/>
        <c:scaling>
          <c:orientation val="minMax"/>
        </c:scaling>
        <c:delete val="1"/>
        <c:axPos val="b"/>
        <c:numFmt formatCode="General" sourceLinked="1"/>
        <c:majorTickMark val="out"/>
        <c:minorTickMark val="none"/>
        <c:tickLblPos val="nextTo"/>
        <c:crossAx val="176082944"/>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704258435087"/>
          <c:y val="8.5898561446773533E-2"/>
          <c:w val="0.78926095515234496"/>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C205-449B-B728-01589B2D72EF}"/>
                </c:ext>
              </c:extLst>
            </c:dLbl>
            <c:dLbl>
              <c:idx val="6"/>
              <c:delete val="1"/>
              <c:extLst>
                <c:ext xmlns:c15="http://schemas.microsoft.com/office/drawing/2012/chart" uri="{CE6537A1-D6FC-4f65-9D91-7224C49458BB}"/>
                <c:ext xmlns:c16="http://schemas.microsoft.com/office/drawing/2014/chart" uri="{C3380CC4-5D6E-409C-BE32-E72D297353CC}">
                  <c16:uniqueId val="{00000001-C205-449B-B728-01589B2D72EF}"/>
                </c:ext>
              </c:extLst>
            </c:dLbl>
            <c:dLbl>
              <c:idx val="7"/>
              <c:delete val="1"/>
              <c:extLst>
                <c:ext xmlns:c15="http://schemas.microsoft.com/office/drawing/2012/chart" uri="{CE6537A1-D6FC-4f65-9D91-7224C49458BB}"/>
                <c:ext xmlns:c16="http://schemas.microsoft.com/office/drawing/2014/chart" uri="{C3380CC4-5D6E-409C-BE32-E72D297353CC}">
                  <c16:uniqueId val="{00000002-C205-449B-B728-01589B2D72EF}"/>
                </c:ext>
              </c:extLst>
            </c:dLbl>
            <c:dLbl>
              <c:idx val="8"/>
              <c:delete val="1"/>
              <c:extLst>
                <c:ext xmlns:c15="http://schemas.microsoft.com/office/drawing/2012/chart" uri="{CE6537A1-D6FC-4f65-9D91-7224C49458BB}"/>
                <c:ext xmlns:c16="http://schemas.microsoft.com/office/drawing/2014/chart" uri="{C3380CC4-5D6E-409C-BE32-E72D297353CC}">
                  <c16:uniqueId val="{00000003-C205-449B-B728-01589B2D72EF}"/>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0</c:v>
                </c:pt>
                <c:pt idx="2">
                  <c:v>0</c:v>
                </c:pt>
                <c:pt idx="3">
                  <c:v>0</c:v>
                </c:pt>
                <c:pt idx="4">
                  <c:v>0</c:v>
                </c:pt>
                <c:pt idx="5">
                  <c:v>1</c:v>
                </c:pt>
                <c:pt idx="6">
                  <c:v>4</c:v>
                </c:pt>
                <c:pt idx="7">
                  <c:v>8</c:v>
                </c:pt>
                <c:pt idx="8">
                  <c:v>13</c:v>
                </c:pt>
                <c:pt idx="9">
                  <c:v>18</c:v>
                </c:pt>
                <c:pt idx="10">
                  <c:v>23</c:v>
                </c:pt>
                <c:pt idx="11">
                  <c:v>28</c:v>
                </c:pt>
                <c:pt idx="12">
                  <c:v>33</c:v>
                </c:pt>
                <c:pt idx="13">
                  <c:v>37</c:v>
                </c:pt>
                <c:pt idx="14">
                  <c:v>41</c:v>
                </c:pt>
                <c:pt idx="15">
                  <c:v>48</c:v>
                </c:pt>
                <c:pt idx="16">
                  <c:v>54</c:v>
                </c:pt>
                <c:pt idx="17">
                  <c:v>60</c:v>
                </c:pt>
                <c:pt idx="18">
                  <c:v>65</c:v>
                </c:pt>
                <c:pt idx="19">
                  <c:v>70</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76772992"/>
        <c:axId val="176771072"/>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05-449B-B728-01589B2D72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0</c:v>
                </c:pt>
                <c:pt idx="1">
                  <c:v>0</c:v>
                </c:pt>
                <c:pt idx="2">
                  <c:v>50</c:v>
                </c:pt>
                <c:pt idx="3">
                  <c:v>200</c:v>
                </c:pt>
                <c:pt idx="4">
                  <c:v>516</c:v>
                </c:pt>
                <c:pt idx="5">
                  <c:v>2697</c:v>
                </c:pt>
                <c:pt idx="6">
                  <c:v>8246</c:v>
                </c:pt>
                <c:pt idx="7">
                  <c:v>16212</c:v>
                </c:pt>
                <c:pt idx="8">
                  <c:v>27059</c:v>
                </c:pt>
                <c:pt idx="9">
                  <c:v>38080</c:v>
                </c:pt>
                <c:pt idx="10">
                  <c:v>49428</c:v>
                </c:pt>
                <c:pt idx="11">
                  <c:v>61424</c:v>
                </c:pt>
                <c:pt idx="12">
                  <c:v>73711</c:v>
                </c:pt>
                <c:pt idx="13">
                  <c:v>84187</c:v>
                </c:pt>
                <c:pt idx="14">
                  <c:v>93505</c:v>
                </c:pt>
                <c:pt idx="15">
                  <c:v>111482</c:v>
                </c:pt>
                <c:pt idx="16">
                  <c:v>124410</c:v>
                </c:pt>
                <c:pt idx="17">
                  <c:v>139912</c:v>
                </c:pt>
                <c:pt idx="18">
                  <c:v>149949</c:v>
                </c:pt>
                <c:pt idx="19">
                  <c:v>159664</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76759168"/>
        <c:axId val="176760704"/>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0</c:v>
                </c:pt>
                <c:pt idx="2">
                  <c:v>0</c:v>
                </c:pt>
                <c:pt idx="3">
                  <c:v>0</c:v>
                </c:pt>
                <c:pt idx="4">
                  <c:v>0</c:v>
                </c:pt>
                <c:pt idx="5">
                  <c:v>1</c:v>
                </c:pt>
                <c:pt idx="6">
                  <c:v>4</c:v>
                </c:pt>
                <c:pt idx="7">
                  <c:v>7</c:v>
                </c:pt>
                <c:pt idx="8">
                  <c:v>11</c:v>
                </c:pt>
                <c:pt idx="9">
                  <c:v>16</c:v>
                </c:pt>
                <c:pt idx="10">
                  <c:v>20</c:v>
                </c:pt>
                <c:pt idx="11">
                  <c:v>24</c:v>
                </c:pt>
                <c:pt idx="12">
                  <c:v>29</c:v>
                </c:pt>
                <c:pt idx="13">
                  <c:v>32</c:v>
                </c:pt>
                <c:pt idx="14">
                  <c:v>36</c:v>
                </c:pt>
                <c:pt idx="15">
                  <c:v>42</c:v>
                </c:pt>
                <c:pt idx="16">
                  <c:v>47</c:v>
                </c:pt>
                <c:pt idx="17">
                  <c:v>53</c:v>
                </c:pt>
                <c:pt idx="18">
                  <c:v>57</c:v>
                </c:pt>
                <c:pt idx="19">
                  <c:v>61</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0</c:v>
                </c:pt>
                <c:pt idx="2">
                  <c:v>0</c:v>
                </c:pt>
                <c:pt idx="3">
                  <c:v>0</c:v>
                </c:pt>
                <c:pt idx="4">
                  <c:v>0</c:v>
                </c:pt>
                <c:pt idx="5">
                  <c:v>2</c:v>
                </c:pt>
                <c:pt idx="6">
                  <c:v>5</c:v>
                </c:pt>
                <c:pt idx="7">
                  <c:v>9</c:v>
                </c:pt>
                <c:pt idx="8">
                  <c:v>15</c:v>
                </c:pt>
                <c:pt idx="9">
                  <c:v>21</c:v>
                </c:pt>
                <c:pt idx="10">
                  <c:v>27</c:v>
                </c:pt>
                <c:pt idx="11">
                  <c:v>32</c:v>
                </c:pt>
                <c:pt idx="12">
                  <c:v>38</c:v>
                </c:pt>
                <c:pt idx="13">
                  <c:v>43</c:v>
                </c:pt>
                <c:pt idx="14">
                  <c:v>47</c:v>
                </c:pt>
                <c:pt idx="15">
                  <c:v>55</c:v>
                </c:pt>
                <c:pt idx="16">
                  <c:v>61</c:v>
                </c:pt>
                <c:pt idx="17">
                  <c:v>68</c:v>
                </c:pt>
                <c:pt idx="18">
                  <c:v>73</c:v>
                </c:pt>
                <c:pt idx="19">
                  <c:v>79</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76772992"/>
        <c:axId val="176771072"/>
      </c:lineChart>
      <c:catAx>
        <c:axId val="176759168"/>
        <c:scaling>
          <c:orientation val="minMax"/>
        </c:scaling>
        <c:delete val="0"/>
        <c:axPos val="b"/>
        <c:numFmt formatCode="General" sourceLinked="1"/>
        <c:majorTickMark val="out"/>
        <c:minorTickMark val="none"/>
        <c:tickLblPos val="nextTo"/>
        <c:txPr>
          <a:bodyPr rot="-2700000"/>
          <a:lstStyle/>
          <a:p>
            <a:pPr>
              <a:defRPr/>
            </a:pPr>
            <a:endParaRPr lang="en-US"/>
          </a:p>
        </c:txPr>
        <c:crossAx val="176760704"/>
        <c:crosses val="autoZero"/>
        <c:auto val="1"/>
        <c:lblAlgn val="ctr"/>
        <c:lblOffset val="100"/>
        <c:noMultiLvlLbl val="0"/>
      </c:catAx>
      <c:valAx>
        <c:axId val="17676070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76759168"/>
        <c:crosses val="autoZero"/>
        <c:crossBetween val="between"/>
      </c:valAx>
      <c:valAx>
        <c:axId val="17677107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76772992"/>
        <c:crosses val="max"/>
        <c:crossBetween val="between"/>
        <c:majorUnit val="20"/>
      </c:valAx>
      <c:catAx>
        <c:axId val="176772992"/>
        <c:scaling>
          <c:orientation val="minMax"/>
        </c:scaling>
        <c:delete val="1"/>
        <c:axPos val="b"/>
        <c:numFmt formatCode="General" sourceLinked="1"/>
        <c:majorTickMark val="out"/>
        <c:minorTickMark val="none"/>
        <c:tickLblPos val="nextTo"/>
        <c:crossAx val="176771072"/>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pt idx="0">
                  <c:v>0</c:v>
                </c:pt>
                <c:pt idx="1">
                  <c:v>0</c:v>
                </c:pt>
                <c:pt idx="2">
                  <c:v>0</c:v>
                </c:pt>
                <c:pt idx="3">
                  <c:v>0</c:v>
                </c:pt>
                <c:pt idx="4">
                  <c:v>0</c:v>
                </c:pt>
                <c:pt idx="5">
                  <c:v>1</c:v>
                </c:pt>
                <c:pt idx="6">
                  <c:v>10</c:v>
                </c:pt>
                <c:pt idx="7">
                  <c:v>20</c:v>
                </c:pt>
                <c:pt idx="8">
                  <c:v>31</c:v>
                </c:pt>
                <c:pt idx="9">
                  <c:v>41</c:v>
                </c:pt>
                <c:pt idx="10">
                  <c:v>54</c:v>
                </c:pt>
                <c:pt idx="11">
                  <c:v>63</c:v>
                </c:pt>
                <c:pt idx="12">
                  <c:v>72</c:v>
                </c:pt>
                <c:pt idx="13">
                  <c:v>77</c:v>
                </c:pt>
                <c:pt idx="14">
                  <c:v>81</c:v>
                </c:pt>
                <c:pt idx="15">
                  <c:v>87</c:v>
                </c:pt>
                <c:pt idx="16">
                  <c:v>87</c:v>
                </c:pt>
                <c:pt idx="17">
                  <c:v>86</c:v>
                </c:pt>
                <c:pt idx="18">
                  <c:v>84</c:v>
                </c:pt>
                <c:pt idx="19">
                  <c:v>85</c:v>
                </c:pt>
              </c:numCache>
            </c:numRef>
          </c:val>
          <c:smooth val="0"/>
          <c:extLst>
            <c:ext xmlns:c16="http://schemas.microsoft.com/office/drawing/2014/chart" uri="{C3380CC4-5D6E-409C-BE32-E72D297353CC}">
              <c16:uniqueId val="{00000000-1F19-4A9A-9568-C1926DED4FF8}"/>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pt idx="0">
                  <c:v>0</c:v>
                </c:pt>
                <c:pt idx="1">
                  <c:v>0</c:v>
                </c:pt>
                <c:pt idx="2">
                  <c:v>0</c:v>
                </c:pt>
                <c:pt idx="3">
                  <c:v>0</c:v>
                </c:pt>
                <c:pt idx="4">
                  <c:v>0</c:v>
                </c:pt>
                <c:pt idx="5">
                  <c:v>1</c:v>
                </c:pt>
                <c:pt idx="6">
                  <c:v>8</c:v>
                </c:pt>
                <c:pt idx="7">
                  <c:v>18</c:v>
                </c:pt>
                <c:pt idx="8">
                  <c:v>27</c:v>
                </c:pt>
                <c:pt idx="9">
                  <c:v>35</c:v>
                </c:pt>
                <c:pt idx="10">
                  <c:v>46</c:v>
                </c:pt>
                <c:pt idx="11">
                  <c:v>54</c:v>
                </c:pt>
                <c:pt idx="12">
                  <c:v>62</c:v>
                </c:pt>
                <c:pt idx="13">
                  <c:v>66</c:v>
                </c:pt>
                <c:pt idx="14">
                  <c:v>69</c:v>
                </c:pt>
                <c:pt idx="15">
                  <c:v>74</c:v>
                </c:pt>
                <c:pt idx="16">
                  <c:v>74</c:v>
                </c:pt>
                <c:pt idx="17">
                  <c:v>73</c:v>
                </c:pt>
                <c:pt idx="18">
                  <c:v>71</c:v>
                </c:pt>
                <c:pt idx="19">
                  <c:v>71</c:v>
                </c:pt>
              </c:numCache>
            </c:numRef>
          </c:val>
          <c:smooth val="0"/>
          <c:extLst>
            <c:ext xmlns:c16="http://schemas.microsoft.com/office/drawing/2014/chart" uri="{C3380CC4-5D6E-409C-BE32-E72D297353CC}">
              <c16:uniqueId val="{00000001-1F19-4A9A-9568-C1926DED4FF8}"/>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pt idx="0">
                  <c:v>0</c:v>
                </c:pt>
                <c:pt idx="1">
                  <c:v>0</c:v>
                </c:pt>
                <c:pt idx="2">
                  <c:v>0</c:v>
                </c:pt>
                <c:pt idx="3">
                  <c:v>0</c:v>
                </c:pt>
                <c:pt idx="4">
                  <c:v>0</c:v>
                </c:pt>
                <c:pt idx="5">
                  <c:v>1</c:v>
                </c:pt>
                <c:pt idx="6">
                  <c:v>11</c:v>
                </c:pt>
                <c:pt idx="7">
                  <c:v>24</c:v>
                </c:pt>
                <c:pt idx="8">
                  <c:v>37</c:v>
                </c:pt>
                <c:pt idx="9">
                  <c:v>49</c:v>
                </c:pt>
                <c:pt idx="10">
                  <c:v>65</c:v>
                </c:pt>
                <c:pt idx="11">
                  <c:v>75</c:v>
                </c:pt>
                <c:pt idx="12">
                  <c:v>86</c:v>
                </c:pt>
                <c:pt idx="13">
                  <c:v>91</c:v>
                </c:pt>
                <c:pt idx="14">
                  <c:v>96</c:v>
                </c:pt>
                <c:pt idx="15">
                  <c:v>100</c:v>
                </c:pt>
                <c:pt idx="16">
                  <c:v>100</c:v>
                </c:pt>
                <c:pt idx="17">
                  <c:v>100</c:v>
                </c:pt>
                <c:pt idx="18">
                  <c:v>100</c:v>
                </c:pt>
                <c:pt idx="19">
                  <c:v>100</c:v>
                </c:pt>
              </c:numCache>
            </c:numRef>
          </c:val>
          <c:smooth val="0"/>
          <c:extLst>
            <c:ext xmlns:c16="http://schemas.microsoft.com/office/drawing/2014/chart" uri="{C3380CC4-5D6E-409C-BE32-E72D297353CC}">
              <c16:uniqueId val="{00000002-1F19-4A9A-9568-C1926DED4FF8}"/>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0</c:v>
                </c:pt>
                <c:pt idx="2">
                  <c:v>0</c:v>
                </c:pt>
                <c:pt idx="3">
                  <c:v>0</c:v>
                </c:pt>
                <c:pt idx="4">
                  <c:v>0</c:v>
                </c:pt>
                <c:pt idx="5">
                  <c:v>2</c:v>
                </c:pt>
                <c:pt idx="6">
                  <c:v>4</c:v>
                </c:pt>
                <c:pt idx="7">
                  <c:v>8</c:v>
                </c:pt>
                <c:pt idx="8">
                  <c:v>13</c:v>
                </c:pt>
                <c:pt idx="9">
                  <c:v>18</c:v>
                </c:pt>
                <c:pt idx="10">
                  <c:v>22</c:v>
                </c:pt>
                <c:pt idx="11">
                  <c:v>26</c:v>
                </c:pt>
                <c:pt idx="12">
                  <c:v>29</c:v>
                </c:pt>
                <c:pt idx="13">
                  <c:v>34</c:v>
                </c:pt>
                <c:pt idx="14">
                  <c:v>37</c:v>
                </c:pt>
                <c:pt idx="15">
                  <c:v>44</c:v>
                </c:pt>
                <c:pt idx="16">
                  <c:v>49</c:v>
                </c:pt>
                <c:pt idx="17">
                  <c:v>56</c:v>
                </c:pt>
                <c:pt idx="18">
                  <c:v>61</c:v>
                </c:pt>
                <c:pt idx="19">
                  <c:v>66</c:v>
                </c:pt>
              </c:numCache>
            </c:numRef>
          </c:val>
          <c:smooth val="0"/>
          <c:extLst>
            <c:ext xmlns:c16="http://schemas.microsoft.com/office/drawing/2014/chart" uri="{C3380CC4-5D6E-409C-BE32-E72D297353CC}">
              <c16:uniqueId val="{00000003-1F19-4A9A-9568-C1926DED4FF8}"/>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0</c:v>
                </c:pt>
                <c:pt idx="2">
                  <c:v>0</c:v>
                </c:pt>
                <c:pt idx="3">
                  <c:v>0</c:v>
                </c:pt>
                <c:pt idx="4">
                  <c:v>0</c:v>
                </c:pt>
                <c:pt idx="5">
                  <c:v>2</c:v>
                </c:pt>
                <c:pt idx="6">
                  <c:v>4</c:v>
                </c:pt>
                <c:pt idx="7">
                  <c:v>7</c:v>
                </c:pt>
                <c:pt idx="8">
                  <c:v>11</c:v>
                </c:pt>
                <c:pt idx="9">
                  <c:v>15</c:v>
                </c:pt>
                <c:pt idx="10">
                  <c:v>19</c:v>
                </c:pt>
                <c:pt idx="11">
                  <c:v>23</c:v>
                </c:pt>
                <c:pt idx="12">
                  <c:v>26</c:v>
                </c:pt>
                <c:pt idx="13">
                  <c:v>30</c:v>
                </c:pt>
                <c:pt idx="14">
                  <c:v>33</c:v>
                </c:pt>
                <c:pt idx="15">
                  <c:v>39</c:v>
                </c:pt>
                <c:pt idx="16">
                  <c:v>43</c:v>
                </c:pt>
                <c:pt idx="17">
                  <c:v>50</c:v>
                </c:pt>
                <c:pt idx="18">
                  <c:v>53</c:v>
                </c:pt>
                <c:pt idx="19">
                  <c:v>57</c:v>
                </c:pt>
              </c:numCache>
            </c:numRef>
          </c:val>
          <c:smooth val="0"/>
          <c:extLst>
            <c:ext xmlns:c16="http://schemas.microsoft.com/office/drawing/2014/chart" uri="{C3380CC4-5D6E-409C-BE32-E72D297353CC}">
              <c16:uniqueId val="{00000004-1F19-4A9A-9568-C1926DED4FF8}"/>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0</c:v>
                </c:pt>
                <c:pt idx="2">
                  <c:v>0</c:v>
                </c:pt>
                <c:pt idx="3">
                  <c:v>0</c:v>
                </c:pt>
                <c:pt idx="4">
                  <c:v>0</c:v>
                </c:pt>
                <c:pt idx="5">
                  <c:v>2</c:v>
                </c:pt>
                <c:pt idx="6">
                  <c:v>5</c:v>
                </c:pt>
                <c:pt idx="7">
                  <c:v>9</c:v>
                </c:pt>
                <c:pt idx="8">
                  <c:v>15</c:v>
                </c:pt>
                <c:pt idx="9">
                  <c:v>21</c:v>
                </c:pt>
                <c:pt idx="10">
                  <c:v>26</c:v>
                </c:pt>
                <c:pt idx="11">
                  <c:v>30</c:v>
                </c:pt>
                <c:pt idx="12">
                  <c:v>34</c:v>
                </c:pt>
                <c:pt idx="13">
                  <c:v>39</c:v>
                </c:pt>
                <c:pt idx="14">
                  <c:v>43</c:v>
                </c:pt>
                <c:pt idx="15">
                  <c:v>50</c:v>
                </c:pt>
                <c:pt idx="16">
                  <c:v>56</c:v>
                </c:pt>
                <c:pt idx="17">
                  <c:v>64</c:v>
                </c:pt>
                <c:pt idx="18">
                  <c:v>69</c:v>
                </c:pt>
                <c:pt idx="19">
                  <c:v>74</c:v>
                </c:pt>
              </c:numCache>
            </c:numRef>
          </c:val>
          <c:smooth val="0"/>
          <c:extLst>
            <c:ext xmlns:c16="http://schemas.microsoft.com/office/drawing/2014/chart" uri="{C3380CC4-5D6E-409C-BE32-E72D297353CC}">
              <c16:uniqueId val="{00000005-1F19-4A9A-9568-C1926DED4FF8}"/>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0</c:v>
                </c:pt>
                <c:pt idx="1">
                  <c:v>0</c:v>
                </c:pt>
                <c:pt idx="2">
                  <c:v>0</c:v>
                </c:pt>
                <c:pt idx="3">
                  <c:v>0</c:v>
                </c:pt>
                <c:pt idx="4">
                  <c:v>0</c:v>
                </c:pt>
                <c:pt idx="5">
                  <c:v>0</c:v>
                </c:pt>
                <c:pt idx="6">
                  <c:v>4</c:v>
                </c:pt>
                <c:pt idx="7">
                  <c:v>8</c:v>
                </c:pt>
                <c:pt idx="8">
                  <c:v>12</c:v>
                </c:pt>
                <c:pt idx="9">
                  <c:v>17</c:v>
                </c:pt>
                <c:pt idx="10">
                  <c:v>23</c:v>
                </c:pt>
                <c:pt idx="11">
                  <c:v>30</c:v>
                </c:pt>
                <c:pt idx="12">
                  <c:v>38</c:v>
                </c:pt>
                <c:pt idx="13">
                  <c:v>41</c:v>
                </c:pt>
                <c:pt idx="14">
                  <c:v>45</c:v>
                </c:pt>
                <c:pt idx="15">
                  <c:v>54</c:v>
                </c:pt>
                <c:pt idx="16">
                  <c:v>61</c:v>
                </c:pt>
                <c:pt idx="17">
                  <c:v>67</c:v>
                </c:pt>
                <c:pt idx="18">
                  <c:v>73</c:v>
                </c:pt>
                <c:pt idx="19">
                  <c:v>77</c:v>
                </c:pt>
              </c:numCache>
            </c:numRef>
          </c:val>
          <c:smooth val="0"/>
          <c:extLst>
            <c:ext xmlns:c16="http://schemas.microsoft.com/office/drawing/2014/chart" uri="{C3380CC4-5D6E-409C-BE32-E72D297353CC}">
              <c16:uniqueId val="{00000006-1F19-4A9A-9568-C1926DED4FF8}"/>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0</c:v>
                </c:pt>
                <c:pt idx="1">
                  <c:v>0</c:v>
                </c:pt>
                <c:pt idx="2">
                  <c:v>0</c:v>
                </c:pt>
                <c:pt idx="3">
                  <c:v>0</c:v>
                </c:pt>
                <c:pt idx="4">
                  <c:v>0</c:v>
                </c:pt>
                <c:pt idx="5">
                  <c:v>0</c:v>
                </c:pt>
                <c:pt idx="6">
                  <c:v>4</c:v>
                </c:pt>
                <c:pt idx="7">
                  <c:v>7</c:v>
                </c:pt>
                <c:pt idx="8">
                  <c:v>11</c:v>
                </c:pt>
                <c:pt idx="9">
                  <c:v>15</c:v>
                </c:pt>
                <c:pt idx="10">
                  <c:v>20</c:v>
                </c:pt>
                <c:pt idx="11">
                  <c:v>26</c:v>
                </c:pt>
                <c:pt idx="12">
                  <c:v>33</c:v>
                </c:pt>
                <c:pt idx="13">
                  <c:v>36</c:v>
                </c:pt>
                <c:pt idx="14">
                  <c:v>40</c:v>
                </c:pt>
                <c:pt idx="15">
                  <c:v>48</c:v>
                </c:pt>
                <c:pt idx="16">
                  <c:v>54</c:v>
                </c:pt>
                <c:pt idx="17">
                  <c:v>59</c:v>
                </c:pt>
                <c:pt idx="18">
                  <c:v>64</c:v>
                </c:pt>
                <c:pt idx="19">
                  <c:v>68</c:v>
                </c:pt>
              </c:numCache>
            </c:numRef>
          </c:val>
          <c:smooth val="0"/>
          <c:extLst>
            <c:ext xmlns:c16="http://schemas.microsoft.com/office/drawing/2014/chart" uri="{C3380CC4-5D6E-409C-BE32-E72D297353CC}">
              <c16:uniqueId val="{00000007-1F19-4A9A-9568-C1926DED4FF8}"/>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0</c:v>
                </c:pt>
                <c:pt idx="1">
                  <c:v>0</c:v>
                </c:pt>
                <c:pt idx="2">
                  <c:v>0</c:v>
                </c:pt>
                <c:pt idx="3">
                  <c:v>0</c:v>
                </c:pt>
                <c:pt idx="4">
                  <c:v>0</c:v>
                </c:pt>
                <c:pt idx="5">
                  <c:v>1</c:v>
                </c:pt>
                <c:pt idx="6">
                  <c:v>5</c:v>
                </c:pt>
                <c:pt idx="7">
                  <c:v>10</c:v>
                </c:pt>
                <c:pt idx="8">
                  <c:v>14</c:v>
                </c:pt>
                <c:pt idx="9">
                  <c:v>20</c:v>
                </c:pt>
                <c:pt idx="10">
                  <c:v>27</c:v>
                </c:pt>
                <c:pt idx="11">
                  <c:v>34</c:v>
                </c:pt>
                <c:pt idx="12">
                  <c:v>44</c:v>
                </c:pt>
                <c:pt idx="13">
                  <c:v>47</c:v>
                </c:pt>
                <c:pt idx="14">
                  <c:v>52</c:v>
                </c:pt>
                <c:pt idx="15">
                  <c:v>62</c:v>
                </c:pt>
                <c:pt idx="16">
                  <c:v>69</c:v>
                </c:pt>
                <c:pt idx="17">
                  <c:v>76</c:v>
                </c:pt>
                <c:pt idx="18">
                  <c:v>83</c:v>
                </c:pt>
                <c:pt idx="19">
                  <c:v>87</c:v>
                </c:pt>
              </c:numCache>
            </c:numRef>
          </c:val>
          <c:smooth val="0"/>
          <c:extLst>
            <c:ext xmlns:c16="http://schemas.microsoft.com/office/drawing/2014/chart" uri="{C3380CC4-5D6E-409C-BE32-E72D297353CC}">
              <c16:uniqueId val="{00000008-1F19-4A9A-9568-C1926DED4FF8}"/>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0</c:v>
                </c:pt>
                <c:pt idx="2">
                  <c:v>0</c:v>
                </c:pt>
                <c:pt idx="3">
                  <c:v>0</c:v>
                </c:pt>
                <c:pt idx="4">
                  <c:v>0</c:v>
                </c:pt>
                <c:pt idx="5">
                  <c:v>1</c:v>
                </c:pt>
                <c:pt idx="6">
                  <c:v>4</c:v>
                </c:pt>
                <c:pt idx="7">
                  <c:v>8</c:v>
                </c:pt>
                <c:pt idx="8">
                  <c:v>13</c:v>
                </c:pt>
                <c:pt idx="9">
                  <c:v>18</c:v>
                </c:pt>
                <c:pt idx="10">
                  <c:v>23</c:v>
                </c:pt>
                <c:pt idx="11">
                  <c:v>28</c:v>
                </c:pt>
                <c:pt idx="12">
                  <c:v>33</c:v>
                </c:pt>
                <c:pt idx="13">
                  <c:v>37</c:v>
                </c:pt>
                <c:pt idx="14">
                  <c:v>41</c:v>
                </c:pt>
                <c:pt idx="15">
                  <c:v>48</c:v>
                </c:pt>
                <c:pt idx="16">
                  <c:v>54</c:v>
                </c:pt>
                <c:pt idx="17">
                  <c:v>60</c:v>
                </c:pt>
                <c:pt idx="18">
                  <c:v>65</c:v>
                </c:pt>
                <c:pt idx="19">
                  <c:v>70</c:v>
                </c:pt>
              </c:numCache>
            </c:numRef>
          </c:val>
          <c:smooth val="0"/>
          <c:extLst>
            <c:ext xmlns:c16="http://schemas.microsoft.com/office/drawing/2014/chart" uri="{C3380CC4-5D6E-409C-BE32-E72D297353CC}">
              <c16:uniqueId val="{00000009-1F19-4A9A-9568-C1926DED4FF8}"/>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0</c:v>
                </c:pt>
                <c:pt idx="2">
                  <c:v>0</c:v>
                </c:pt>
                <c:pt idx="3">
                  <c:v>0</c:v>
                </c:pt>
                <c:pt idx="4">
                  <c:v>0</c:v>
                </c:pt>
                <c:pt idx="5">
                  <c:v>1</c:v>
                </c:pt>
                <c:pt idx="6">
                  <c:v>4</c:v>
                </c:pt>
                <c:pt idx="7">
                  <c:v>7</c:v>
                </c:pt>
                <c:pt idx="8">
                  <c:v>11</c:v>
                </c:pt>
                <c:pt idx="9">
                  <c:v>16</c:v>
                </c:pt>
                <c:pt idx="10">
                  <c:v>20</c:v>
                </c:pt>
                <c:pt idx="11">
                  <c:v>24</c:v>
                </c:pt>
                <c:pt idx="12">
                  <c:v>29</c:v>
                </c:pt>
                <c:pt idx="13">
                  <c:v>32</c:v>
                </c:pt>
                <c:pt idx="14">
                  <c:v>36</c:v>
                </c:pt>
                <c:pt idx="15">
                  <c:v>42</c:v>
                </c:pt>
                <c:pt idx="16">
                  <c:v>47</c:v>
                </c:pt>
                <c:pt idx="17">
                  <c:v>53</c:v>
                </c:pt>
                <c:pt idx="18">
                  <c:v>57</c:v>
                </c:pt>
                <c:pt idx="19">
                  <c:v>61</c:v>
                </c:pt>
              </c:numCache>
            </c:numRef>
          </c:val>
          <c:smooth val="0"/>
          <c:extLst>
            <c:ext xmlns:c16="http://schemas.microsoft.com/office/drawing/2014/chart" uri="{C3380CC4-5D6E-409C-BE32-E72D297353CC}">
              <c16:uniqueId val="{0000000A-1F19-4A9A-9568-C1926DED4FF8}"/>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0</c:v>
                </c:pt>
                <c:pt idx="2">
                  <c:v>0</c:v>
                </c:pt>
                <c:pt idx="3">
                  <c:v>0</c:v>
                </c:pt>
                <c:pt idx="4">
                  <c:v>0</c:v>
                </c:pt>
                <c:pt idx="5">
                  <c:v>2</c:v>
                </c:pt>
                <c:pt idx="6">
                  <c:v>5</c:v>
                </c:pt>
                <c:pt idx="7">
                  <c:v>9</c:v>
                </c:pt>
                <c:pt idx="8">
                  <c:v>15</c:v>
                </c:pt>
                <c:pt idx="9">
                  <c:v>21</c:v>
                </c:pt>
                <c:pt idx="10">
                  <c:v>27</c:v>
                </c:pt>
                <c:pt idx="11">
                  <c:v>32</c:v>
                </c:pt>
                <c:pt idx="12">
                  <c:v>38</c:v>
                </c:pt>
                <c:pt idx="13">
                  <c:v>43</c:v>
                </c:pt>
                <c:pt idx="14">
                  <c:v>47</c:v>
                </c:pt>
                <c:pt idx="15">
                  <c:v>55</c:v>
                </c:pt>
                <c:pt idx="16">
                  <c:v>61</c:v>
                </c:pt>
                <c:pt idx="17">
                  <c:v>68</c:v>
                </c:pt>
                <c:pt idx="18">
                  <c:v>73</c:v>
                </c:pt>
                <c:pt idx="19">
                  <c:v>79</c:v>
                </c:pt>
              </c:numCache>
            </c:numRef>
          </c:val>
          <c:smooth val="0"/>
          <c:extLst>
            <c:ext xmlns:c16="http://schemas.microsoft.com/office/drawing/2014/chart" uri="{C3380CC4-5D6E-409C-BE32-E72D297353CC}">
              <c16:uniqueId val="{0000000B-1F19-4A9A-9568-C1926DED4FF8}"/>
            </c:ext>
          </c:extLst>
        </c:ser>
        <c:dLbls>
          <c:showLegendKey val="0"/>
          <c:showVal val="0"/>
          <c:showCatName val="0"/>
          <c:showSerName val="0"/>
          <c:showPercent val="0"/>
          <c:showBubbleSize val="0"/>
        </c:dLbls>
        <c:smooth val="0"/>
        <c:axId val="177707648"/>
        <c:axId val="177734016"/>
      </c:lineChart>
      <c:catAx>
        <c:axId val="177707648"/>
        <c:scaling>
          <c:orientation val="minMax"/>
        </c:scaling>
        <c:delete val="0"/>
        <c:axPos val="b"/>
        <c:numFmt formatCode="General" sourceLinked="0"/>
        <c:majorTickMark val="out"/>
        <c:minorTickMark val="none"/>
        <c:tickLblPos val="nextTo"/>
        <c:crossAx val="177734016"/>
        <c:crosses val="autoZero"/>
        <c:auto val="1"/>
        <c:lblAlgn val="ctr"/>
        <c:lblOffset val="100"/>
        <c:noMultiLvlLbl val="0"/>
      </c:catAx>
      <c:valAx>
        <c:axId val="177734016"/>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77707648"/>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VNM!$B$5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958C-4459-90EC-1FFB27E0B9DD}"/>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VNM!$A$6:$A$9</c:f>
              <c:strCache>
                <c:ptCount val="4"/>
                <c:pt idx="0">
                  <c:v>Children 
0-14 yr</c:v>
                </c:pt>
                <c:pt idx="1">
                  <c:v>Male 
15+ yr</c:v>
                </c:pt>
                <c:pt idx="2">
                  <c:v>Female 
15+ yr</c:v>
                </c:pt>
                <c:pt idx="3">
                  <c:v>All ages</c:v>
                </c:pt>
              </c:strCache>
            </c:strRef>
          </c:cat>
          <c:val>
            <c:numRef>
              <c:f>VNM!$B$6:$B$9</c:f>
              <c:numCache>
                <c:formatCode>General</c:formatCode>
                <c:ptCount val="4"/>
                <c:pt idx="0" formatCode="_(* #,##0_);_(* \(#,##0\);_(* &quot;-&quot;??_);_(@_)">
                  <c:v>85</c:v>
                </c:pt>
              </c:numCache>
            </c:numRef>
          </c:val>
          <c:extLst>
            <c:ext xmlns:c16="http://schemas.microsoft.com/office/drawing/2014/chart" uri="{C3380CC4-5D6E-409C-BE32-E72D297353CC}">
              <c16:uniqueId val="{00000002-958C-4459-90EC-1FFB27E0B9DD}"/>
            </c:ext>
          </c:extLst>
        </c:ser>
        <c:ser>
          <c:idx val="3"/>
          <c:order val="3"/>
          <c:tx>
            <c:strRef>
              <c:f>VNM!$E$5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VNM!$A$6:$A$9</c:f>
              <c:strCache>
                <c:ptCount val="4"/>
                <c:pt idx="0">
                  <c:v>Children 
0-14 yr</c:v>
                </c:pt>
                <c:pt idx="1">
                  <c:v>Male 
15+ yr</c:v>
                </c:pt>
                <c:pt idx="2">
                  <c:v>Female 
15+ yr</c:v>
                </c:pt>
                <c:pt idx="3">
                  <c:v>All ages</c:v>
                </c:pt>
              </c:strCache>
            </c:strRef>
          </c:cat>
          <c:val>
            <c:numRef>
              <c:f>VNM!$E$6:$E$9</c:f>
              <c:numCache>
                <c:formatCode>#,##0</c:formatCode>
                <c:ptCount val="4"/>
                <c:pt idx="1">
                  <c:v>66</c:v>
                </c:pt>
              </c:numCache>
            </c:numRef>
          </c:val>
          <c:extLst>
            <c:ext xmlns:c16="http://schemas.microsoft.com/office/drawing/2014/chart" uri="{C3380CC4-5D6E-409C-BE32-E72D297353CC}">
              <c16:uniqueId val="{00000003-958C-4459-90EC-1FFB27E0B9DD}"/>
            </c:ext>
          </c:extLst>
        </c:ser>
        <c:ser>
          <c:idx val="6"/>
          <c:order val="6"/>
          <c:tx>
            <c:strRef>
              <c:f>VNM!$H$5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8C-4459-90EC-1FFB27E0B9DD}"/>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VNM!$A$6:$A$9</c:f>
              <c:strCache>
                <c:ptCount val="4"/>
                <c:pt idx="0">
                  <c:v>Children 
0-14 yr</c:v>
                </c:pt>
                <c:pt idx="1">
                  <c:v>Male 
15+ yr</c:v>
                </c:pt>
                <c:pt idx="2">
                  <c:v>Female 
15+ yr</c:v>
                </c:pt>
                <c:pt idx="3">
                  <c:v>All ages</c:v>
                </c:pt>
              </c:strCache>
            </c:strRef>
          </c:cat>
          <c:val>
            <c:numRef>
              <c:f>VNM!$H$6:$H$9</c:f>
              <c:numCache>
                <c:formatCode>General</c:formatCode>
                <c:ptCount val="4"/>
                <c:pt idx="2" formatCode="_(* #,##0_);_(* \(#,##0\);_(* &quot;-&quot;??_);_(@_)">
                  <c:v>77</c:v>
                </c:pt>
              </c:numCache>
            </c:numRef>
          </c:val>
          <c:extLst>
            <c:ext xmlns:c16="http://schemas.microsoft.com/office/drawing/2014/chart" uri="{C3380CC4-5D6E-409C-BE32-E72D297353CC}">
              <c16:uniqueId val="{00000005-958C-4459-90EC-1FFB27E0B9DD}"/>
            </c:ext>
          </c:extLst>
        </c:ser>
        <c:ser>
          <c:idx val="9"/>
          <c:order val="9"/>
          <c:tx>
            <c:strRef>
              <c:f>VNM!$K$5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VNM!$A$6:$A$9</c:f>
              <c:strCache>
                <c:ptCount val="4"/>
                <c:pt idx="0">
                  <c:v>Children 
0-14 yr</c:v>
                </c:pt>
                <c:pt idx="1">
                  <c:v>Male 
15+ yr</c:v>
                </c:pt>
                <c:pt idx="2">
                  <c:v>Female 
15+ yr</c:v>
                </c:pt>
                <c:pt idx="3">
                  <c:v>All ages</c:v>
                </c:pt>
              </c:strCache>
            </c:strRef>
          </c:cat>
          <c:val>
            <c:numRef>
              <c:f>VNM!$K$6:$K$9</c:f>
              <c:numCache>
                <c:formatCode>General</c:formatCode>
                <c:ptCount val="4"/>
                <c:pt idx="3">
                  <c:v>70</c:v>
                </c:pt>
              </c:numCache>
            </c:numRef>
          </c:val>
          <c:extLst>
            <c:ext xmlns:c16="http://schemas.microsoft.com/office/drawing/2014/chart" uri="{C3380CC4-5D6E-409C-BE32-E72D297353CC}">
              <c16:uniqueId val="{00000006-958C-4459-90EC-1FFB27E0B9DD}"/>
            </c:ext>
          </c:extLst>
        </c:ser>
        <c:dLbls>
          <c:showLegendKey val="0"/>
          <c:showVal val="0"/>
          <c:showCatName val="0"/>
          <c:showSerName val="0"/>
          <c:showPercent val="0"/>
          <c:showBubbleSize val="0"/>
        </c:dLbls>
        <c:gapWidth val="150"/>
        <c:overlap val="100"/>
        <c:axId val="179319552"/>
        <c:axId val="179321088"/>
      </c:barChart>
      <c:lineChart>
        <c:grouping val="standard"/>
        <c:varyColors val="0"/>
        <c:ser>
          <c:idx val="1"/>
          <c:order val="1"/>
          <c:tx>
            <c:strRef>
              <c:f>VNM!$C$5</c:f>
              <c:strCache>
                <c:ptCount val="1"/>
                <c:pt idx="0">
                  <c:v>Lower </c:v>
                </c:pt>
              </c:strCache>
            </c:strRef>
          </c:tx>
          <c:marker>
            <c:symbol val="dash"/>
            <c:size val="9"/>
            <c:spPr>
              <a:solidFill>
                <a:schemeClr val="tx1"/>
              </a:solidFill>
              <a:ln>
                <a:noFill/>
              </a:ln>
            </c:spPr>
          </c:marker>
          <c:cat>
            <c:strRef>
              <c:f>VNM!$A$6:$A$9</c:f>
              <c:strCache>
                <c:ptCount val="4"/>
                <c:pt idx="0">
                  <c:v>Children 
0-14 yr</c:v>
                </c:pt>
                <c:pt idx="1">
                  <c:v>Male 
15+ yr</c:v>
                </c:pt>
                <c:pt idx="2">
                  <c:v>Female 
15+ yr</c:v>
                </c:pt>
                <c:pt idx="3">
                  <c:v>All ages</c:v>
                </c:pt>
              </c:strCache>
            </c:strRef>
          </c:cat>
          <c:val>
            <c:numRef>
              <c:f>VNM!$C$6:$C$9</c:f>
              <c:numCache>
                <c:formatCode>General</c:formatCode>
                <c:ptCount val="4"/>
                <c:pt idx="0" formatCode="_(* #,##0_);_(* \(#,##0\);_(* &quot;-&quot;??_);_(@_)">
                  <c:v>71</c:v>
                </c:pt>
              </c:numCache>
            </c:numRef>
          </c:val>
          <c:smooth val="0"/>
          <c:extLst>
            <c:ext xmlns:c16="http://schemas.microsoft.com/office/drawing/2014/chart" uri="{C3380CC4-5D6E-409C-BE32-E72D297353CC}">
              <c16:uniqueId val="{00000007-958C-4459-90EC-1FFB27E0B9DD}"/>
            </c:ext>
          </c:extLst>
        </c:ser>
        <c:ser>
          <c:idx val="2"/>
          <c:order val="2"/>
          <c:tx>
            <c:strRef>
              <c:f>VNM!$D$5</c:f>
              <c:strCache>
                <c:ptCount val="1"/>
                <c:pt idx="0">
                  <c:v>Upper</c:v>
                </c:pt>
              </c:strCache>
            </c:strRef>
          </c:tx>
          <c:marker>
            <c:symbol val="dash"/>
            <c:size val="9"/>
            <c:spPr>
              <a:solidFill>
                <a:schemeClr val="tx1"/>
              </a:solidFill>
              <a:ln>
                <a:noFill/>
              </a:ln>
            </c:spPr>
          </c:marker>
          <c:cat>
            <c:strRef>
              <c:f>VNM!$A$6:$A$9</c:f>
              <c:strCache>
                <c:ptCount val="4"/>
                <c:pt idx="0">
                  <c:v>Children 
0-14 yr</c:v>
                </c:pt>
                <c:pt idx="1">
                  <c:v>Male 
15+ yr</c:v>
                </c:pt>
                <c:pt idx="2">
                  <c:v>Female 
15+ yr</c:v>
                </c:pt>
                <c:pt idx="3">
                  <c:v>All ages</c:v>
                </c:pt>
              </c:strCache>
            </c:strRef>
          </c:cat>
          <c:val>
            <c:numRef>
              <c:f>VNM!$D$6:$D$9</c:f>
              <c:numCache>
                <c:formatCode>General</c:formatCode>
                <c:ptCount val="4"/>
                <c:pt idx="0" formatCode="_(* #,##0_);_(* \(#,##0\);_(* &quot;-&quot;??_);_(@_)">
                  <c:v>100</c:v>
                </c:pt>
              </c:numCache>
            </c:numRef>
          </c:val>
          <c:smooth val="0"/>
          <c:extLst>
            <c:ext xmlns:c16="http://schemas.microsoft.com/office/drawing/2014/chart" uri="{C3380CC4-5D6E-409C-BE32-E72D297353CC}">
              <c16:uniqueId val="{00000008-958C-4459-90EC-1FFB27E0B9DD}"/>
            </c:ext>
          </c:extLst>
        </c:ser>
        <c:ser>
          <c:idx val="4"/>
          <c:order val="4"/>
          <c:tx>
            <c:strRef>
              <c:f>VNM!$F$5</c:f>
              <c:strCache>
                <c:ptCount val="1"/>
                <c:pt idx="0">
                  <c:v>Lower </c:v>
                </c:pt>
              </c:strCache>
            </c:strRef>
          </c:tx>
          <c:marker>
            <c:symbol val="dash"/>
            <c:size val="9"/>
            <c:spPr>
              <a:solidFill>
                <a:schemeClr val="tx1"/>
              </a:solidFill>
              <a:ln>
                <a:noFill/>
              </a:ln>
            </c:spPr>
          </c:marker>
          <c:cat>
            <c:strRef>
              <c:f>VNM!$A$6:$A$9</c:f>
              <c:strCache>
                <c:ptCount val="4"/>
                <c:pt idx="0">
                  <c:v>Children 
0-14 yr</c:v>
                </c:pt>
                <c:pt idx="1">
                  <c:v>Male 
15+ yr</c:v>
                </c:pt>
                <c:pt idx="2">
                  <c:v>Female 
15+ yr</c:v>
                </c:pt>
                <c:pt idx="3">
                  <c:v>All ages</c:v>
                </c:pt>
              </c:strCache>
            </c:strRef>
          </c:cat>
          <c:val>
            <c:numRef>
              <c:f>VNM!$F$6:$F$9</c:f>
              <c:numCache>
                <c:formatCode>#,##0</c:formatCode>
                <c:ptCount val="4"/>
                <c:pt idx="1">
                  <c:v>57</c:v>
                </c:pt>
              </c:numCache>
            </c:numRef>
          </c:val>
          <c:smooth val="0"/>
          <c:extLst>
            <c:ext xmlns:c16="http://schemas.microsoft.com/office/drawing/2014/chart" uri="{C3380CC4-5D6E-409C-BE32-E72D297353CC}">
              <c16:uniqueId val="{00000009-958C-4459-90EC-1FFB27E0B9DD}"/>
            </c:ext>
          </c:extLst>
        </c:ser>
        <c:ser>
          <c:idx val="5"/>
          <c:order val="5"/>
          <c:tx>
            <c:strRef>
              <c:f>VNM!$G$5</c:f>
              <c:strCache>
                <c:ptCount val="1"/>
                <c:pt idx="0">
                  <c:v>Upper</c:v>
                </c:pt>
              </c:strCache>
            </c:strRef>
          </c:tx>
          <c:marker>
            <c:symbol val="dash"/>
            <c:size val="9"/>
            <c:spPr>
              <a:solidFill>
                <a:schemeClr val="tx1"/>
              </a:solidFill>
              <a:ln>
                <a:noFill/>
              </a:ln>
            </c:spPr>
          </c:marker>
          <c:cat>
            <c:strRef>
              <c:f>VNM!$A$6:$A$9</c:f>
              <c:strCache>
                <c:ptCount val="4"/>
                <c:pt idx="0">
                  <c:v>Children 
0-14 yr</c:v>
                </c:pt>
                <c:pt idx="1">
                  <c:v>Male 
15+ yr</c:v>
                </c:pt>
                <c:pt idx="2">
                  <c:v>Female 
15+ yr</c:v>
                </c:pt>
                <c:pt idx="3">
                  <c:v>All ages</c:v>
                </c:pt>
              </c:strCache>
            </c:strRef>
          </c:cat>
          <c:val>
            <c:numRef>
              <c:f>VNM!$G$6:$G$9</c:f>
              <c:numCache>
                <c:formatCode>#,##0</c:formatCode>
                <c:ptCount val="4"/>
                <c:pt idx="1">
                  <c:v>74</c:v>
                </c:pt>
              </c:numCache>
            </c:numRef>
          </c:val>
          <c:smooth val="0"/>
          <c:extLst>
            <c:ext xmlns:c16="http://schemas.microsoft.com/office/drawing/2014/chart" uri="{C3380CC4-5D6E-409C-BE32-E72D297353CC}">
              <c16:uniqueId val="{0000000A-958C-4459-90EC-1FFB27E0B9DD}"/>
            </c:ext>
          </c:extLst>
        </c:ser>
        <c:ser>
          <c:idx val="7"/>
          <c:order val="7"/>
          <c:tx>
            <c:strRef>
              <c:f>VNM!$I$5</c:f>
              <c:strCache>
                <c:ptCount val="1"/>
                <c:pt idx="0">
                  <c:v>Lower </c:v>
                </c:pt>
              </c:strCache>
            </c:strRef>
          </c:tx>
          <c:marker>
            <c:symbol val="dash"/>
            <c:size val="9"/>
            <c:spPr>
              <a:solidFill>
                <a:schemeClr val="tx1"/>
              </a:solidFill>
              <a:ln>
                <a:noFill/>
              </a:ln>
            </c:spPr>
          </c:marker>
          <c:cat>
            <c:strRef>
              <c:f>VNM!$A$6:$A$9</c:f>
              <c:strCache>
                <c:ptCount val="4"/>
                <c:pt idx="0">
                  <c:v>Children 
0-14 yr</c:v>
                </c:pt>
                <c:pt idx="1">
                  <c:v>Male 
15+ yr</c:v>
                </c:pt>
                <c:pt idx="2">
                  <c:v>Female 
15+ yr</c:v>
                </c:pt>
                <c:pt idx="3">
                  <c:v>All ages</c:v>
                </c:pt>
              </c:strCache>
            </c:strRef>
          </c:cat>
          <c:val>
            <c:numRef>
              <c:f>VNM!$I$6:$I$9</c:f>
              <c:numCache>
                <c:formatCode>General</c:formatCode>
                <c:ptCount val="4"/>
                <c:pt idx="2">
                  <c:v>68</c:v>
                </c:pt>
              </c:numCache>
            </c:numRef>
          </c:val>
          <c:smooth val="0"/>
          <c:extLst>
            <c:ext xmlns:c16="http://schemas.microsoft.com/office/drawing/2014/chart" uri="{C3380CC4-5D6E-409C-BE32-E72D297353CC}">
              <c16:uniqueId val="{0000000B-958C-4459-90EC-1FFB27E0B9DD}"/>
            </c:ext>
          </c:extLst>
        </c:ser>
        <c:ser>
          <c:idx val="8"/>
          <c:order val="8"/>
          <c:tx>
            <c:strRef>
              <c:f>VNM!$J$5</c:f>
              <c:strCache>
                <c:ptCount val="1"/>
                <c:pt idx="0">
                  <c:v>Upper</c:v>
                </c:pt>
              </c:strCache>
            </c:strRef>
          </c:tx>
          <c:marker>
            <c:symbol val="dash"/>
            <c:size val="9"/>
            <c:spPr>
              <a:solidFill>
                <a:schemeClr val="tx1"/>
              </a:solidFill>
              <a:ln>
                <a:noFill/>
              </a:ln>
            </c:spPr>
          </c:marker>
          <c:cat>
            <c:strRef>
              <c:f>VNM!$A$6:$A$9</c:f>
              <c:strCache>
                <c:ptCount val="4"/>
                <c:pt idx="0">
                  <c:v>Children 
0-14 yr</c:v>
                </c:pt>
                <c:pt idx="1">
                  <c:v>Male 
15+ yr</c:v>
                </c:pt>
                <c:pt idx="2">
                  <c:v>Female 
15+ yr</c:v>
                </c:pt>
                <c:pt idx="3">
                  <c:v>All ages</c:v>
                </c:pt>
              </c:strCache>
            </c:strRef>
          </c:cat>
          <c:val>
            <c:numRef>
              <c:f>VNM!$J$6:$J$9</c:f>
              <c:numCache>
                <c:formatCode>General</c:formatCode>
                <c:ptCount val="4"/>
                <c:pt idx="2">
                  <c:v>87</c:v>
                </c:pt>
              </c:numCache>
            </c:numRef>
          </c:val>
          <c:smooth val="0"/>
          <c:extLst>
            <c:ext xmlns:c16="http://schemas.microsoft.com/office/drawing/2014/chart" uri="{C3380CC4-5D6E-409C-BE32-E72D297353CC}">
              <c16:uniqueId val="{0000000C-958C-4459-90EC-1FFB27E0B9DD}"/>
            </c:ext>
          </c:extLst>
        </c:ser>
        <c:ser>
          <c:idx val="10"/>
          <c:order val="10"/>
          <c:tx>
            <c:strRef>
              <c:f>VNM!$L$5</c:f>
              <c:strCache>
                <c:ptCount val="1"/>
                <c:pt idx="0">
                  <c:v>Lower </c:v>
                </c:pt>
              </c:strCache>
            </c:strRef>
          </c:tx>
          <c:marker>
            <c:symbol val="dash"/>
            <c:size val="9"/>
            <c:spPr>
              <a:solidFill>
                <a:schemeClr val="tx1"/>
              </a:solidFill>
              <a:ln>
                <a:noFill/>
              </a:ln>
            </c:spPr>
          </c:marker>
          <c:cat>
            <c:strRef>
              <c:f>VNM!$A$6:$A$9</c:f>
              <c:strCache>
                <c:ptCount val="4"/>
                <c:pt idx="0">
                  <c:v>Children 
0-14 yr</c:v>
                </c:pt>
                <c:pt idx="1">
                  <c:v>Male 
15+ yr</c:v>
                </c:pt>
                <c:pt idx="2">
                  <c:v>Female 
15+ yr</c:v>
                </c:pt>
                <c:pt idx="3">
                  <c:v>All ages</c:v>
                </c:pt>
              </c:strCache>
            </c:strRef>
          </c:cat>
          <c:val>
            <c:numRef>
              <c:f>VNM!$L$6:$L$9</c:f>
              <c:numCache>
                <c:formatCode>General</c:formatCode>
                <c:ptCount val="4"/>
                <c:pt idx="3">
                  <c:v>61</c:v>
                </c:pt>
              </c:numCache>
            </c:numRef>
          </c:val>
          <c:smooth val="0"/>
          <c:extLst>
            <c:ext xmlns:c16="http://schemas.microsoft.com/office/drawing/2014/chart" uri="{C3380CC4-5D6E-409C-BE32-E72D297353CC}">
              <c16:uniqueId val="{0000000D-958C-4459-90EC-1FFB27E0B9DD}"/>
            </c:ext>
          </c:extLst>
        </c:ser>
        <c:ser>
          <c:idx val="11"/>
          <c:order val="11"/>
          <c:tx>
            <c:strRef>
              <c:f>VNM!$M$5</c:f>
              <c:strCache>
                <c:ptCount val="1"/>
                <c:pt idx="0">
                  <c:v>Upper</c:v>
                </c:pt>
              </c:strCache>
            </c:strRef>
          </c:tx>
          <c:marker>
            <c:symbol val="dash"/>
            <c:size val="9"/>
            <c:spPr>
              <a:solidFill>
                <a:schemeClr val="tx1"/>
              </a:solidFill>
              <a:ln>
                <a:noFill/>
              </a:ln>
            </c:spPr>
          </c:marker>
          <c:cat>
            <c:strRef>
              <c:f>VNM!$A$6:$A$9</c:f>
              <c:strCache>
                <c:ptCount val="4"/>
                <c:pt idx="0">
                  <c:v>Children 
0-14 yr</c:v>
                </c:pt>
                <c:pt idx="1">
                  <c:v>Male 
15+ yr</c:v>
                </c:pt>
                <c:pt idx="2">
                  <c:v>Female 
15+ yr</c:v>
                </c:pt>
                <c:pt idx="3">
                  <c:v>All ages</c:v>
                </c:pt>
              </c:strCache>
            </c:strRef>
          </c:cat>
          <c:val>
            <c:numRef>
              <c:f>VNM!$M$6:$M$9</c:f>
              <c:numCache>
                <c:formatCode>General</c:formatCode>
                <c:ptCount val="4"/>
                <c:pt idx="3">
                  <c:v>79</c:v>
                </c:pt>
              </c:numCache>
            </c:numRef>
          </c:val>
          <c:smooth val="0"/>
          <c:extLst>
            <c:ext xmlns:c16="http://schemas.microsoft.com/office/drawing/2014/chart" uri="{C3380CC4-5D6E-409C-BE32-E72D297353CC}">
              <c16:uniqueId val="{0000000E-958C-4459-90EC-1FFB27E0B9DD}"/>
            </c:ext>
          </c:extLst>
        </c:ser>
        <c:dLbls>
          <c:showLegendKey val="0"/>
          <c:showVal val="0"/>
          <c:showCatName val="0"/>
          <c:showSerName val="0"/>
          <c:showPercent val="0"/>
          <c:showBubbleSize val="0"/>
        </c:dLbls>
        <c:hiLowLines/>
        <c:marker val="1"/>
        <c:smooth val="0"/>
        <c:axId val="179319552"/>
        <c:axId val="179321088"/>
      </c:lineChart>
      <c:catAx>
        <c:axId val="179319552"/>
        <c:scaling>
          <c:orientation val="minMax"/>
        </c:scaling>
        <c:delete val="0"/>
        <c:axPos val="b"/>
        <c:numFmt formatCode="General" sourceLinked="0"/>
        <c:majorTickMark val="out"/>
        <c:minorTickMark val="none"/>
        <c:tickLblPos val="nextTo"/>
        <c:crossAx val="179321088"/>
        <c:crosses val="autoZero"/>
        <c:auto val="1"/>
        <c:lblAlgn val="ctr"/>
        <c:lblOffset val="100"/>
        <c:noMultiLvlLbl val="0"/>
      </c:catAx>
      <c:valAx>
        <c:axId val="179321088"/>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79319552"/>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1023211942257219"/>
          <c:w val="0.74971237970253723"/>
          <c:h val="0.67602207276173809"/>
        </c:manualLayout>
      </c:layout>
      <c:barChart>
        <c:barDir val="col"/>
        <c:grouping val="clustered"/>
        <c:varyColors val="0"/>
        <c:ser>
          <c:idx val="0"/>
          <c:order val="0"/>
          <c:tx>
            <c:strRef>
              <c:f>VNM_30!$B$3</c:f>
              <c:strCache>
                <c:ptCount val="1"/>
                <c:pt idx="0">
                  <c:v>Estimate</c:v>
                </c:pt>
              </c:strCache>
            </c:strRef>
          </c:tx>
          <c:spPr>
            <a:solidFill>
              <a:srgbClr val="00A99A"/>
            </a:solidFill>
          </c:spPr>
          <c:invertIfNegative val="0"/>
          <c:dLbls>
            <c:dLbl>
              <c:idx val="0"/>
              <c:tx>
                <c:rich>
                  <a:bodyPr/>
                  <a:lstStyle/>
                  <a:p>
                    <a:r>
                      <a:rPr lang="en-US"/>
                      <a:t> 220,000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7BC-480E-99E9-987C0B88899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15+
receiving ARVs</c:v>
                </c:pt>
                <c:pt idx="2">
                  <c:v>ART coverage (%)</c:v>
                </c:pt>
              </c:strCache>
            </c:strRef>
          </c:cat>
          <c:val>
            <c:numRef>
              <c:f>VNM_30!$B$4:$B$6</c:f>
              <c:numCache>
                <c:formatCode>General</c:formatCode>
                <c:ptCount val="3"/>
                <c:pt idx="0" formatCode="_(* #,##0_);_(* \(#,##0\);_(* &quot;-&quot;??_);_(@_)">
                  <c:v>223511</c:v>
                </c:pt>
              </c:numCache>
            </c:numRef>
          </c:val>
          <c:extLst>
            <c:ext xmlns:c16="http://schemas.microsoft.com/office/drawing/2014/chart" uri="{C3380CC4-5D6E-409C-BE32-E72D297353CC}">
              <c16:uniqueId val="{00000001-67BC-480E-99E9-987C0B888997}"/>
            </c:ext>
          </c:extLst>
        </c:ser>
        <c:ser>
          <c:idx val="3"/>
          <c:order val="3"/>
          <c:tx>
            <c:strRef>
              <c:f>VNM_30!$E$3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BC-480E-99E9-987C0B88899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15+
receiving ARVs</c:v>
                </c:pt>
                <c:pt idx="2">
                  <c:v>ART coverage (%)</c:v>
                </c:pt>
              </c:strCache>
            </c:strRef>
          </c:cat>
          <c:val>
            <c:numRef>
              <c:f>VNM_30!$E$4:$E$6</c:f>
              <c:numCache>
                <c:formatCode>_(* #,##0_);_(* \(#,##0\);_(* "-"??_);_(@_)</c:formatCode>
                <c:ptCount val="3"/>
                <c:pt idx="1">
                  <c:v>155203</c:v>
                </c:pt>
              </c:numCache>
            </c:numRef>
          </c:val>
          <c:extLst>
            <c:ext xmlns:c16="http://schemas.microsoft.com/office/drawing/2014/chart" uri="{C3380CC4-5D6E-409C-BE32-E72D297353CC}">
              <c16:uniqueId val="{00000003-67BC-480E-99E9-987C0B888997}"/>
            </c:ext>
          </c:extLst>
        </c:ser>
        <c:dLbls>
          <c:showLegendKey val="0"/>
          <c:showVal val="0"/>
          <c:showCatName val="0"/>
          <c:showSerName val="0"/>
          <c:showPercent val="0"/>
          <c:showBubbleSize val="0"/>
        </c:dLbls>
        <c:gapWidth val="90"/>
        <c:overlap val="100"/>
        <c:axId val="199064960"/>
        <c:axId val="199095424"/>
      </c:barChart>
      <c:barChart>
        <c:barDir val="col"/>
        <c:grouping val="clustered"/>
        <c:varyColors val="0"/>
        <c:ser>
          <c:idx val="4"/>
          <c:order val="4"/>
          <c:tx>
            <c:strRef>
              <c:f>VNM_30!$F$3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BC-480E-99E9-987C0B88899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15+
receiving ARVs</c:v>
                </c:pt>
                <c:pt idx="2">
                  <c:v>ART coverage (%)</c:v>
                </c:pt>
              </c:strCache>
            </c:strRef>
          </c:cat>
          <c:val>
            <c:numRef>
              <c:f>VNM_30!$F$4:$F$6</c:f>
              <c:numCache>
                <c:formatCode>General</c:formatCode>
                <c:ptCount val="3"/>
                <c:pt idx="2" formatCode="#,##0">
                  <c:v>69</c:v>
                </c:pt>
              </c:numCache>
            </c:numRef>
          </c:val>
          <c:extLst>
            <c:ext xmlns:c16="http://schemas.microsoft.com/office/drawing/2014/chart" uri="{C3380CC4-5D6E-409C-BE32-E72D297353CC}">
              <c16:uniqueId val="{00000005-67BC-480E-99E9-987C0B888997}"/>
            </c:ext>
          </c:extLst>
        </c:ser>
        <c:dLbls>
          <c:showLegendKey val="0"/>
          <c:showVal val="0"/>
          <c:showCatName val="0"/>
          <c:showSerName val="0"/>
          <c:showPercent val="0"/>
          <c:showBubbleSize val="0"/>
        </c:dLbls>
        <c:gapWidth val="90"/>
        <c:axId val="199525504"/>
        <c:axId val="199097344"/>
      </c:barChart>
      <c:lineChart>
        <c:grouping val="standard"/>
        <c:varyColors val="0"/>
        <c:ser>
          <c:idx val="1"/>
          <c:order val="1"/>
          <c:tx>
            <c:strRef>
              <c:f>VNM_30!$C$3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67BC-480E-99E9-987C0B88899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15+
receiving ARVs</c:v>
                </c:pt>
                <c:pt idx="2">
                  <c:v>ART coverage (%)</c:v>
                </c:pt>
              </c:strCache>
            </c:strRef>
          </c:cat>
          <c:val>
            <c:numRef>
              <c:f>VNM_30!$C$4:$C$6</c:f>
              <c:numCache>
                <c:formatCode>General</c:formatCode>
                <c:ptCount val="3"/>
                <c:pt idx="0" formatCode="_(* #,##0_);_(* \(#,##0\);_(* &quot;-&quot;??_);_(@_)">
                  <c:v>195695</c:v>
                </c:pt>
              </c:numCache>
            </c:numRef>
          </c:val>
          <c:smooth val="0"/>
          <c:extLst>
            <c:ext xmlns:c16="http://schemas.microsoft.com/office/drawing/2014/chart" uri="{C3380CC4-5D6E-409C-BE32-E72D297353CC}">
              <c16:uniqueId val="{00000007-67BC-480E-99E9-987C0B888997}"/>
            </c:ext>
          </c:extLst>
        </c:ser>
        <c:ser>
          <c:idx val="2"/>
          <c:order val="2"/>
          <c:tx>
            <c:strRef>
              <c:f>VNM_30!$D$3</c:f>
              <c:strCache>
                <c:ptCount val="1"/>
                <c:pt idx="0">
                  <c:v>Upper estimate</c:v>
                </c:pt>
              </c:strCache>
            </c:strRef>
          </c:tx>
          <c:marker>
            <c:symbol val="dash"/>
            <c:size val="10"/>
            <c:spPr>
              <a:solidFill>
                <a:schemeClr val="tx1"/>
              </a:solidFill>
              <a:ln>
                <a:noFill/>
              </a:ln>
            </c:spPr>
          </c:marker>
          <c:cat>
            <c:strRef>
              <c:f>VNM_30!$A$4:$A$6</c:f>
              <c:strCache>
                <c:ptCount val="3"/>
                <c:pt idx="0">
                  <c:v>Estimated number 
of adults 15+
living with HIV</c:v>
                </c:pt>
                <c:pt idx="1">
                  <c:v>Number of 
adults 15+
receiving ARVs</c:v>
                </c:pt>
                <c:pt idx="2">
                  <c:v>ART coverage (%)</c:v>
                </c:pt>
              </c:strCache>
            </c:strRef>
          </c:cat>
          <c:val>
            <c:numRef>
              <c:f>VNM_30!$D$4:$D$6</c:f>
              <c:numCache>
                <c:formatCode>General</c:formatCode>
                <c:ptCount val="3"/>
                <c:pt idx="0" formatCode="_(* #,##0_);_(* \(#,##0\);_(* &quot;-&quot;??_);_(@_)">
                  <c:v>251816</c:v>
                </c:pt>
              </c:numCache>
            </c:numRef>
          </c:val>
          <c:smooth val="0"/>
          <c:extLst>
            <c:ext xmlns:c16="http://schemas.microsoft.com/office/drawing/2014/chart" uri="{C3380CC4-5D6E-409C-BE32-E72D297353CC}">
              <c16:uniqueId val="{00000008-67BC-480E-99E9-987C0B888997}"/>
            </c:ext>
          </c:extLst>
        </c:ser>
        <c:dLbls>
          <c:showLegendKey val="0"/>
          <c:showVal val="0"/>
          <c:showCatName val="0"/>
          <c:showSerName val="0"/>
          <c:showPercent val="0"/>
          <c:showBubbleSize val="0"/>
        </c:dLbls>
        <c:hiLowLines/>
        <c:marker val="1"/>
        <c:smooth val="0"/>
        <c:axId val="199064960"/>
        <c:axId val="199095424"/>
      </c:lineChart>
      <c:lineChart>
        <c:grouping val="standard"/>
        <c:varyColors val="0"/>
        <c:ser>
          <c:idx val="5"/>
          <c:order val="5"/>
          <c:tx>
            <c:strRef>
              <c:f>VNM_30!$G$3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67BC-480E-99E9-987C0B888997}"/>
              </c:ext>
            </c:extLst>
          </c:dPt>
          <c:cat>
            <c:strRef>
              <c:f>VNM_30!$A$4:$A$6</c:f>
              <c:strCache>
                <c:ptCount val="3"/>
                <c:pt idx="0">
                  <c:v>Estimated number 
of adults 15+
living with HIV</c:v>
                </c:pt>
                <c:pt idx="1">
                  <c:v>Number of 
adults 15+
receiving ARVs</c:v>
                </c:pt>
                <c:pt idx="2">
                  <c:v>ART coverage (%)</c:v>
                </c:pt>
              </c:strCache>
            </c:strRef>
          </c:cat>
          <c:val>
            <c:numRef>
              <c:f>VNM_30!$G$4:$G$6</c:f>
              <c:numCache>
                <c:formatCode>General</c:formatCode>
                <c:ptCount val="3"/>
                <c:pt idx="2" formatCode="#,##0">
                  <c:v>61</c:v>
                </c:pt>
              </c:numCache>
            </c:numRef>
          </c:val>
          <c:smooth val="0"/>
          <c:extLst>
            <c:ext xmlns:c16="http://schemas.microsoft.com/office/drawing/2014/chart" uri="{C3380CC4-5D6E-409C-BE32-E72D297353CC}">
              <c16:uniqueId val="{0000000A-67BC-480E-99E9-987C0B888997}"/>
            </c:ext>
          </c:extLst>
        </c:ser>
        <c:ser>
          <c:idx val="6"/>
          <c:order val="6"/>
          <c:tx>
            <c:strRef>
              <c:f>VNM_30!$H$3</c:f>
              <c:strCache>
                <c:ptCount val="1"/>
                <c:pt idx="0">
                  <c:v>ART Upper estimate</c:v>
                </c:pt>
              </c:strCache>
            </c:strRef>
          </c:tx>
          <c:marker>
            <c:symbol val="dash"/>
            <c:size val="10"/>
            <c:spPr>
              <a:solidFill>
                <a:schemeClr val="tx1"/>
              </a:solidFill>
              <a:ln>
                <a:noFill/>
              </a:ln>
            </c:spPr>
          </c:marker>
          <c:cat>
            <c:strRef>
              <c:f>VNM_30!$A$4:$A$6</c:f>
              <c:strCache>
                <c:ptCount val="3"/>
                <c:pt idx="0">
                  <c:v>Estimated number 
of adults 15+
living with HIV</c:v>
                </c:pt>
                <c:pt idx="1">
                  <c:v>Number of 
adults 15+
receiving ARVs</c:v>
                </c:pt>
                <c:pt idx="2">
                  <c:v>ART coverage (%)</c:v>
                </c:pt>
              </c:strCache>
            </c:strRef>
          </c:cat>
          <c:val>
            <c:numRef>
              <c:f>VNM_30!$H$4:$H$6</c:f>
              <c:numCache>
                <c:formatCode>General</c:formatCode>
                <c:ptCount val="3"/>
                <c:pt idx="2" formatCode="#,##0">
                  <c:v>78</c:v>
                </c:pt>
              </c:numCache>
            </c:numRef>
          </c:val>
          <c:smooth val="0"/>
          <c:extLst>
            <c:ext xmlns:c16="http://schemas.microsoft.com/office/drawing/2014/chart" uri="{C3380CC4-5D6E-409C-BE32-E72D297353CC}">
              <c16:uniqueId val="{0000000B-67BC-480E-99E9-987C0B888997}"/>
            </c:ext>
          </c:extLst>
        </c:ser>
        <c:dLbls>
          <c:showLegendKey val="0"/>
          <c:showVal val="0"/>
          <c:showCatName val="0"/>
          <c:showSerName val="0"/>
          <c:showPercent val="0"/>
          <c:showBubbleSize val="0"/>
        </c:dLbls>
        <c:hiLowLines/>
        <c:marker val="1"/>
        <c:smooth val="0"/>
        <c:axId val="199525504"/>
        <c:axId val="199097344"/>
      </c:lineChart>
      <c:catAx>
        <c:axId val="199064960"/>
        <c:scaling>
          <c:orientation val="minMax"/>
        </c:scaling>
        <c:delete val="0"/>
        <c:axPos val="b"/>
        <c:numFmt formatCode="General" sourceLinked="0"/>
        <c:majorTickMark val="out"/>
        <c:minorTickMark val="none"/>
        <c:tickLblPos val="nextTo"/>
        <c:crossAx val="199095424"/>
        <c:crosses val="autoZero"/>
        <c:auto val="1"/>
        <c:lblAlgn val="ctr"/>
        <c:lblOffset val="100"/>
        <c:noMultiLvlLbl val="0"/>
      </c:catAx>
      <c:valAx>
        <c:axId val="19909542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99064960"/>
        <c:crosses val="autoZero"/>
        <c:crossBetween val="between"/>
      </c:valAx>
      <c:valAx>
        <c:axId val="19909734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99525504"/>
        <c:crosses val="max"/>
        <c:crossBetween val="between"/>
        <c:majorUnit val="20"/>
      </c:valAx>
      <c:catAx>
        <c:axId val="199525504"/>
        <c:scaling>
          <c:orientation val="minMax"/>
        </c:scaling>
        <c:delete val="1"/>
        <c:axPos val="b"/>
        <c:numFmt formatCode="General" sourceLinked="1"/>
        <c:majorTickMark val="out"/>
        <c:minorTickMark val="none"/>
        <c:tickLblPos val="nextTo"/>
        <c:crossAx val="19909734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08045230905277"/>
          <c:y val="5.1862712320879661E-2"/>
          <c:w val="0.82608585217170427"/>
          <c:h val="0.68129864508663751"/>
        </c:manualLayout>
      </c:layout>
      <c:barChart>
        <c:barDir val="col"/>
        <c:grouping val="clustered"/>
        <c:varyColors val="0"/>
        <c:ser>
          <c:idx val="1"/>
          <c:order val="0"/>
          <c:tx>
            <c:strRef>
              <c:f>VNM!$A$2</c:f>
              <c:strCache>
                <c:ptCount val="1"/>
                <c:pt idx="0">
                  <c:v>Viet Nam</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0CE6-4EE9-B0FF-F041960FDBB6}"/>
              </c:ext>
            </c:extLst>
          </c:dPt>
          <c:dPt>
            <c:idx val="1"/>
            <c:invertIfNegative val="0"/>
            <c:bubble3D val="0"/>
            <c:spPr>
              <a:solidFill>
                <a:srgbClr val="F26B73"/>
              </a:solidFill>
              <a:ln>
                <a:noFill/>
              </a:ln>
            </c:spPr>
            <c:extLst>
              <c:ext xmlns:c16="http://schemas.microsoft.com/office/drawing/2014/chart" uri="{C3380CC4-5D6E-409C-BE32-E72D297353CC}">
                <c16:uniqueId val="{00000003-0CE6-4EE9-B0FF-F041960FDBB6}"/>
              </c:ext>
            </c:extLst>
          </c:dPt>
          <c:dPt>
            <c:idx val="3"/>
            <c:invertIfNegative val="0"/>
            <c:bubble3D val="0"/>
            <c:spPr>
              <a:solidFill>
                <a:srgbClr val="00A99A"/>
              </a:solidFill>
              <a:ln>
                <a:noFill/>
              </a:ln>
            </c:spPr>
            <c:extLst>
              <c:ext xmlns:c16="http://schemas.microsoft.com/office/drawing/2014/chart" uri="{C3380CC4-5D6E-409C-BE32-E72D297353CC}">
                <c16:uniqueId val="{00000005-0CE6-4EE9-B0FF-F041960FDBB6}"/>
              </c:ext>
            </c:extLst>
          </c:dPt>
          <c:dPt>
            <c:idx val="4"/>
            <c:invertIfNegative val="0"/>
            <c:bubble3D val="0"/>
            <c:spPr>
              <a:solidFill>
                <a:srgbClr val="78A7B7"/>
              </a:solidFill>
              <a:ln>
                <a:noFill/>
              </a:ln>
            </c:spPr>
            <c:extLst>
              <c:ext xmlns:c16="http://schemas.microsoft.com/office/drawing/2014/chart" uri="{C3380CC4-5D6E-409C-BE32-E72D297353CC}">
                <c16:uniqueId val="{00000007-0CE6-4EE9-B0FF-F041960FDBB6}"/>
              </c:ext>
            </c:extLst>
          </c:dPt>
          <c:dPt>
            <c:idx val="5"/>
            <c:invertIfNegative val="0"/>
            <c:bubble3D val="0"/>
            <c:spPr>
              <a:solidFill>
                <a:srgbClr val="CDC884"/>
              </a:solidFill>
              <a:ln>
                <a:noFill/>
              </a:ln>
            </c:spPr>
            <c:extLst>
              <c:ext xmlns:c16="http://schemas.microsoft.com/office/drawing/2014/chart" uri="{C3380CC4-5D6E-409C-BE32-E72D297353CC}">
                <c16:uniqueId val="{00000009-0CE6-4EE9-B0FF-F041960FDBB6}"/>
              </c:ext>
            </c:extLst>
          </c:dPt>
          <c:dLbls>
            <c:dLbl>
              <c:idx val="0"/>
              <c:tx>
                <c:rich>
                  <a:bodyPr/>
                  <a:lstStyle/>
                  <a:p>
                    <a:r>
                      <a:rPr lang="en-US"/>
                      <a:t>230,000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CE6-4EE9-B0FF-F041960FDBB6}"/>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CE6-4EE9-B0FF-F041960FDBB6}"/>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CE6-4EE9-B0FF-F041960FDBB6}"/>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CE6-4EE9-B0FF-F041960FDBB6}"/>
                </c:ext>
              </c:extLst>
            </c:dLbl>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CE6-4EE9-B0FF-F041960FDBB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VNM!$B$1:$F$1</c:f>
              <c:strCache>
                <c:ptCount val="5"/>
                <c:pt idx="0">
                  <c:v>Estimated PLHIV</c:v>
                </c:pt>
                <c:pt idx="1">
                  <c:v>PLHIV who know
their HIV status</c:v>
                </c:pt>
                <c:pt idx="2">
                  <c:v>People on ART</c:v>
                </c:pt>
                <c:pt idx="3">
                  <c:v>Tested for viral load</c:v>
                </c:pt>
                <c:pt idx="4">
                  <c:v>Suppressed viral
load *</c:v>
                </c:pt>
              </c:strCache>
            </c:strRef>
          </c:cat>
          <c:val>
            <c:numRef>
              <c:f>VNM!$B$2:$F$2</c:f>
              <c:numCache>
                <c:formatCode>General</c:formatCode>
                <c:ptCount val="5"/>
                <c:pt idx="0">
                  <c:v>228753</c:v>
                </c:pt>
                <c:pt idx="1">
                  <c:v>0</c:v>
                </c:pt>
                <c:pt idx="2">
                  <c:v>159664</c:v>
                </c:pt>
                <c:pt idx="3">
                  <c:v>0</c:v>
                </c:pt>
                <c:pt idx="4">
                  <c:v>0</c:v>
                </c:pt>
              </c:numCache>
            </c:numRef>
          </c:val>
          <c:extLst>
            <c:ext xmlns:c16="http://schemas.microsoft.com/office/drawing/2014/chart" uri="{C3380CC4-5D6E-409C-BE32-E72D297353CC}">
              <c16:uniqueId val="{0000000A-0CE6-4EE9-B0FF-F041960FDBB6}"/>
            </c:ext>
          </c:extLst>
        </c:ser>
        <c:dLbls>
          <c:showLegendKey val="0"/>
          <c:showVal val="0"/>
          <c:showCatName val="0"/>
          <c:showSerName val="0"/>
          <c:showPercent val="0"/>
          <c:showBubbleSize val="0"/>
        </c:dLbls>
        <c:gapWidth val="100"/>
        <c:overlap val="100"/>
        <c:axId val="200104960"/>
        <c:axId val="200114944"/>
      </c:barChart>
      <c:catAx>
        <c:axId val="200104960"/>
        <c:scaling>
          <c:orientation val="minMax"/>
        </c:scaling>
        <c:delete val="0"/>
        <c:axPos val="b"/>
        <c:numFmt formatCode="General" sourceLinked="1"/>
        <c:majorTickMark val="out"/>
        <c:minorTickMark val="none"/>
        <c:tickLblPos val="nextTo"/>
        <c:crossAx val="200114944"/>
        <c:crosses val="autoZero"/>
        <c:auto val="1"/>
        <c:lblAlgn val="ctr"/>
        <c:lblOffset val="100"/>
        <c:noMultiLvlLbl val="0"/>
      </c:catAx>
      <c:valAx>
        <c:axId val="200114944"/>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4.0292006509938935E-3"/>
              <c:y val="0.19256133141971762"/>
            </c:manualLayout>
          </c:layout>
          <c:overlay val="0"/>
        </c:title>
        <c:numFmt formatCode="General" sourceLinked="1"/>
        <c:majorTickMark val="out"/>
        <c:minorTickMark val="none"/>
        <c:tickLblPos val="nextTo"/>
        <c:crossAx val="200104960"/>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E9F-4AEA-914E-A60549C303AF}"/>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E9F-4AEA-914E-A60549C303AF}"/>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'Viet Nam'!$W$32:$W$33</c:f>
              <c:strCache>
                <c:ptCount val="2"/>
                <c:pt idx="0">
                  <c:v>National </c:v>
                </c:pt>
                <c:pt idx="1">
                  <c:v>City</c:v>
                </c:pt>
              </c:strCache>
            </c:strRef>
          </c:cat>
          <c:val>
            <c:numRef>
              <c:f>'Viet Nam'!$X$32:$X$33</c:f>
              <c:numCache>
                <c:formatCode>General</c:formatCode>
                <c:ptCount val="2"/>
                <c:pt idx="0">
                  <c:v>0</c:v>
                </c:pt>
                <c:pt idx="1">
                  <c:v>0</c:v>
                </c:pt>
              </c:numCache>
            </c:numRef>
          </c:val>
          <c:extLst>
            <c:ext xmlns:c16="http://schemas.microsoft.com/office/drawing/2014/chart" uri="{C3380CC4-5D6E-409C-BE32-E72D297353CC}">
              <c16:uniqueId val="{00000002-BE9F-4AEA-914E-A60549C303AF}"/>
            </c:ext>
          </c:extLst>
        </c:ser>
        <c:dLbls>
          <c:showLegendKey val="0"/>
          <c:showVal val="0"/>
          <c:showCatName val="0"/>
          <c:showSerName val="0"/>
          <c:showPercent val="0"/>
          <c:showBubbleSize val="0"/>
        </c:dLbls>
        <c:gapWidth val="25"/>
        <c:axId val="133465600"/>
        <c:axId val="133467136"/>
      </c:barChart>
      <c:catAx>
        <c:axId val="13346560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33467136"/>
        <c:crosses val="autoZero"/>
        <c:auto val="1"/>
        <c:lblAlgn val="ctr"/>
        <c:lblOffset val="800"/>
        <c:noMultiLvlLbl val="0"/>
      </c:catAx>
      <c:valAx>
        <c:axId val="133467136"/>
        <c:scaling>
          <c:orientation val="minMax"/>
          <c:max val="50"/>
          <c:min val="0"/>
        </c:scaling>
        <c:delete val="1"/>
        <c:axPos val="t"/>
        <c:numFmt formatCode="General" sourceLinked="1"/>
        <c:majorTickMark val="out"/>
        <c:minorTickMark val="none"/>
        <c:tickLblPos val="nextTo"/>
        <c:crossAx val="133465600"/>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'Viet Nam'!$C$2</c:f>
              <c:strCache>
                <c:ptCount val="1"/>
                <c:pt idx="0">
                  <c:v>Progress (%)</c:v>
                </c:pt>
              </c:strCache>
            </c:strRef>
          </c:tx>
          <c:spPr>
            <a:solidFill>
              <a:srgbClr val="009999"/>
            </a:solidFill>
            <a:ln>
              <a:noFill/>
            </a:ln>
            <a:effectLst/>
          </c:spPr>
          <c:invertIfNegative val="0"/>
          <c:dLbls>
            <c:dLbl>
              <c:idx val="0"/>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44E-4E5C-81D4-B6698D97D8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'Viet Nam'!$B$3:$B$5</c:f>
              <c:strCache>
                <c:ptCount val="3"/>
                <c:pt idx="0">
                  <c:v>PLHIV who know
their HIV status</c:v>
                </c:pt>
                <c:pt idx="1">
                  <c:v>PLHIV on 
treatment</c:v>
                </c:pt>
                <c:pt idx="2">
                  <c:v>PLHIV who are 
virally suppressed </c:v>
                </c:pt>
              </c:strCache>
            </c:strRef>
          </c:cat>
          <c:val>
            <c:numRef>
              <c:f>'Viet Nam'!$C$3:$C$5</c:f>
              <c:numCache>
                <c:formatCode>General</c:formatCode>
                <c:ptCount val="3"/>
                <c:pt idx="0">
                  <c:v>0</c:v>
                </c:pt>
                <c:pt idx="1">
                  <c:v>70</c:v>
                </c:pt>
                <c:pt idx="2">
                  <c:v>66</c:v>
                </c:pt>
              </c:numCache>
            </c:numRef>
          </c:val>
          <c:extLst>
            <c:ext xmlns:c16="http://schemas.microsoft.com/office/drawing/2014/chart" uri="{C3380CC4-5D6E-409C-BE32-E72D297353CC}">
              <c16:uniqueId val="{00000000-3E06-4AC2-8B70-A01666D25D5D}"/>
            </c:ext>
          </c:extLst>
        </c:ser>
        <c:ser>
          <c:idx val="1"/>
          <c:order val="1"/>
          <c:tx>
            <c:strRef>
              <c:f>'Viet Nam'!$D$2</c:f>
              <c:strCache>
                <c:ptCount val="1"/>
                <c:pt idx="0">
                  <c:v>Gap</c:v>
                </c:pt>
              </c:strCache>
            </c:strRef>
          </c:tx>
          <c:spPr>
            <a:pattFill prst="dkDnDiag">
              <a:fgClr>
                <a:srgbClr val="BFBFBF"/>
              </a:fgClr>
              <a:bgClr>
                <a:schemeClr val="bg1"/>
              </a:bgClr>
            </a:pattFill>
            <a:ln>
              <a:noFill/>
            </a:ln>
            <a:effectLst/>
          </c:spPr>
          <c:invertIfNegative val="0"/>
          <c:cat>
            <c:strRef>
              <c:f>'Viet Nam'!$B$3:$B$5</c:f>
              <c:strCache>
                <c:ptCount val="3"/>
                <c:pt idx="0">
                  <c:v>PLHIV who know
their HIV status</c:v>
                </c:pt>
                <c:pt idx="1">
                  <c:v>PLHIV on 
treatment</c:v>
                </c:pt>
                <c:pt idx="2">
                  <c:v>PLHIV who are 
virally suppressed </c:v>
                </c:pt>
              </c:strCache>
            </c:strRef>
          </c:cat>
          <c:val>
            <c:numRef>
              <c:f>'Viet Nam'!$D$3:$D$5</c:f>
              <c:numCache>
                <c:formatCode>General</c:formatCode>
                <c:ptCount val="3"/>
                <c:pt idx="0">
                  <c:v>90</c:v>
                </c:pt>
                <c:pt idx="1">
                  <c:v>11</c:v>
                </c:pt>
                <c:pt idx="2">
                  <c:v>7</c:v>
                </c:pt>
              </c:numCache>
            </c:numRef>
          </c:val>
          <c:extLst>
            <c:ext xmlns:c16="http://schemas.microsoft.com/office/drawing/2014/chart" uri="{C3380CC4-5D6E-409C-BE32-E72D297353CC}">
              <c16:uniqueId val="{00000001-3E06-4AC2-8B70-A01666D25D5D}"/>
            </c:ext>
          </c:extLst>
        </c:ser>
        <c:dLbls>
          <c:showLegendKey val="0"/>
          <c:showVal val="0"/>
          <c:showCatName val="0"/>
          <c:showSerName val="0"/>
          <c:showPercent val="0"/>
          <c:showBubbleSize val="0"/>
        </c:dLbls>
        <c:gapWidth val="150"/>
        <c:overlap val="100"/>
        <c:axId val="223910144"/>
        <c:axId val="223932416"/>
      </c:barChart>
      <c:scatterChart>
        <c:scatterStyle val="lineMarker"/>
        <c:varyColors val="0"/>
        <c:ser>
          <c:idx val="2"/>
          <c:order val="2"/>
          <c:tx>
            <c:strRef>
              <c:f>'Viet Nam'!$E$2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'Viet Nam'!$B$3:$B$5</c:f>
              <c:strCache>
                <c:ptCount val="3"/>
                <c:pt idx="0">
                  <c:v>PLHIV who know
their HIV status</c:v>
                </c:pt>
                <c:pt idx="1">
                  <c:v>PLHIV on 
treatment</c:v>
                </c:pt>
                <c:pt idx="2">
                  <c:v>PLHIV who are 
virally suppressed </c:v>
                </c:pt>
              </c:strCache>
            </c:strRef>
          </c:xVal>
          <c:yVal>
            <c:numRef>
              <c:f>'Viet Nam'!$E$3:$E$5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3E06-4AC2-8B70-A01666D25D5D}"/>
            </c:ext>
          </c:extLst>
        </c:ser>
        <c:dLbls>
          <c:showLegendKey val="0"/>
          <c:showVal val="0"/>
          <c:showCatName val="0"/>
          <c:showSerName val="0"/>
          <c:showPercent val="0"/>
          <c:showBubbleSize val="0"/>
        </c:dLbls>
        <c:axId val="223935872"/>
        <c:axId val="223934336"/>
      </c:scatterChart>
      <c:catAx>
        <c:axId val="22391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3932416"/>
        <c:crosses val="autoZero"/>
        <c:auto val="1"/>
        <c:lblAlgn val="ctr"/>
        <c:lblOffset val="100"/>
        <c:noMultiLvlLbl val="0"/>
      </c:catAx>
      <c:valAx>
        <c:axId val="22393241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3910144"/>
        <c:crosses val="autoZero"/>
        <c:crossBetween val="between"/>
        <c:majorUnit val="20"/>
      </c:valAx>
      <c:valAx>
        <c:axId val="22393433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3935872"/>
        <c:crosses val="max"/>
        <c:crossBetween val="midCat"/>
      </c:valAx>
      <c:valAx>
        <c:axId val="223935872"/>
        <c:scaling>
          <c:orientation val="minMax"/>
        </c:scaling>
        <c:delete val="1"/>
        <c:axPos val="b"/>
        <c:numFmt formatCode="General" sourceLinked="1"/>
        <c:majorTickMark val="out"/>
        <c:minorTickMark val="none"/>
        <c:tickLblPos val="nextTo"/>
        <c:crossAx val="2239343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0733860090405367"/>
          <c:w val="0.74971237970253723"/>
          <c:h val="0.66155448016914553"/>
        </c:manualLayout>
      </c:layout>
      <c:barChart>
        <c:barDir val="col"/>
        <c:grouping val="clustered"/>
        <c:varyColors val="0"/>
        <c:ser>
          <c:idx val="0"/>
          <c:order val="0"/>
          <c:tx>
            <c:strRef>
              <c:f>VNM_30!$B$3</c:f>
              <c:strCache>
                <c:ptCount val="1"/>
                <c:pt idx="0">
                  <c:v>Estimate</c:v>
                </c:pt>
              </c:strCache>
            </c:strRef>
          </c:tx>
          <c:spPr>
            <a:solidFill>
              <a:srgbClr val="00A99A"/>
            </a:solidFill>
          </c:spPr>
          <c:invertIfNegative val="0"/>
          <c:dLbls>
            <c:dLbl>
              <c:idx val="0"/>
              <c:tx>
                <c:rich>
                  <a:bodyPr/>
                  <a:lstStyle/>
                  <a:p>
                    <a:r>
                      <a:rPr lang="en-US"/>
                      <a:t> 2,400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B54-4294-89BA-1810BF894E7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pregnant women 
living with HIV</c:v>
                </c:pt>
                <c:pt idx="1">
                  <c:v>Number of 
pregnant women
receiving ARVs</c:v>
                </c:pt>
                <c:pt idx="2">
                  <c:v>PMTCT coverage (%)</c:v>
                </c:pt>
              </c:strCache>
            </c:strRef>
          </c:cat>
          <c:val>
            <c:numRef>
              <c:f>VNM_30!$B$4:$B$6</c:f>
              <c:numCache>
                <c:formatCode>General</c:formatCode>
                <c:ptCount val="3"/>
                <c:pt idx="0" formatCode="_(* #,##0_);_(* \(#,##0\);_(* &quot;-&quot;??_);_(@_)">
                  <c:v>2390</c:v>
                </c:pt>
              </c:numCache>
            </c:numRef>
          </c:val>
          <c:extLst>
            <c:ext xmlns:c16="http://schemas.microsoft.com/office/drawing/2014/chart" uri="{C3380CC4-5D6E-409C-BE32-E72D297353CC}">
              <c16:uniqueId val="{00000001-7B54-4294-89BA-1810BF894E7E}"/>
            </c:ext>
          </c:extLst>
        </c:ser>
        <c:ser>
          <c:idx val="3"/>
          <c:order val="3"/>
          <c:tx>
            <c:strRef>
              <c:f>VNM_30!$E$3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54-4294-89BA-1810BF894E7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pregnant women 
living with HIV</c:v>
                </c:pt>
                <c:pt idx="1">
                  <c:v>Number of 
pregnant women
receiving ARVs</c:v>
                </c:pt>
                <c:pt idx="2">
                  <c:v>PMTCT coverage (%)</c:v>
                </c:pt>
              </c:strCache>
            </c:strRef>
          </c:cat>
          <c:val>
            <c:numRef>
              <c:f>VNM_30!$E$4:$E$6</c:f>
              <c:numCache>
                <c:formatCode>_(* #,##0_);_(* \(#,##0\);_(* "-"??_);_(@_)</c:formatCode>
                <c:ptCount val="3"/>
                <c:pt idx="1">
                  <c:v>2057</c:v>
                </c:pt>
              </c:numCache>
            </c:numRef>
          </c:val>
          <c:extLst>
            <c:ext xmlns:c16="http://schemas.microsoft.com/office/drawing/2014/chart" uri="{C3380CC4-5D6E-409C-BE32-E72D297353CC}">
              <c16:uniqueId val="{00000003-7B54-4294-89BA-1810BF894E7E}"/>
            </c:ext>
          </c:extLst>
        </c:ser>
        <c:dLbls>
          <c:showLegendKey val="0"/>
          <c:showVal val="0"/>
          <c:showCatName val="0"/>
          <c:showSerName val="0"/>
          <c:showPercent val="0"/>
          <c:showBubbleSize val="0"/>
        </c:dLbls>
        <c:gapWidth val="90"/>
        <c:overlap val="100"/>
        <c:axId val="224223232"/>
        <c:axId val="224224768"/>
      </c:barChart>
      <c:barChart>
        <c:barDir val="col"/>
        <c:grouping val="clustered"/>
        <c:varyColors val="0"/>
        <c:ser>
          <c:idx val="4"/>
          <c:order val="4"/>
          <c:tx>
            <c:strRef>
              <c:f>VNM_30!$F$3</c:f>
              <c:strCache>
                <c:ptCount val="1"/>
                <c:pt idx="0">
                  <c:v>Estimated ART coverage</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pregnant women 
living with HIV</c:v>
                </c:pt>
                <c:pt idx="1">
                  <c:v>Number of 
pregnant women
receiving ARVs</c:v>
                </c:pt>
                <c:pt idx="2">
                  <c:v>PMTCT coverage (%)</c:v>
                </c:pt>
              </c:strCache>
            </c:strRef>
          </c:cat>
          <c:val>
            <c:numRef>
              <c:f>VNM_30!$F$4:$F$6</c:f>
              <c:numCache>
                <c:formatCode>General</c:formatCode>
                <c:ptCount val="3"/>
                <c:pt idx="2" formatCode="#,##0">
                  <c:v>86</c:v>
                </c:pt>
              </c:numCache>
            </c:numRef>
          </c:val>
          <c:extLst>
            <c:ext xmlns:c16="http://schemas.microsoft.com/office/drawing/2014/chart" uri="{C3380CC4-5D6E-409C-BE32-E72D297353CC}">
              <c16:uniqueId val="{00000004-7B54-4294-89BA-1810BF894E7E}"/>
            </c:ext>
          </c:extLst>
        </c:ser>
        <c:dLbls>
          <c:showLegendKey val="0"/>
          <c:showVal val="0"/>
          <c:showCatName val="0"/>
          <c:showSerName val="0"/>
          <c:showPercent val="0"/>
          <c:showBubbleSize val="0"/>
        </c:dLbls>
        <c:gapWidth val="90"/>
        <c:axId val="224228864"/>
        <c:axId val="224226688"/>
      </c:barChart>
      <c:lineChart>
        <c:grouping val="standard"/>
        <c:varyColors val="0"/>
        <c:ser>
          <c:idx val="1"/>
          <c:order val="1"/>
          <c:tx>
            <c:strRef>
              <c:f>VNM_30!$C$3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7B54-4294-89BA-1810BF894E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pregnant women 
living with HIV</c:v>
                </c:pt>
                <c:pt idx="1">
                  <c:v>Number of 
pregnant women
receiving ARVs</c:v>
                </c:pt>
                <c:pt idx="2">
                  <c:v>PMTCT coverage (%)</c:v>
                </c:pt>
              </c:strCache>
            </c:strRef>
          </c:cat>
          <c:val>
            <c:numRef>
              <c:f>VNM_30!$C$4:$C$6</c:f>
              <c:numCache>
                <c:formatCode>General</c:formatCode>
                <c:ptCount val="3"/>
                <c:pt idx="0" formatCode="_(* #,##0_);_(* \(#,##0\);_(* &quot;-&quot;??_);_(@_)">
                  <c:v>2050</c:v>
                </c:pt>
              </c:numCache>
            </c:numRef>
          </c:val>
          <c:smooth val="0"/>
          <c:extLst>
            <c:ext xmlns:c16="http://schemas.microsoft.com/office/drawing/2014/chart" uri="{C3380CC4-5D6E-409C-BE32-E72D297353CC}">
              <c16:uniqueId val="{00000006-7B54-4294-89BA-1810BF894E7E}"/>
            </c:ext>
          </c:extLst>
        </c:ser>
        <c:ser>
          <c:idx val="2"/>
          <c:order val="2"/>
          <c:tx>
            <c:strRef>
              <c:f>VNM_30!$D$3</c:f>
              <c:strCache>
                <c:ptCount val="1"/>
                <c:pt idx="0">
                  <c:v>Upper estimate</c:v>
                </c:pt>
              </c:strCache>
            </c:strRef>
          </c:tx>
          <c:marker>
            <c:symbol val="dash"/>
            <c:size val="10"/>
            <c:spPr>
              <a:solidFill>
                <a:schemeClr val="tx1"/>
              </a:solidFill>
              <a:ln>
                <a:noFill/>
              </a:ln>
            </c:spPr>
          </c:marker>
          <c:cat>
            <c:strRef>
              <c:f>VNM_30!$A$4:$A$6</c:f>
              <c:strCache>
                <c:ptCount val="3"/>
                <c:pt idx="0">
                  <c:v>Estimated number 
of pregnant women 
living with HIV</c:v>
                </c:pt>
                <c:pt idx="1">
                  <c:v>Number of 
pregnant women
receiving ARVs</c:v>
                </c:pt>
                <c:pt idx="2">
                  <c:v>PMTCT coverage (%)</c:v>
                </c:pt>
              </c:strCache>
            </c:strRef>
          </c:cat>
          <c:val>
            <c:numRef>
              <c:f>VNM_30!$D$4:$D$6</c:f>
              <c:numCache>
                <c:formatCode>General</c:formatCode>
                <c:ptCount val="3"/>
                <c:pt idx="0" formatCode="_(* #,##0_);_(* \(#,##0\);_(* &quot;-&quot;??_);_(@_)">
                  <c:v>2787</c:v>
                </c:pt>
              </c:numCache>
            </c:numRef>
          </c:val>
          <c:smooth val="0"/>
          <c:extLst>
            <c:ext xmlns:c16="http://schemas.microsoft.com/office/drawing/2014/chart" uri="{C3380CC4-5D6E-409C-BE32-E72D297353CC}">
              <c16:uniqueId val="{00000007-7B54-4294-89BA-1810BF894E7E}"/>
            </c:ext>
          </c:extLst>
        </c:ser>
        <c:dLbls>
          <c:showLegendKey val="0"/>
          <c:showVal val="0"/>
          <c:showCatName val="0"/>
          <c:showSerName val="0"/>
          <c:showPercent val="0"/>
          <c:showBubbleSize val="0"/>
        </c:dLbls>
        <c:hiLowLines/>
        <c:marker val="1"/>
        <c:smooth val="0"/>
        <c:axId val="224223232"/>
        <c:axId val="224224768"/>
      </c:lineChart>
      <c:lineChart>
        <c:grouping val="standard"/>
        <c:varyColors val="0"/>
        <c:ser>
          <c:idx val="5"/>
          <c:order val="5"/>
          <c:tx>
            <c:strRef>
              <c:f>VNM_30!$G$3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7B54-4294-89BA-1810BF894E7E}"/>
              </c:ext>
            </c:extLst>
          </c:dPt>
          <c:cat>
            <c:strRef>
              <c:f>VNM_30!$A$4:$A$6</c:f>
              <c:strCache>
                <c:ptCount val="3"/>
                <c:pt idx="0">
                  <c:v>Estimated number 
of pregnant women 
living with HIV</c:v>
                </c:pt>
                <c:pt idx="1">
                  <c:v>Number of 
pregnant women
receiving ARVs</c:v>
                </c:pt>
                <c:pt idx="2">
                  <c:v>PMTCT coverage (%)</c:v>
                </c:pt>
              </c:strCache>
            </c:strRef>
          </c:cat>
          <c:val>
            <c:numRef>
              <c:f>VNM_30!$G$4:$G$6</c:f>
              <c:numCache>
                <c:formatCode>General</c:formatCode>
                <c:ptCount val="3"/>
                <c:pt idx="2" formatCode="#,##0">
                  <c:v>74</c:v>
                </c:pt>
              </c:numCache>
            </c:numRef>
          </c:val>
          <c:smooth val="0"/>
          <c:extLst>
            <c:ext xmlns:c16="http://schemas.microsoft.com/office/drawing/2014/chart" uri="{C3380CC4-5D6E-409C-BE32-E72D297353CC}">
              <c16:uniqueId val="{00000009-7B54-4294-89BA-1810BF894E7E}"/>
            </c:ext>
          </c:extLst>
        </c:ser>
        <c:ser>
          <c:idx val="6"/>
          <c:order val="6"/>
          <c:tx>
            <c:strRef>
              <c:f>VNM_30!$H$3</c:f>
              <c:strCache>
                <c:ptCount val="1"/>
                <c:pt idx="0">
                  <c:v>ART Upper estimate</c:v>
                </c:pt>
              </c:strCache>
            </c:strRef>
          </c:tx>
          <c:marker>
            <c:symbol val="dash"/>
            <c:size val="10"/>
            <c:spPr>
              <a:solidFill>
                <a:schemeClr val="tx1"/>
              </a:solidFill>
              <a:ln>
                <a:noFill/>
              </a:ln>
            </c:spPr>
          </c:marker>
          <c:cat>
            <c:strRef>
              <c:f>VNM_30!$A$4:$A$6</c:f>
              <c:strCache>
                <c:ptCount val="3"/>
                <c:pt idx="0">
                  <c:v>Estimated number 
of pregnant women 
living with HIV</c:v>
                </c:pt>
                <c:pt idx="1">
                  <c:v>Number of 
pregnant women
receiving ARVs</c:v>
                </c:pt>
                <c:pt idx="2">
                  <c:v>PMTCT coverage (%)</c:v>
                </c:pt>
              </c:strCache>
            </c:strRef>
          </c:cat>
          <c:val>
            <c:numRef>
              <c:f>VNM_30!$H$4:$H$6</c:f>
              <c:numCache>
                <c:formatCode>General</c:formatCode>
                <c:ptCount val="3"/>
                <c:pt idx="2" formatCode="#,##0">
                  <c:v>100</c:v>
                </c:pt>
              </c:numCache>
            </c:numRef>
          </c:val>
          <c:smooth val="0"/>
          <c:extLst>
            <c:ext xmlns:c16="http://schemas.microsoft.com/office/drawing/2014/chart" uri="{C3380CC4-5D6E-409C-BE32-E72D297353CC}">
              <c16:uniqueId val="{0000000A-7B54-4294-89BA-1810BF894E7E}"/>
            </c:ext>
          </c:extLst>
        </c:ser>
        <c:dLbls>
          <c:showLegendKey val="0"/>
          <c:showVal val="0"/>
          <c:showCatName val="0"/>
          <c:showSerName val="0"/>
          <c:showPercent val="0"/>
          <c:showBubbleSize val="0"/>
        </c:dLbls>
        <c:hiLowLines/>
        <c:marker val="1"/>
        <c:smooth val="0"/>
        <c:axId val="224228864"/>
        <c:axId val="224226688"/>
      </c:lineChart>
      <c:catAx>
        <c:axId val="224223232"/>
        <c:scaling>
          <c:orientation val="minMax"/>
        </c:scaling>
        <c:delete val="0"/>
        <c:axPos val="b"/>
        <c:numFmt formatCode="General" sourceLinked="0"/>
        <c:majorTickMark val="out"/>
        <c:minorTickMark val="none"/>
        <c:tickLblPos val="nextTo"/>
        <c:crossAx val="224224768"/>
        <c:crosses val="autoZero"/>
        <c:auto val="1"/>
        <c:lblAlgn val="ctr"/>
        <c:lblOffset val="100"/>
        <c:noMultiLvlLbl val="0"/>
      </c:catAx>
      <c:valAx>
        <c:axId val="224224768"/>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4223232"/>
        <c:crosses val="autoZero"/>
        <c:crossBetween val="between"/>
      </c:valAx>
      <c:valAx>
        <c:axId val="224226688"/>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224228864"/>
        <c:crosses val="max"/>
        <c:crossBetween val="between"/>
        <c:majorUnit val="20"/>
      </c:valAx>
      <c:catAx>
        <c:axId val="224228864"/>
        <c:scaling>
          <c:orientation val="minMax"/>
        </c:scaling>
        <c:delete val="1"/>
        <c:axPos val="b"/>
        <c:numFmt formatCode="General" sourceLinked="1"/>
        <c:majorTickMark val="out"/>
        <c:minorTickMark val="none"/>
        <c:tickLblPos val="nextTo"/>
        <c:crossAx val="22422668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VNM!$A$5</c:f>
              <c:strCache>
                <c:ptCount val="1"/>
                <c:pt idx="0">
                  <c:v>Viet Nam</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F300-429B-B450-37F10F782D4D}"/>
              </c:ext>
            </c:extLst>
          </c:dPt>
          <c:dPt>
            <c:idx val="1"/>
            <c:invertIfNegative val="0"/>
            <c:bubble3D val="0"/>
            <c:spPr>
              <a:solidFill>
                <a:srgbClr val="33CCCC"/>
              </a:solidFill>
              <a:ln>
                <a:noFill/>
              </a:ln>
              <a:effectLst/>
            </c:spPr>
            <c:extLst>
              <c:ext xmlns:c16="http://schemas.microsoft.com/office/drawing/2014/chart" uri="{C3380CC4-5D6E-409C-BE32-E72D297353CC}">
                <c16:uniqueId val="{00000001-E1BB-4B15-8F45-3EE091E30CFB}"/>
              </c:ext>
            </c:extLst>
          </c:dPt>
          <c:dPt>
            <c:idx val="2"/>
            <c:invertIfNegative val="0"/>
            <c:bubble3D val="0"/>
            <c:spPr>
              <a:solidFill>
                <a:srgbClr val="F78F20"/>
              </a:solidFill>
              <a:ln>
                <a:noFill/>
              </a:ln>
              <a:effectLst/>
            </c:spPr>
            <c:extLst>
              <c:ext xmlns:c16="http://schemas.microsoft.com/office/drawing/2014/chart" uri="{C3380CC4-5D6E-409C-BE32-E72D297353CC}">
                <c16:uniqueId val="{00000003-E1BB-4B15-8F45-3EE091E30CFB}"/>
              </c:ext>
            </c:extLst>
          </c:dPt>
          <c:dPt>
            <c:idx val="3"/>
            <c:invertIfNegative val="0"/>
            <c:bubble3D val="0"/>
            <c:spPr>
              <a:solidFill>
                <a:srgbClr val="F26B73"/>
              </a:solidFill>
              <a:ln>
                <a:noFill/>
              </a:ln>
              <a:effectLst/>
            </c:spPr>
            <c:extLst>
              <c:ext xmlns:c16="http://schemas.microsoft.com/office/drawing/2014/chart" uri="{C3380CC4-5D6E-409C-BE32-E72D297353CC}">
                <c16:uniqueId val="{00000005-E1BB-4B15-8F45-3EE091E30CFB}"/>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VNM!$B$4:$E$4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VNM!$B$5:$E$5</c:f>
              <c:numCache>
                <c:formatCode>General</c:formatCode>
                <c:ptCount val="4"/>
                <c:pt idx="0">
                  <c:v>2390</c:v>
                </c:pt>
                <c:pt idx="1">
                  <c:v>2057</c:v>
                </c:pt>
                <c:pt idx="2">
                  <c:v>1110</c:v>
                </c:pt>
                <c:pt idx="3">
                  <c:v>13</c:v>
                </c:pt>
              </c:numCache>
            </c:numRef>
          </c:val>
          <c:extLst>
            <c:ext xmlns:c16="http://schemas.microsoft.com/office/drawing/2014/chart" uri="{C3380CC4-5D6E-409C-BE32-E72D297353CC}">
              <c16:uniqueId val="{00000007-E1BB-4B15-8F45-3EE091E30CFB}"/>
            </c:ext>
          </c:extLst>
        </c:ser>
        <c:dLbls>
          <c:showLegendKey val="0"/>
          <c:showVal val="0"/>
          <c:showCatName val="0"/>
          <c:showSerName val="0"/>
          <c:showPercent val="0"/>
          <c:showBubbleSize val="0"/>
        </c:dLbls>
        <c:gapWidth val="144"/>
        <c:axId val="224434432"/>
        <c:axId val="224477184"/>
      </c:barChart>
      <c:lineChart>
        <c:grouping val="standard"/>
        <c:varyColors val="0"/>
        <c:ser>
          <c:idx val="1"/>
          <c:order val="1"/>
          <c:tx>
            <c:strRef>
              <c:f>VNM!$A$6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E392-4A1F-9ABC-E28C8C266078}"/>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E392-4A1F-9ABC-E28C8C266078}"/>
                </c:ext>
              </c:extLst>
            </c:dLbl>
            <c:dLbl>
              <c:idx val="3"/>
              <c:layout>
                <c:manualLayout>
                  <c:x val="-4.1138063387237883E-2"/>
                  <c:y val="-9.2592592592592587E-2"/>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00-429B-B450-37F10F782D4D}"/>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VNM!$B$6:$E$6</c:f>
              <c:numCache>
                <c:formatCode>0%</c:formatCode>
                <c:ptCount val="4"/>
                <c:pt idx="1">
                  <c:v>0.86066945606694556</c:v>
                </c:pt>
                <c:pt idx="2">
                  <c:v>0.46443514644351463</c:v>
                </c:pt>
                <c:pt idx="3">
                  <c:v>5.439330543933054E-3</c:v>
                </c:pt>
              </c:numCache>
            </c:numRef>
          </c:val>
          <c:smooth val="0"/>
          <c:extLst>
            <c:ext xmlns:c16="http://schemas.microsoft.com/office/drawing/2014/chart" uri="{C3380CC4-5D6E-409C-BE32-E72D297353CC}">
              <c16:uniqueId val="{0000000B-F300-429B-B450-37F10F782D4D}"/>
            </c:ext>
          </c:extLst>
        </c:ser>
        <c:dLbls>
          <c:showLegendKey val="0"/>
          <c:showVal val="0"/>
          <c:showCatName val="0"/>
          <c:showSerName val="0"/>
          <c:showPercent val="0"/>
          <c:showBubbleSize val="0"/>
        </c:dLbls>
        <c:marker val="1"/>
        <c:smooth val="0"/>
        <c:axId val="224480640"/>
        <c:axId val="224479104"/>
      </c:lineChart>
      <c:catAx>
        <c:axId val="22443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24477184"/>
        <c:crosses val="autoZero"/>
        <c:auto val="1"/>
        <c:lblAlgn val="ctr"/>
        <c:lblOffset val="100"/>
        <c:noMultiLvlLbl val="0"/>
      </c:catAx>
      <c:valAx>
        <c:axId val="224477184"/>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224434432"/>
        <c:crosses val="autoZero"/>
        <c:crossBetween val="between"/>
      </c:valAx>
      <c:valAx>
        <c:axId val="224479104"/>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224480640"/>
        <c:crosses val="max"/>
        <c:crossBetween val="between"/>
        <c:majorUnit val="1"/>
      </c:valAx>
      <c:catAx>
        <c:axId val="224480640"/>
        <c:scaling>
          <c:orientation val="minMax"/>
        </c:scaling>
        <c:delete val="1"/>
        <c:axPos val="b"/>
        <c:numFmt formatCode="General" sourceLinked="1"/>
        <c:majorTickMark val="out"/>
        <c:minorTickMark val="none"/>
        <c:tickLblPos val="nextTo"/>
        <c:crossAx val="22447910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KP (2)'!$Q$15:$Q$16</c:f>
              <c:strCache>
                <c:ptCount val="2"/>
                <c:pt idx="0">
                  <c:v>National</c:v>
                </c:pt>
                <c:pt idx="1">
                  <c:v>Dien Bien</c:v>
                </c:pt>
              </c:strCache>
            </c:strRef>
          </c:cat>
          <c:val>
            <c:numRef>
              <c:f>'HIV prev KP (2)'!$R$15:$R$16</c:f>
              <c:numCache>
                <c:formatCode>General</c:formatCode>
                <c:ptCount val="2"/>
                <c:pt idx="0">
                  <c:v>12.7</c:v>
                </c:pt>
                <c:pt idx="1">
                  <c:v>26</c:v>
                </c:pt>
              </c:numCache>
            </c:numRef>
          </c:val>
          <c:extLst>
            <c:ext xmlns:c16="http://schemas.microsoft.com/office/drawing/2014/chart" uri="{C3380CC4-5D6E-409C-BE32-E72D297353CC}">
              <c16:uniqueId val="{00000000-4A5A-4C23-9E78-AE803400328F}"/>
            </c:ext>
          </c:extLst>
        </c:ser>
        <c:dLbls>
          <c:showLegendKey val="0"/>
          <c:showVal val="0"/>
          <c:showCatName val="0"/>
          <c:showSerName val="0"/>
          <c:showPercent val="0"/>
          <c:showBubbleSize val="0"/>
        </c:dLbls>
        <c:gapWidth val="25"/>
        <c:axId val="44652416"/>
        <c:axId val="44653952"/>
      </c:barChart>
      <c:catAx>
        <c:axId val="4465241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4653952"/>
        <c:crosses val="autoZero"/>
        <c:auto val="1"/>
        <c:lblAlgn val="ctr"/>
        <c:lblOffset val="800"/>
        <c:noMultiLvlLbl val="0"/>
      </c:catAx>
      <c:valAx>
        <c:axId val="44653952"/>
        <c:scaling>
          <c:orientation val="minMax"/>
          <c:max val="50"/>
          <c:min val="0"/>
        </c:scaling>
        <c:delete val="1"/>
        <c:axPos val="t"/>
        <c:numFmt formatCode="General" sourceLinked="1"/>
        <c:majorTickMark val="out"/>
        <c:minorTickMark val="none"/>
        <c:tickLblPos val="nextTo"/>
        <c:crossAx val="4465241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KP (2)'!$Q$22:$Q$23</c:f>
              <c:strCache>
                <c:ptCount val="2"/>
                <c:pt idx="0">
                  <c:v>National</c:v>
                </c:pt>
                <c:pt idx="1">
                  <c:v>Can Tho</c:v>
                </c:pt>
              </c:strCache>
            </c:strRef>
          </c:cat>
          <c:val>
            <c:numRef>
              <c:f>'HIV prev KP (2)'!$R$22:$R$23</c:f>
              <c:numCache>
                <c:formatCode>General</c:formatCode>
                <c:ptCount val="2"/>
                <c:pt idx="0">
                  <c:v>10.8</c:v>
                </c:pt>
                <c:pt idx="1">
                  <c:v>18</c:v>
                </c:pt>
              </c:numCache>
            </c:numRef>
          </c:val>
          <c:extLst>
            <c:ext xmlns:c16="http://schemas.microsoft.com/office/drawing/2014/chart" uri="{C3380CC4-5D6E-409C-BE32-E72D297353CC}">
              <c16:uniqueId val="{00000000-33C6-4FFF-80C2-89713E29BDB3}"/>
            </c:ext>
          </c:extLst>
        </c:ser>
        <c:dLbls>
          <c:showLegendKey val="0"/>
          <c:showVal val="0"/>
          <c:showCatName val="0"/>
          <c:showSerName val="0"/>
          <c:showPercent val="0"/>
          <c:showBubbleSize val="0"/>
        </c:dLbls>
        <c:gapWidth val="25"/>
        <c:axId val="133496832"/>
        <c:axId val="133498368"/>
      </c:barChart>
      <c:catAx>
        <c:axId val="13349683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33498368"/>
        <c:crosses val="autoZero"/>
        <c:auto val="1"/>
        <c:lblAlgn val="ctr"/>
        <c:lblOffset val="800"/>
        <c:noMultiLvlLbl val="0"/>
      </c:catAx>
      <c:valAx>
        <c:axId val="133498368"/>
        <c:scaling>
          <c:orientation val="minMax"/>
          <c:max val="50"/>
          <c:min val="0"/>
        </c:scaling>
        <c:delete val="1"/>
        <c:axPos val="t"/>
        <c:numFmt formatCode="General" sourceLinked="1"/>
        <c:majorTickMark val="out"/>
        <c:minorTickMark val="none"/>
        <c:tickLblPos val="nextTo"/>
        <c:crossAx val="13349683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KP (2)'!$Q$30:$Q$31</c:f>
              <c:strCache>
                <c:ptCount val="2"/>
                <c:pt idx="0">
                  <c:v>National</c:v>
                </c:pt>
                <c:pt idx="1">
                  <c:v>Ho Chi Minh City</c:v>
                </c:pt>
              </c:strCache>
            </c:strRef>
          </c:cat>
          <c:val>
            <c:numRef>
              <c:f>'HIV prev KP (2)'!$R$30:$R$31</c:f>
              <c:numCache>
                <c:formatCode>General</c:formatCode>
                <c:ptCount val="2"/>
                <c:pt idx="0">
                  <c:v>3.6</c:v>
                </c:pt>
                <c:pt idx="1">
                  <c:v>10</c:v>
                </c:pt>
              </c:numCache>
            </c:numRef>
          </c:val>
          <c:extLst>
            <c:ext xmlns:c16="http://schemas.microsoft.com/office/drawing/2014/chart" uri="{C3380CC4-5D6E-409C-BE32-E72D297353CC}">
              <c16:uniqueId val="{00000000-2A0C-4C0E-9551-0158B472EED7}"/>
            </c:ext>
          </c:extLst>
        </c:ser>
        <c:dLbls>
          <c:showLegendKey val="0"/>
          <c:showVal val="0"/>
          <c:showCatName val="0"/>
          <c:showSerName val="0"/>
          <c:showPercent val="0"/>
          <c:showBubbleSize val="0"/>
        </c:dLbls>
        <c:gapWidth val="25"/>
        <c:axId val="133511424"/>
        <c:axId val="133521408"/>
      </c:barChart>
      <c:catAx>
        <c:axId val="13351142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33521408"/>
        <c:crosses val="autoZero"/>
        <c:auto val="1"/>
        <c:lblAlgn val="ctr"/>
        <c:lblOffset val="800"/>
        <c:noMultiLvlLbl val="0"/>
      </c:catAx>
      <c:valAx>
        <c:axId val="133521408"/>
        <c:scaling>
          <c:orientation val="minMax"/>
          <c:max val="50"/>
          <c:min val="0"/>
        </c:scaling>
        <c:delete val="1"/>
        <c:axPos val="t"/>
        <c:numFmt formatCode="General" sourceLinked="1"/>
        <c:majorTickMark val="out"/>
        <c:minorTickMark val="none"/>
        <c:tickLblPos val="nextTo"/>
        <c:crossAx val="13351142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0.41441</cdr:x>
      <cdr:y>0.80392</cdr:y>
    </cdr:from>
    <cdr:to>
      <cdr:x>0.69492</cdr:x>
      <cdr:y>0.91503</cdr:y>
    </cdr:to>
    <cdr:sp macro="" textlink="">
      <cdr:nvSpPr>
        <cdr:cNvPr id="2" name="Rectangle 1"/>
        <cdr:cNvSpPr/>
      </cdr:nvSpPr>
      <cdr:spPr>
        <a:xfrm xmlns:a="http://schemas.openxmlformats.org/drawingml/2006/main">
          <a:off x="3505200" y="3124200"/>
          <a:ext cx="2372610" cy="431796"/>
        </a:xfrm>
        <a:prstGeom xmlns:a="http://schemas.openxmlformats.org/drawingml/2006/main" prst="rect">
          <a:avLst/>
        </a:prstGeom>
        <a:noFill xmlns:a="http://schemas.openxmlformats.org/drawingml/2006/main"/>
        <a:ln xmlns:a="http://schemas.openxmlformats.org/drawingml/2006/main" w="3175">
          <a:noFill/>
          <a:prstDash val="sysDash"/>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dirty="0">
              <a:latin typeface="Arial" pitchFamily="34" charset="0"/>
              <a:cs typeface="Arial" pitchFamily="34" charset="0"/>
            </a:rPr>
            <a:t>* Excludes</a:t>
          </a:r>
          <a:r>
            <a:rPr lang="en-US" sz="1100" b="1" baseline="0" dirty="0">
              <a:latin typeface="Arial" pitchFamily="34" charset="0"/>
              <a:cs typeface="Arial" pitchFamily="34" charset="0"/>
            </a:rPr>
            <a:t> prisons</a:t>
          </a:r>
          <a:endParaRPr lang="th-TH" sz="1100" b="1"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8F9A65-5704-4266-ABEC-12101D0449AB}" type="datetimeFigureOut">
              <a:rPr lang="en-US"/>
              <a:pPr>
                <a:defRPr/>
              </a:pPr>
              <a:t>11/11/2020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0AE61C-4947-4258-96D8-EECB23C5949E}" type="slidenum">
              <a:rPr lang="en-US"/>
              <a:pPr>
                <a:defRPr/>
              </a:pPr>
              <a:t>‹#›</a:t>
            </a:fld>
            <a:endParaRPr lang="en-US"/>
          </a:p>
        </p:txBody>
      </p:sp>
    </p:spTree>
    <p:extLst>
      <p:ext uri="{BB962C8B-B14F-4D97-AF65-F5344CB8AC3E}">
        <p14:creationId xmlns:p14="http://schemas.microsoft.com/office/powerpoint/2010/main" val="351282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a:t>
            </a:fld>
            <a:endParaRPr lang="en-US"/>
          </a:p>
        </p:txBody>
      </p:sp>
    </p:spTree>
    <p:extLst>
      <p:ext uri="{BB962C8B-B14F-4D97-AF65-F5344CB8AC3E}">
        <p14:creationId xmlns:p14="http://schemas.microsoft.com/office/powerpoint/2010/main" val="2980677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0" dirty="0">
              <a:solidFill>
                <a:srgbClr val="FF0000"/>
              </a:solidFill>
            </a:endParaRP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2BA494E6-66ED-4139-A402-FDA547C74390}" type="slidenum">
              <a:rPr lang="en-US" smtClean="0">
                <a:solidFill>
                  <a:prstClr val="black"/>
                </a:solidFill>
                <a:latin typeface="Calibri" pitchFamily="34" charset="0"/>
              </a:rPr>
              <a:pPr>
                <a:defRPr/>
              </a:pPr>
              <a:t>10</a:t>
            </a:fld>
            <a:endParaRPr lang="en-US">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74080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12</a:t>
            </a:fld>
            <a:endParaRPr lang="en-US"/>
          </a:p>
        </p:txBody>
      </p:sp>
    </p:spTree>
    <p:extLst>
      <p:ext uri="{BB962C8B-B14F-4D97-AF65-F5344CB8AC3E}">
        <p14:creationId xmlns:p14="http://schemas.microsoft.com/office/powerpoint/2010/main" val="161142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b="0"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13</a:t>
            </a:fld>
            <a:endParaRPr lang="en-US"/>
          </a:p>
        </p:txBody>
      </p:sp>
    </p:spTree>
    <p:extLst>
      <p:ext uri="{BB962C8B-B14F-4D97-AF65-F5344CB8AC3E}">
        <p14:creationId xmlns:p14="http://schemas.microsoft.com/office/powerpoint/2010/main" val="200753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14</a:t>
            </a:fld>
            <a:endParaRPr lang="en-US"/>
          </a:p>
        </p:txBody>
      </p:sp>
    </p:spTree>
    <p:extLst>
      <p:ext uri="{BB962C8B-B14F-4D97-AF65-F5344CB8AC3E}">
        <p14:creationId xmlns:p14="http://schemas.microsoft.com/office/powerpoint/2010/main" val="413645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15</a:t>
            </a:fld>
            <a:endParaRPr lang="en-US"/>
          </a:p>
        </p:txBody>
      </p:sp>
    </p:spTree>
    <p:extLst>
      <p:ext uri="{BB962C8B-B14F-4D97-AF65-F5344CB8AC3E}">
        <p14:creationId xmlns:p14="http://schemas.microsoft.com/office/powerpoint/2010/main" val="372627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16</a:t>
            </a:fld>
            <a:endParaRPr lang="en-US"/>
          </a:p>
        </p:txBody>
      </p:sp>
    </p:spTree>
    <p:extLst>
      <p:ext uri="{BB962C8B-B14F-4D97-AF65-F5344CB8AC3E}">
        <p14:creationId xmlns:p14="http://schemas.microsoft.com/office/powerpoint/2010/main" val="4122435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17</a:t>
            </a:fld>
            <a:endParaRPr lang="en-US"/>
          </a:p>
        </p:txBody>
      </p:sp>
    </p:spTree>
    <p:extLst>
      <p:ext uri="{BB962C8B-B14F-4D97-AF65-F5344CB8AC3E}">
        <p14:creationId xmlns:p14="http://schemas.microsoft.com/office/powerpoint/2010/main" val="2421968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18</a:t>
            </a:fld>
            <a:endParaRPr lang="en-US"/>
          </a:p>
        </p:txBody>
      </p:sp>
    </p:spTree>
    <p:extLst>
      <p:ext uri="{BB962C8B-B14F-4D97-AF65-F5344CB8AC3E}">
        <p14:creationId xmlns:p14="http://schemas.microsoft.com/office/powerpoint/2010/main" val="299230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58238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a:t>
            </a:fld>
            <a:endParaRPr lang="en-US"/>
          </a:p>
        </p:txBody>
      </p:sp>
    </p:spTree>
    <p:extLst>
      <p:ext uri="{BB962C8B-B14F-4D97-AF65-F5344CB8AC3E}">
        <p14:creationId xmlns:p14="http://schemas.microsoft.com/office/powerpoint/2010/main" val="1848717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20</a:t>
            </a:fld>
            <a:endParaRPr lang="en-US"/>
          </a:p>
        </p:txBody>
      </p:sp>
    </p:spTree>
    <p:extLst>
      <p:ext uri="{BB962C8B-B14F-4D97-AF65-F5344CB8AC3E}">
        <p14:creationId xmlns:p14="http://schemas.microsoft.com/office/powerpoint/2010/main" val="166798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21</a:t>
            </a:fld>
            <a:endParaRPr lang="en-US"/>
          </a:p>
        </p:txBody>
      </p:sp>
    </p:spTree>
    <p:extLst>
      <p:ext uri="{BB962C8B-B14F-4D97-AF65-F5344CB8AC3E}">
        <p14:creationId xmlns:p14="http://schemas.microsoft.com/office/powerpoint/2010/main" val="817051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22</a:t>
            </a:fld>
            <a:endParaRPr lang="en-US"/>
          </a:p>
        </p:txBody>
      </p:sp>
    </p:spTree>
    <p:extLst>
      <p:ext uri="{BB962C8B-B14F-4D97-AF65-F5344CB8AC3E}">
        <p14:creationId xmlns:p14="http://schemas.microsoft.com/office/powerpoint/2010/main" val="3884650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23</a:t>
            </a:fld>
            <a:endParaRPr lang="en-US"/>
          </a:p>
        </p:txBody>
      </p:sp>
    </p:spTree>
    <p:extLst>
      <p:ext uri="{BB962C8B-B14F-4D97-AF65-F5344CB8AC3E}">
        <p14:creationId xmlns:p14="http://schemas.microsoft.com/office/powerpoint/2010/main" val="1270510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24</a:t>
            </a:fld>
            <a:endParaRPr lang="en-US"/>
          </a:p>
        </p:txBody>
      </p:sp>
    </p:spTree>
    <p:extLst>
      <p:ext uri="{BB962C8B-B14F-4D97-AF65-F5344CB8AC3E}">
        <p14:creationId xmlns:p14="http://schemas.microsoft.com/office/powerpoint/2010/main" val="355997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25</a:t>
            </a:fld>
            <a:endParaRPr lang="en-US"/>
          </a:p>
        </p:txBody>
      </p:sp>
    </p:spTree>
    <p:extLst>
      <p:ext uri="{BB962C8B-B14F-4D97-AF65-F5344CB8AC3E}">
        <p14:creationId xmlns:p14="http://schemas.microsoft.com/office/powerpoint/2010/main" val="51979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26</a:t>
            </a:fld>
            <a:endParaRPr lang="en-US"/>
          </a:p>
        </p:txBody>
      </p:sp>
    </p:spTree>
    <p:extLst>
      <p:ext uri="{BB962C8B-B14F-4D97-AF65-F5344CB8AC3E}">
        <p14:creationId xmlns:p14="http://schemas.microsoft.com/office/powerpoint/2010/main" val="4135766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E61C-4947-4258-96D8-EECB23C594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954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28</a:t>
            </a:fld>
            <a:endParaRPr lang="en-US"/>
          </a:p>
        </p:txBody>
      </p:sp>
    </p:spTree>
    <p:extLst>
      <p:ext uri="{BB962C8B-B14F-4D97-AF65-F5344CB8AC3E}">
        <p14:creationId xmlns:p14="http://schemas.microsoft.com/office/powerpoint/2010/main" val="287439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29</a:t>
            </a:fld>
            <a:endParaRPr lang="en-US"/>
          </a:p>
        </p:txBody>
      </p:sp>
    </p:spTree>
    <p:extLst>
      <p:ext uri="{BB962C8B-B14F-4D97-AF65-F5344CB8AC3E}">
        <p14:creationId xmlns:p14="http://schemas.microsoft.com/office/powerpoint/2010/main" val="210587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487C6A1-2A2B-4782-B091-2BE40EA8E487}" type="slidenum">
              <a:rPr lang="th-TH" sz="1100" smtClean="0">
                <a:solidFill>
                  <a:prstClr val="black"/>
                </a:solidFill>
                <a:latin typeface="Calibri" pitchFamily="34" charset="0"/>
                <a:ea typeface="ＭＳ Ｐゴシック" pitchFamily="34" charset="-128"/>
              </a:rPr>
              <a:pPr fontAlgn="base">
                <a:spcBef>
                  <a:spcPct val="0"/>
                </a:spcBef>
                <a:spcAft>
                  <a:spcPct val="0"/>
                </a:spcAft>
                <a:defRPr/>
              </a:pPr>
              <a:t>3</a:t>
            </a:fld>
            <a:endParaRPr lang="th-TH" sz="1100">
              <a:solidFill>
                <a:prstClr val="black"/>
              </a:solidFill>
              <a:latin typeface="Calibri"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30</a:t>
            </a:fld>
            <a:endParaRPr lang="en-US"/>
          </a:p>
        </p:txBody>
      </p:sp>
    </p:spTree>
    <p:extLst>
      <p:ext uri="{BB962C8B-B14F-4D97-AF65-F5344CB8AC3E}">
        <p14:creationId xmlns:p14="http://schemas.microsoft.com/office/powerpoint/2010/main" val="2867562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31</a:t>
            </a:fld>
            <a:endParaRPr lang="en-US"/>
          </a:p>
        </p:txBody>
      </p:sp>
    </p:spTree>
    <p:extLst>
      <p:ext uri="{BB962C8B-B14F-4D97-AF65-F5344CB8AC3E}">
        <p14:creationId xmlns:p14="http://schemas.microsoft.com/office/powerpoint/2010/main" val="4036185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32</a:t>
            </a:fld>
            <a:endParaRPr lang="en-US"/>
          </a:p>
        </p:txBody>
      </p:sp>
    </p:spTree>
    <p:extLst>
      <p:ext uri="{BB962C8B-B14F-4D97-AF65-F5344CB8AC3E}">
        <p14:creationId xmlns:p14="http://schemas.microsoft.com/office/powerpoint/2010/main" val="2337851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33</a:t>
            </a:fld>
            <a:endParaRPr lang="en-US"/>
          </a:p>
        </p:txBody>
      </p:sp>
    </p:spTree>
    <p:extLst>
      <p:ext uri="{BB962C8B-B14F-4D97-AF65-F5344CB8AC3E}">
        <p14:creationId xmlns:p14="http://schemas.microsoft.com/office/powerpoint/2010/main" val="1495409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34</a:t>
            </a:fld>
            <a:endParaRPr lang="en-US"/>
          </a:p>
        </p:txBody>
      </p:sp>
    </p:spTree>
    <p:extLst>
      <p:ext uri="{BB962C8B-B14F-4D97-AF65-F5344CB8AC3E}">
        <p14:creationId xmlns:p14="http://schemas.microsoft.com/office/powerpoint/2010/main" val="3130900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35</a:t>
            </a:fld>
            <a:endParaRPr lang="en-US"/>
          </a:p>
        </p:txBody>
      </p:sp>
    </p:spTree>
    <p:extLst>
      <p:ext uri="{BB962C8B-B14F-4D97-AF65-F5344CB8AC3E}">
        <p14:creationId xmlns:p14="http://schemas.microsoft.com/office/powerpoint/2010/main" val="945703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36</a:t>
            </a:fld>
            <a:endParaRPr lang="en-US"/>
          </a:p>
        </p:txBody>
      </p:sp>
    </p:spTree>
    <p:extLst>
      <p:ext uri="{BB962C8B-B14F-4D97-AF65-F5344CB8AC3E}">
        <p14:creationId xmlns:p14="http://schemas.microsoft.com/office/powerpoint/2010/main" val="784358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37</a:t>
            </a:fld>
            <a:endParaRPr lang="en-US"/>
          </a:p>
        </p:txBody>
      </p:sp>
    </p:spTree>
    <p:extLst>
      <p:ext uri="{BB962C8B-B14F-4D97-AF65-F5344CB8AC3E}">
        <p14:creationId xmlns:p14="http://schemas.microsoft.com/office/powerpoint/2010/main" val="2669440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38</a:t>
            </a:fld>
            <a:endParaRPr lang="en-US"/>
          </a:p>
        </p:txBody>
      </p:sp>
    </p:spTree>
    <p:extLst>
      <p:ext uri="{BB962C8B-B14F-4D97-AF65-F5344CB8AC3E}">
        <p14:creationId xmlns:p14="http://schemas.microsoft.com/office/powerpoint/2010/main" val="1658873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39</a:t>
            </a:fld>
            <a:endParaRPr lang="en-US"/>
          </a:p>
        </p:txBody>
      </p:sp>
    </p:spTree>
    <p:extLst>
      <p:ext uri="{BB962C8B-B14F-4D97-AF65-F5344CB8AC3E}">
        <p14:creationId xmlns:p14="http://schemas.microsoft.com/office/powerpoint/2010/main" val="138006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a:t>
            </a:fld>
            <a:endParaRPr lang="en-US"/>
          </a:p>
        </p:txBody>
      </p:sp>
    </p:spTree>
    <p:extLst>
      <p:ext uri="{BB962C8B-B14F-4D97-AF65-F5344CB8AC3E}">
        <p14:creationId xmlns:p14="http://schemas.microsoft.com/office/powerpoint/2010/main" val="3584669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40</a:t>
            </a:fld>
            <a:endParaRPr lang="en-US"/>
          </a:p>
        </p:txBody>
      </p:sp>
    </p:spTree>
    <p:extLst>
      <p:ext uri="{BB962C8B-B14F-4D97-AF65-F5344CB8AC3E}">
        <p14:creationId xmlns:p14="http://schemas.microsoft.com/office/powerpoint/2010/main" val="1380067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41</a:t>
            </a:fld>
            <a:endParaRPr lang="en-US"/>
          </a:p>
        </p:txBody>
      </p:sp>
    </p:spTree>
    <p:extLst>
      <p:ext uri="{BB962C8B-B14F-4D97-AF65-F5344CB8AC3E}">
        <p14:creationId xmlns:p14="http://schemas.microsoft.com/office/powerpoint/2010/main" val="2808376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42</a:t>
            </a:fld>
            <a:endParaRPr lang="en-US"/>
          </a:p>
        </p:txBody>
      </p:sp>
    </p:spTree>
    <p:extLst>
      <p:ext uri="{BB962C8B-B14F-4D97-AF65-F5344CB8AC3E}">
        <p14:creationId xmlns:p14="http://schemas.microsoft.com/office/powerpoint/2010/main" val="635266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43</a:t>
            </a:fld>
            <a:endParaRPr lang="en-US"/>
          </a:p>
        </p:txBody>
      </p:sp>
    </p:spTree>
    <p:extLst>
      <p:ext uri="{BB962C8B-B14F-4D97-AF65-F5344CB8AC3E}">
        <p14:creationId xmlns:p14="http://schemas.microsoft.com/office/powerpoint/2010/main" val="3704060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44</a:t>
            </a:fld>
            <a:endParaRPr lang="en-US"/>
          </a:p>
        </p:txBody>
      </p:sp>
    </p:spTree>
    <p:extLst>
      <p:ext uri="{BB962C8B-B14F-4D97-AF65-F5344CB8AC3E}">
        <p14:creationId xmlns:p14="http://schemas.microsoft.com/office/powerpoint/2010/main" val="1390332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45</a:t>
            </a:fld>
            <a:endParaRPr lang="en-US"/>
          </a:p>
        </p:txBody>
      </p:sp>
    </p:spTree>
    <p:extLst>
      <p:ext uri="{BB962C8B-B14F-4D97-AF65-F5344CB8AC3E}">
        <p14:creationId xmlns:p14="http://schemas.microsoft.com/office/powerpoint/2010/main" val="746564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46</a:t>
            </a:fld>
            <a:endParaRPr lang="en-US"/>
          </a:p>
        </p:txBody>
      </p:sp>
    </p:spTree>
    <p:extLst>
      <p:ext uri="{BB962C8B-B14F-4D97-AF65-F5344CB8AC3E}">
        <p14:creationId xmlns:p14="http://schemas.microsoft.com/office/powerpoint/2010/main" val="4107326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47</a:t>
            </a:fld>
            <a:endParaRPr lang="en-US"/>
          </a:p>
        </p:txBody>
      </p:sp>
    </p:spTree>
    <p:extLst>
      <p:ext uri="{BB962C8B-B14F-4D97-AF65-F5344CB8AC3E}">
        <p14:creationId xmlns:p14="http://schemas.microsoft.com/office/powerpoint/2010/main" val="1436983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48</a:t>
            </a:fld>
            <a:endParaRPr lang="en-US"/>
          </a:p>
        </p:txBody>
      </p:sp>
    </p:spTree>
    <p:extLst>
      <p:ext uri="{BB962C8B-B14F-4D97-AF65-F5344CB8AC3E}">
        <p14:creationId xmlns:p14="http://schemas.microsoft.com/office/powerpoint/2010/main" val="2141280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49</a:t>
            </a:fld>
            <a:endParaRPr lang="en-US"/>
          </a:p>
        </p:txBody>
      </p:sp>
    </p:spTree>
    <p:extLst>
      <p:ext uri="{BB962C8B-B14F-4D97-AF65-F5344CB8AC3E}">
        <p14:creationId xmlns:p14="http://schemas.microsoft.com/office/powerpoint/2010/main" val="227711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50</a:t>
            </a:fld>
            <a:endParaRPr lang="en-US"/>
          </a:p>
        </p:txBody>
      </p:sp>
    </p:spTree>
    <p:extLst>
      <p:ext uri="{BB962C8B-B14F-4D97-AF65-F5344CB8AC3E}">
        <p14:creationId xmlns:p14="http://schemas.microsoft.com/office/powerpoint/2010/main" val="3441488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51</a:t>
            </a:fld>
            <a:endParaRPr lang="en-US"/>
          </a:p>
        </p:txBody>
      </p:sp>
    </p:spTree>
    <p:extLst>
      <p:ext uri="{BB962C8B-B14F-4D97-AF65-F5344CB8AC3E}">
        <p14:creationId xmlns:p14="http://schemas.microsoft.com/office/powerpoint/2010/main" val="1649673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53</a:t>
            </a:fld>
            <a:endParaRPr lang="en-US"/>
          </a:p>
        </p:txBody>
      </p:sp>
    </p:spTree>
    <p:extLst>
      <p:ext uri="{BB962C8B-B14F-4D97-AF65-F5344CB8AC3E}">
        <p14:creationId xmlns:p14="http://schemas.microsoft.com/office/powerpoint/2010/main" val="10736598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h-TH" strike="noStrike"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54</a:t>
            </a:fld>
            <a:endParaRPr lang="en-US"/>
          </a:p>
        </p:txBody>
      </p:sp>
    </p:spTree>
    <p:extLst>
      <p:ext uri="{BB962C8B-B14F-4D97-AF65-F5344CB8AC3E}">
        <p14:creationId xmlns:p14="http://schemas.microsoft.com/office/powerpoint/2010/main" val="1073659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2915026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63</a:t>
            </a:fld>
            <a:endParaRPr lang="en-US"/>
          </a:p>
        </p:txBody>
      </p:sp>
    </p:spTree>
    <p:extLst>
      <p:ext uri="{BB962C8B-B14F-4D97-AF65-F5344CB8AC3E}">
        <p14:creationId xmlns:p14="http://schemas.microsoft.com/office/powerpoint/2010/main" val="71901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65</a:t>
            </a:fld>
            <a:endParaRPr lang="en-US"/>
          </a:p>
        </p:txBody>
      </p:sp>
    </p:spTree>
    <p:extLst>
      <p:ext uri="{BB962C8B-B14F-4D97-AF65-F5344CB8AC3E}">
        <p14:creationId xmlns:p14="http://schemas.microsoft.com/office/powerpoint/2010/main" val="22056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5114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3A29CE37-99C1-4B7C-9F65-3BB2EC47B8C7}" type="slidenum">
              <a:rPr lang="en-US" smtClean="0">
                <a:solidFill>
                  <a:prstClr val="black"/>
                </a:solidFill>
                <a:latin typeface="Calibri"/>
              </a:rPr>
              <a:pPr fontAlgn="auto">
                <a:spcBef>
                  <a:spcPts val="0"/>
                </a:spcBef>
                <a:spcAft>
                  <a:spcPts val="0"/>
                </a:spcAft>
                <a:defRPr/>
              </a:pPr>
              <a:t>9</a:t>
            </a:fld>
            <a:endParaRPr lang="en-US">
              <a:solidFill>
                <a:prstClr val="black"/>
              </a:solidFill>
              <a:latin typeface="Calibri"/>
            </a:endParaRPr>
          </a:p>
        </p:txBody>
      </p:sp>
    </p:spTree>
    <p:extLst>
      <p:ext uri="{BB962C8B-B14F-4D97-AF65-F5344CB8AC3E}">
        <p14:creationId xmlns:p14="http://schemas.microsoft.com/office/powerpoint/2010/main" val="254803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907"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mn-lt"/>
                <a:cs typeface="Arial" pitchFamily="34" charset="0"/>
              </a:rPr>
              <a:t>Data Hub for Asia-Pacific</a:t>
            </a:r>
            <a:endParaRPr lang="th-TH" sz="3500" kern="700" dirty="0">
              <a:solidFill>
                <a:srgbClr val="21416C"/>
              </a:solidFill>
              <a:latin typeface="+mn-lt"/>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mn-lt"/>
                <a:cs typeface="Arial" pitchFamily="34" charset="0"/>
              </a:rPr>
              <a:t>Review in slides</a:t>
            </a:r>
            <a:endParaRPr lang="th-TH" sz="2600" kern="700" dirty="0">
              <a:solidFill>
                <a:srgbClr val="21416C"/>
              </a:solidFill>
              <a:latin typeface="+mn-lt"/>
              <a:cs typeface="+mn-cs"/>
            </a:endParaRPr>
          </a:p>
        </p:txBody>
      </p:sp>
      <p:sp>
        <p:nvSpPr>
          <p:cNvPr id="7" name="Rectangle 6"/>
          <p:cNvSpPr/>
          <p:nvPr userDrawn="1"/>
        </p:nvSpPr>
        <p:spPr>
          <a:xfrm>
            <a:off x="189"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823"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952"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0075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2987256596"/>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426103546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21"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70737094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21" y="2500394"/>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21"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94"/>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95318924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2158405361"/>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145311429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60"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98"/>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137745131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276337599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77"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73"/>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89"/>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419"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0204849"/>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77"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89"/>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19"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921003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77"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89"/>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12"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19"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757118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480"/>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9AEC780-907D-4F1A-B251-7BDD8D9BC752}" type="slidenum">
              <a:rPr lang="th-TH"/>
              <a:pPr>
                <a:defRPr/>
              </a:pPr>
              <a:t>‹#›</a:t>
            </a:fld>
            <a:endParaRPr lang="th-TH"/>
          </a:p>
        </p:txBody>
      </p:sp>
    </p:spTree>
    <p:extLst>
      <p:ext uri="{BB962C8B-B14F-4D97-AF65-F5344CB8AC3E}">
        <p14:creationId xmlns:p14="http://schemas.microsoft.com/office/powerpoint/2010/main" val="422316359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77"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89"/>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12" y="2500385"/>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12"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85"/>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19"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1671626"/>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77"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89"/>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55237983"/>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6989149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77"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51"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89"/>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19"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5764479"/>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32"/>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509951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6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64"/>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8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41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23286443"/>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6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8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1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9134236"/>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6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8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03"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1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3275877"/>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6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8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03" y="250037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03"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7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1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523008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6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8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337827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1F59473-2752-460F-B53A-742F93BBAAF9}" type="slidenum">
              <a:rPr lang="th-TH"/>
              <a:pPr>
                <a:defRPr/>
              </a:pPr>
              <a:t>‹#›</a:t>
            </a:fld>
            <a:endParaRPr lang="th-TH"/>
          </a:p>
        </p:txBody>
      </p:sp>
    </p:spTree>
    <p:extLst>
      <p:ext uri="{BB962C8B-B14F-4D97-AF65-F5344CB8AC3E}">
        <p14:creationId xmlns:p14="http://schemas.microsoft.com/office/powerpoint/2010/main" val="366934382"/>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818233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6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42"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80"/>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1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568971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04"/>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401125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54"/>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7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40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9129328"/>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5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7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0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2726732"/>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5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7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93"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0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45559472"/>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5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7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93" y="250036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93"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6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0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732924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5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7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67746755"/>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99137605"/>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5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32"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70"/>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0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92561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4"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5AADE4B-65CB-45B8-BF14-9B2CE04C04B9}" type="slidenum">
              <a:rPr lang="th-TH"/>
              <a:pPr>
                <a:defRPr/>
              </a:pPr>
              <a:t>‹#›</a:t>
            </a:fld>
            <a:endParaRPr lang="th-TH"/>
          </a:p>
        </p:txBody>
      </p:sp>
    </p:spTree>
    <p:extLst>
      <p:ext uri="{BB962C8B-B14F-4D97-AF65-F5344CB8AC3E}">
        <p14:creationId xmlns:p14="http://schemas.microsoft.com/office/powerpoint/2010/main" val="1049164130"/>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1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212412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43"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35"/>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55"/>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83" y="5429265"/>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5166021"/>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43"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55"/>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83" y="5429265"/>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4701807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43"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55"/>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7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83" y="5429265"/>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0077907"/>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43"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55"/>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78" y="250034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7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4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83" y="5429265"/>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82570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43"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55"/>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2834575"/>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15358805"/>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43"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17"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55"/>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383" y="5429265"/>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04510860"/>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2"/>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3049516"/>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1"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27"/>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43"/>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73"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799725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4"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4"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2FCE214C-3C1A-4452-AC26-AE965F968163}" type="slidenum">
              <a:rPr lang="th-TH"/>
              <a:pPr>
                <a:defRPr/>
              </a:pPr>
              <a:t>‹#›</a:t>
            </a:fld>
            <a:endParaRPr lang="th-TH"/>
          </a:p>
        </p:txBody>
      </p:sp>
    </p:spTree>
    <p:extLst>
      <p:ext uri="{BB962C8B-B14F-4D97-AF65-F5344CB8AC3E}">
        <p14:creationId xmlns:p14="http://schemas.microsoft.com/office/powerpoint/2010/main" val="29442845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1"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43"/>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73"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289948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1"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43"/>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66"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73"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3826022"/>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1"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43"/>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66" y="250033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66"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3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73"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62343415"/>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1"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43"/>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4097809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08075506"/>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1"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05"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43"/>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373"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389269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88"/>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0868916"/>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14"/>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3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6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4088962"/>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3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6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3225065"/>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3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53"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6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9174183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D26E778-2CBB-41DE-A216-C12851F7F411}" type="slidenum">
              <a:rPr lang="th-TH"/>
              <a:pPr>
                <a:defRPr/>
              </a:pPr>
              <a:t>‹#›</a:t>
            </a:fld>
            <a:endParaRPr lang="th-TH" dirty="0"/>
          </a:p>
        </p:txBody>
      </p:sp>
    </p:spTree>
    <p:extLst>
      <p:ext uri="{BB962C8B-B14F-4D97-AF65-F5344CB8AC3E}">
        <p14:creationId xmlns:p14="http://schemas.microsoft.com/office/powerpoint/2010/main" val="73647097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3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53" y="250032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53"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2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6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8696763"/>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3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2507823"/>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52843547"/>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92"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30"/>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36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8349757"/>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71"/>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51506550"/>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00"/>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5995850"/>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658472"/>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2816388"/>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9" y="250031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1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9650844"/>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056214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BE136D7-901E-493E-AAB6-6591DB0CCA02}" type="slidenum">
              <a:rPr lang="th-TH"/>
              <a:pPr>
                <a:defRPr/>
              </a:pPr>
              <a:t>‹#›</a:t>
            </a:fld>
            <a:endParaRPr lang="th-TH" dirty="0"/>
          </a:p>
        </p:txBody>
      </p:sp>
    </p:spTree>
    <p:extLst>
      <p:ext uri="{BB962C8B-B14F-4D97-AF65-F5344CB8AC3E}">
        <p14:creationId xmlns:p14="http://schemas.microsoft.com/office/powerpoint/2010/main" val="2452328470"/>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91590546"/>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8"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6"/>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3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0778341"/>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52"/>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440188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23"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616FE316-A28D-45A7-A4D5-304027ACB7A2}" type="slidenum">
              <a:rPr lang="th-TH"/>
              <a:pPr>
                <a:defRPr/>
              </a:pPr>
              <a:t>‹#›</a:t>
            </a:fld>
            <a:endParaRPr lang="th-TH"/>
          </a:p>
        </p:txBody>
      </p:sp>
    </p:spTree>
    <p:extLst>
      <p:ext uri="{BB962C8B-B14F-4D97-AF65-F5344CB8AC3E}">
        <p14:creationId xmlns:p14="http://schemas.microsoft.com/office/powerpoint/2010/main" val="2564772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CBF97AE-096C-4647-B743-02F37522C8A7}" type="slidenum">
              <a:rPr lang="th-TH"/>
              <a:pPr>
                <a:defRPr/>
              </a:pPr>
              <a:t>‹#›</a:t>
            </a:fld>
            <a:endParaRPr lang="th-TH"/>
          </a:p>
        </p:txBody>
      </p:sp>
    </p:spTree>
    <p:extLst>
      <p:ext uri="{BB962C8B-B14F-4D97-AF65-F5344CB8AC3E}">
        <p14:creationId xmlns:p14="http://schemas.microsoft.com/office/powerpoint/2010/main" val="269446733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480"/>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456014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189"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952"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635085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4287696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4"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7697318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4"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4"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4604623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682808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3067267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23"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3967824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5960459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5773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480"/>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32342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491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480"/>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305700911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524"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342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524" y="2500494"/>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524"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494"/>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769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14180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664"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523"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1895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8315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81"/>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626093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59024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300877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0" y="2500493"/>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93"/>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148880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46011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20431349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0846093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59"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97"/>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931401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4"/>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541182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76"/>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92"/>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522"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809056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2"/>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2"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086635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2"/>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15"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2"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0381858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2"/>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15" y="2500488"/>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15"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88"/>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2"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662913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2"/>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7234285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3241926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54"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92"/>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522"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45126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4"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5873820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76"/>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266300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7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70"/>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8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51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44711115"/>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7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8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1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7738388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7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8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0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1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706279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7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8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09" y="250048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0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8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1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7660608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7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8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3973868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3069787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7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48"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86"/>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51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676356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66"/>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560609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55"/>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0078349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4"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4"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163066424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83708808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94"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3140970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94" y="2500467"/>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94"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67"/>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96031076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9920971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93968838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33"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71"/>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15964260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7056016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40"/>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263484587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423417113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7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71895952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406463543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79" y="250045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7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5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103647797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374231919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196614824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18"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56"/>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79135792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1047838973"/>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24"/>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47543945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315697299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63"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1587221217"/>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63" y="250043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63"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3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292796404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27905743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294557941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3364340879"/>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02"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40"/>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407750955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44060368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08"/>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73612025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150356989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47"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167743212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47" y="250042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47"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2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145235014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126557100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140148419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86"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24"/>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18383268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23"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1293223931"/>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125707067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0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00"/>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4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89958418"/>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0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53350196"/>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0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1564370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0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39" y="250041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1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8131349"/>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0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1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47654885"/>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55188470"/>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0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78"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16"/>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4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2735657"/>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56"/>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51998528"/>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82"/>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7507149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4.png"/><Relationship Id="rId5" Type="http://schemas.openxmlformats.org/officeDocument/2006/relationships/slideLayout" Target="../slideLayouts/slideLayout87.xml"/><Relationship Id="rId10" Type="http://schemas.openxmlformats.org/officeDocument/2006/relationships/image" Target="../media/image3.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4.png"/><Relationship Id="rId5" Type="http://schemas.openxmlformats.org/officeDocument/2006/relationships/slideLayout" Target="../slideLayouts/slideLayout103.xml"/><Relationship Id="rId10" Type="http://schemas.openxmlformats.org/officeDocument/2006/relationships/image" Target="../media/image3.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4.png"/><Relationship Id="rId5" Type="http://schemas.openxmlformats.org/officeDocument/2006/relationships/slideLayout" Target="../slideLayouts/slideLayout119.xml"/><Relationship Id="rId10" Type="http://schemas.openxmlformats.org/officeDocument/2006/relationships/image" Target="../media/image3.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4.png"/><Relationship Id="rId5" Type="http://schemas.openxmlformats.org/officeDocument/2006/relationships/slideLayout" Target="../slideLayouts/slideLayout127.xml"/><Relationship Id="rId10" Type="http://schemas.openxmlformats.org/officeDocument/2006/relationships/image" Target="../media/image3.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4.png"/><Relationship Id="rId5" Type="http://schemas.openxmlformats.org/officeDocument/2006/relationships/slideLayout" Target="../slideLayouts/slideLayout135.xml"/><Relationship Id="rId10" Type="http://schemas.openxmlformats.org/officeDocument/2006/relationships/image" Target="../media/image3.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4.png"/><Relationship Id="rId5" Type="http://schemas.openxmlformats.org/officeDocument/2006/relationships/slideLayout" Target="../slideLayouts/slideLayout143.xml"/><Relationship Id="rId10" Type="http://schemas.openxmlformats.org/officeDocument/2006/relationships/image" Target="../media/image3.png"/><Relationship Id="rId4" Type="http://schemas.openxmlformats.org/officeDocument/2006/relationships/slideLayout" Target="../slideLayouts/slideLayout14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image" Target="../media/image4.png"/><Relationship Id="rId5" Type="http://schemas.openxmlformats.org/officeDocument/2006/relationships/slideLayout" Target="../slideLayouts/slideLayout151.xml"/><Relationship Id="rId10" Type="http://schemas.openxmlformats.org/officeDocument/2006/relationships/image" Target="../media/image3.png"/><Relationship Id="rId4" Type="http://schemas.openxmlformats.org/officeDocument/2006/relationships/slideLayout" Target="../slideLayouts/slideLayout150.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image" Target="../media/image4.png"/><Relationship Id="rId5" Type="http://schemas.openxmlformats.org/officeDocument/2006/relationships/slideLayout" Target="../slideLayouts/slideLayout159.xml"/><Relationship Id="rId10" Type="http://schemas.openxmlformats.org/officeDocument/2006/relationships/image" Target="../media/image3.png"/><Relationship Id="rId4" Type="http://schemas.openxmlformats.org/officeDocument/2006/relationships/slideLayout" Target="../slideLayouts/slideLayout158.xml"/><Relationship Id="rId9"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7.png"/><Relationship Id="rId5" Type="http://schemas.openxmlformats.org/officeDocument/2006/relationships/slideLayout" Target="../slideLayouts/slideLayout31.xml"/><Relationship Id="rId10" Type="http://schemas.openxmlformats.org/officeDocument/2006/relationships/image" Target="../media/image6.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940"/>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mn-lt"/>
                <a:cs typeface="Arial" pitchFamily="34" charset="0"/>
              </a:rPr>
              <a:t>www.aidsdatahub.org</a:t>
            </a:r>
            <a:endParaRPr lang="th-TH" sz="1200" kern="700" dirty="0">
              <a:solidFill>
                <a:srgbClr val="8782AF"/>
              </a:solidFill>
              <a:latin typeface="+mn-lt"/>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227"/>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4" r:id="rId1"/>
    <p:sldLayoutId id="214748383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40"/>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82"/>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433"/>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7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41635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24"/>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66"/>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417"/>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60"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974321"/>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0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50"/>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401"/>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4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20509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16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30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354"/>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8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624"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729"/>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03330094"/>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182"/>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24"/>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375"/>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18"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54594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117"/>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3015"/>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299"/>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809"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97"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702"/>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307920939"/>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011"/>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3006"/>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255"/>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800"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88"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693"/>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69909735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085"/>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2996"/>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264"/>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90"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78"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683"/>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4290695303"/>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4"/>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4" y="642981"/>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144"/>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75"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63"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54" y="301668"/>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394187969"/>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96"/>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2969"/>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200"/>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6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51"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656"/>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496471673"/>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07" y="1103503"/>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378"/>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74"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mn-lt"/>
                <a:cs typeface="Arial" pitchFamily="34" charset="0"/>
              </a:rPr>
              <a:t>Data Hub for Asia-Pacific</a:t>
            </a:r>
            <a:endParaRPr lang="th-TH" sz="2200" kern="700" dirty="0">
              <a:solidFill>
                <a:prstClr val="white"/>
              </a:solidFill>
              <a:latin typeface="+mn-lt"/>
              <a:cs typeface="+mn-cs"/>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92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79"/>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2956"/>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166"/>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50"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38"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643"/>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825490035"/>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60"/>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29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129"/>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4"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629"/>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851567043"/>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07" y="1103503"/>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E8206393-220C-4FB4-ACC3-E0C5B74CC347}"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378"/>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74"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mn-lt"/>
                <a:cs typeface="Arial" pitchFamily="34" charset="0"/>
              </a:rPr>
              <a:t>Data Hub for Asia-Pacific</a:t>
            </a:r>
            <a:endParaRPr lang="th-TH" sz="2200" kern="700" dirty="0">
              <a:solidFill>
                <a:prstClr val="white"/>
              </a:solidFill>
              <a:latin typeface="+mn-lt"/>
              <a:cs typeface="+mn-cs"/>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92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607" y="1103503"/>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378"/>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74"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92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50371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607" y="1103503"/>
            <a:ext cx="7884583" cy="5754687"/>
          </a:xfrm>
          <a:prstGeom prst="rect">
            <a:avLst/>
          </a:prstGeom>
          <a:noFill/>
          <a:ln>
            <a:noFill/>
          </a:ln>
        </p:spPr>
      </p:pic>
      <p:sp>
        <p:nvSpPr>
          <p:cNvPr id="133" name="Google Shape;133;p22"/>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1" y="360363"/>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1" y="1246378"/>
            <a:ext cx="11715751" cy="1587"/>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1" y="642938"/>
            <a:ext cx="4341284" cy="6540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74" y="800100"/>
            <a:ext cx="4948767" cy="4381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922" y="452438"/>
            <a:ext cx="2787651" cy="804862"/>
          </a:xfrm>
          <a:prstGeom prst="rect">
            <a:avLst/>
          </a:prstGeom>
          <a:noFill/>
          <a:ln>
            <a:noFill/>
          </a:ln>
        </p:spPr>
      </p:pic>
    </p:spTree>
    <p:extLst>
      <p:ext uri="{BB962C8B-B14F-4D97-AF65-F5344CB8AC3E}">
        <p14:creationId xmlns:p14="http://schemas.microsoft.com/office/powerpoint/2010/main" val="1461026104"/>
      </p:ext>
    </p:extLst>
  </p:cSld>
  <p:clrMap bg1="lt1" tx1="dk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77"/>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3123"/>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468"/>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91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705"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810"/>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69485847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63"/>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3118"/>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454"/>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91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70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805"/>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614540697"/>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4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311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436"/>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90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694"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799"/>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426337516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55"/>
            <a:ext cx="723900" cy="365125"/>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fld id="{1F8B3E62-EE03-2C4C-8EF5-2BEB3E63236F}" type="slidenum">
              <a:rPr lang="th-TH">
                <a:ea typeface="ＭＳ Ｐゴシック" charset="0"/>
              </a:rPr>
              <a:pPr/>
              <a:t>‹#›</a:t>
            </a:fld>
            <a:endParaRPr lang="th-TH">
              <a:ea typeface="ＭＳ Ｐゴシック" charset="0"/>
            </a:endParaRPr>
          </a:p>
        </p:txBody>
      </p:sp>
      <p:sp>
        <p:nvSpPr>
          <p:cNvPr id="24" name="Freeform 23"/>
          <p:cNvSpPr/>
          <p:nvPr userDrawn="1"/>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18" y="643097"/>
            <a:ext cx="4341284" cy="781224"/>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userDrawn="1"/>
        </p:nvSpPr>
        <p:spPr>
          <a:xfrm>
            <a:off x="7147988" y="800448"/>
            <a:ext cx="4948766" cy="51967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891"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25875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87.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xml"/><Relationship Id="rId7" Type="http://schemas.openxmlformats.org/officeDocument/2006/relationships/slide" Target="slide38.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slide" Target="slide18.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hyperlink" Target="http://www.aidsinfoonline.org/"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chart" Target="../charts/chart39.xml"/><Relationship Id="rId4" Type="http://schemas.openxmlformats.org/officeDocument/2006/relationships/hyperlink" Target="http://www.aidsinfoonlin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hyperlink" Target="http://www.aidsinfoonline.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hyperlink" Target="http://www.aidsinfoonline.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chart" Target="../charts/chart42.xml"/><Relationship Id="rId4" Type="http://schemas.openxmlformats.org/officeDocument/2006/relationships/hyperlink" Target="http://www.aidsinfoonline.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chart" Target="../charts/chart43.xml"/><Relationship Id="rId4" Type="http://schemas.openxmlformats.org/officeDocument/2006/relationships/hyperlink" Target="http://www.aidsinfoonline.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chart" Target="../charts/chart44.xml"/><Relationship Id="rId4" Type="http://schemas.openxmlformats.org/officeDocument/2006/relationships/hyperlink" Target="http://www.aidsinfoonline.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chart" Target="../charts/chart49.xml"/><Relationship Id="rId4" Type="http://schemas.openxmlformats.org/officeDocument/2006/relationships/hyperlink" Target="http://www.aidsinfoonline.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g/"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5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2.xml"/><Relationship Id="rId1" Type="http://schemas.openxmlformats.org/officeDocument/2006/relationships/slideLayout" Target="../slideLayouts/slideLayout95.xml"/><Relationship Id="rId4" Type="http://schemas.openxmlformats.org/officeDocument/2006/relationships/hyperlink" Target="http://www.aidsdatahub.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chart" Target="../charts/chart52.xml"/><Relationship Id="rId4" Type="http://schemas.openxmlformats.org/officeDocument/2006/relationships/hyperlink" Target="http://vaac.gov.vn/solieu/Listcate/?userkey=Cap-nhat-so-lieu-dieu-tri-Methadon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chart" Target="../charts/chart53.xml"/><Relationship Id="rId4" Type="http://schemas.openxmlformats.org/officeDocument/2006/relationships/hyperlink" Target="http://vaac.gov.vn/solieu/Listcate/?userkey=Cap-nhat-so-lieu-dieu-tri-Methadon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5.xml"/><Relationship Id="rId1" Type="http://schemas.openxmlformats.org/officeDocument/2006/relationships/slideLayout" Target="../slideLayouts/slideLayout103.xml"/><Relationship Id="rId6" Type="http://schemas.openxmlformats.org/officeDocument/2006/relationships/chart" Target="../charts/chart54.xml"/><Relationship Id="rId5" Type="http://schemas.openxmlformats.org/officeDocument/2006/relationships/hyperlink" Target="http://vaac.gov.vn/solieu/Listcate/Cap-nhat-tinh-hinh-so-lieu-ARV" TargetMode="External"/><Relationship Id="rId4" Type="http://schemas.openxmlformats.org/officeDocument/2006/relationships/hyperlink" Target="http://www.aidsinfoonline.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6.xml"/><Relationship Id="rId1" Type="http://schemas.openxmlformats.org/officeDocument/2006/relationships/slideLayout" Target="../slideLayouts/slideLayout111.xml"/><Relationship Id="rId5" Type="http://schemas.openxmlformats.org/officeDocument/2006/relationships/chart" Target="../charts/chart55.xml"/><Relationship Id="rId4" Type="http://schemas.openxmlformats.org/officeDocument/2006/relationships/hyperlink" Target="http://aidsinfo.unaids.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7.xml"/><Relationship Id="rId1" Type="http://schemas.openxmlformats.org/officeDocument/2006/relationships/slideLayout" Target="../slideLayouts/slideLayout119.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hyperlink" Target="http://aidsinfo.unaids.or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8.xml"/><Relationship Id="rId1" Type="http://schemas.openxmlformats.org/officeDocument/2006/relationships/slideLayout" Target="../slideLayouts/slideLayout127.xml"/><Relationship Id="rId5" Type="http://schemas.openxmlformats.org/officeDocument/2006/relationships/chart" Target="../charts/chart58.xml"/><Relationship Id="rId4" Type="http://schemas.openxmlformats.org/officeDocument/2006/relationships/hyperlink" Target="http://aidsinfo.unaids.org/" TargetMode="External"/></Relationships>
</file>

<file path=ppt/slides/_rels/slide5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9.xml"/><Relationship Id="rId1" Type="http://schemas.openxmlformats.org/officeDocument/2006/relationships/slideLayout" Target="../slideLayouts/slideLayout135.xml"/><Relationship Id="rId5" Type="http://schemas.openxmlformats.org/officeDocument/2006/relationships/hyperlink" Target="http://aidsinfo.unaids.org/" TargetMode="Externa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0.xml"/><Relationship Id="rId1" Type="http://schemas.openxmlformats.org/officeDocument/2006/relationships/slideLayout" Target="../slideLayouts/slideLayout143.xml"/><Relationship Id="rId4" Type="http://schemas.openxmlformats.org/officeDocument/2006/relationships/chart" Target="../charts/chart60.xml"/></Relationships>
</file>

<file path=ppt/slides/_rels/slide6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1.xml"/><Relationship Id="rId1" Type="http://schemas.openxmlformats.org/officeDocument/2006/relationships/slideLayout" Target="../slideLayouts/slideLayout151.xml"/><Relationship Id="rId4" Type="http://schemas.openxmlformats.org/officeDocument/2006/relationships/chart" Target="../charts/chart61.xml"/></Relationships>
</file>

<file path=ppt/slides/_rels/slide6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2.xml"/><Relationship Id="rId1" Type="http://schemas.openxmlformats.org/officeDocument/2006/relationships/slideLayout" Target="../slideLayouts/slideLayout159.xml"/><Relationship Id="rId5" Type="http://schemas.openxmlformats.org/officeDocument/2006/relationships/chart" Target="../charts/chart62.xml"/><Relationship Id="rId4" Type="http://schemas.openxmlformats.org/officeDocument/2006/relationships/hyperlink" Target="http://aidsinfo.unaids.org/"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8.xml"/><Relationship Id="rId1" Type="http://schemas.openxmlformats.org/officeDocument/2006/relationships/themeOverride" Target="../theme/themeOverride62.xml"/><Relationship Id="rId5" Type="http://schemas.openxmlformats.org/officeDocument/2006/relationships/hyperlink" Target="http://www.aidsdatahub.org/" TargetMode="External"/><Relationship Id="rId4" Type="http://schemas.openxmlformats.org/officeDocument/2006/relationships/image" Target="../media/image8.jpe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bwMode="auto">
          <a:xfrm>
            <a:off x="381000" y="433503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Viet Nam</a:t>
            </a:r>
            <a:endParaRPr lang="th-TH" dirty="0"/>
          </a:p>
        </p:txBody>
      </p:sp>
      <p:sp>
        <p:nvSpPr>
          <p:cNvPr id="2" name="TextBox 1">
            <a:extLst>
              <a:ext uri="{FF2B5EF4-FFF2-40B4-BE49-F238E27FC236}">
                <a16:creationId xmlns:a16="http://schemas.microsoft.com/office/drawing/2014/main" id="{2F0444FA-D9AA-418F-9F3F-8F8A3534030B}"/>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November 2020</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bwMode="auto">
          <a:xfrm>
            <a:off x="226475" y="1447800"/>
            <a:ext cx="1120356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HIV prevalence among key populations, 2001-2019</a:t>
            </a:r>
            <a:br>
              <a:rPr lang="en-US" sz="2400" dirty="0"/>
            </a:br>
            <a:endParaRPr lang="en-US" sz="2400" dirty="0"/>
          </a:p>
        </p:txBody>
      </p:sp>
      <p:sp>
        <p:nvSpPr>
          <p:cNvPr id="57346"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FC184720-AC93-48EB-B0F0-A7102A8AF65B}" type="slidenum">
              <a:rPr lang="th-TH" smtClean="0">
                <a:solidFill>
                  <a:srgbClr val="898989"/>
                </a:solidFill>
              </a:rPr>
              <a:pPr fontAlgn="base">
                <a:spcBef>
                  <a:spcPct val="0"/>
                </a:spcBef>
                <a:spcAft>
                  <a:spcPct val="0"/>
                </a:spcAft>
                <a:defRPr/>
              </a:pPr>
              <a:t>10</a:t>
            </a:fld>
            <a:endParaRPr lang="th-TH">
              <a:solidFill>
                <a:srgbClr val="898989"/>
              </a:solidFill>
            </a:endParaRPr>
          </a:p>
        </p:txBody>
      </p:sp>
      <p:sp>
        <p:nvSpPr>
          <p:cNvPr id="57349" name="TextBox 1"/>
          <p:cNvSpPr txBox="1">
            <a:spLocks noChangeArrowheads="1"/>
          </p:cNvSpPr>
          <p:nvPr/>
        </p:nvSpPr>
        <p:spPr bwMode="auto">
          <a:xfrm>
            <a:off x="40059" y="6400800"/>
            <a:ext cx="11379345" cy="40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National Committee for AIDS, Drug and Prostitution Prevention and Control. (2014). Vietnam AIDS Response Progress Report (Country Narrative Report). Following Up the 2011 Political Declaration on HIV/AIDS. Reporting period: January 2012 – December 2013; 2. Integrated Biological and </a:t>
            </a:r>
            <a:r>
              <a:rPr lang="en-US" sz="900" dirty="0" err="1">
                <a:solidFill>
                  <a:prstClr val="black"/>
                </a:solidFill>
              </a:rPr>
              <a:t>Behavioural</a:t>
            </a:r>
            <a:r>
              <a:rPr lang="en-US" sz="900" dirty="0">
                <a:solidFill>
                  <a:prstClr val="black"/>
                </a:solidFill>
              </a:rPr>
              <a:t> Surveys 2006 and  2009 ; 3. HIV Sentinel Surveillance Reports; and 4. Global AIDS Monitoring (GAM)</a:t>
            </a:r>
          </a:p>
        </p:txBody>
      </p:sp>
      <p:sp>
        <p:nvSpPr>
          <p:cNvPr id="6" name="Rectangle 5"/>
          <p:cNvSpPr/>
          <p:nvPr/>
        </p:nvSpPr>
        <p:spPr>
          <a:xfrm>
            <a:off x="2108273" y="5791200"/>
            <a:ext cx="7975455" cy="609600"/>
          </a:xfrm>
          <a:prstGeom prst="rect">
            <a:avLst/>
          </a:prstGeom>
          <a:noFill/>
          <a:ln w="3175">
            <a:solidFill>
              <a:srgbClr val="E31837"/>
            </a:solidFill>
            <a:prstDash val="sysDash"/>
          </a:ln>
        </p:spPr>
        <p:style>
          <a:lnRef idx="2">
            <a:schemeClr val="accent2"/>
          </a:lnRef>
          <a:fillRef idx="1">
            <a:schemeClr val="lt1"/>
          </a:fillRef>
          <a:effectRef idx="0">
            <a:schemeClr val="accent2"/>
          </a:effectRef>
          <a:fontRef idx="minor">
            <a:schemeClr val="dk1"/>
          </a:fontRef>
        </p:style>
        <p:txBody>
          <a:bodyPr lIns="108850" tIns="54425" rIns="108850" bIns="5442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solidFill>
                  <a:prstClr val="black"/>
                </a:solidFill>
                <a:cs typeface="Arial" pitchFamily="34" charset="0"/>
              </a:rPr>
              <a:t> * only 6 provinces in HSS in 2014</a:t>
            </a:r>
          </a:p>
          <a:p>
            <a:r>
              <a:rPr lang="en-GB" dirty="0">
                <a:solidFill>
                  <a:prstClr val="black"/>
                </a:solidFill>
              </a:rPr>
              <a:t>** Survey QA/QC and sampling was different in 2017, therefore 2017 data is not comparable to the other years.</a:t>
            </a:r>
          </a:p>
          <a:p>
            <a:r>
              <a:rPr lang="en-US" dirty="0">
                <a:solidFill>
                  <a:prstClr val="black"/>
                </a:solidFill>
                <a:cs typeface="Arial" pitchFamily="34" charset="0"/>
              </a:rPr>
              <a:t>HSS - HIV sentinel surveillance surveys; IBBS  - Integrated biological and behavioral surveys</a:t>
            </a:r>
            <a:endParaRPr lang="th-TH" dirty="0">
              <a:solidFill>
                <a:prstClr val="black"/>
              </a:solidFill>
            </a:endParaRP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64117039"/>
              </p:ext>
            </p:extLst>
          </p:nvPr>
        </p:nvGraphicFramePr>
        <p:xfrm>
          <a:off x="787401" y="1981200"/>
          <a:ext cx="10617199" cy="3888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566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HIV prevalence among key populations, 2018-2019</a:t>
            </a:r>
          </a:p>
        </p:txBody>
      </p:sp>
      <p:sp>
        <p:nvSpPr>
          <p:cNvPr id="58370"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5CBF5D76-6BBD-4C52-A84F-0FA7E695371E}" type="slidenum">
              <a:rPr lang="th-TH" smtClean="0">
                <a:solidFill>
                  <a:srgbClr val="898989"/>
                </a:solidFill>
              </a:rPr>
              <a:pPr fontAlgn="base">
                <a:spcBef>
                  <a:spcPct val="0"/>
                </a:spcBef>
                <a:spcAft>
                  <a:spcPct val="0"/>
                </a:spcAft>
                <a:defRPr/>
              </a:pPr>
              <a:t>11</a:t>
            </a:fld>
            <a:endParaRPr lang="th-TH">
              <a:solidFill>
                <a:srgbClr val="898989"/>
              </a:solidFill>
            </a:endParaRPr>
          </a:p>
        </p:txBody>
      </p:sp>
      <p:sp>
        <p:nvSpPr>
          <p:cNvPr id="6" name="TextBox 1"/>
          <p:cNvSpPr txBox="1">
            <a:spLocks noChangeArrowheads="1"/>
          </p:cNvSpPr>
          <p:nvPr/>
        </p:nvSpPr>
        <p:spPr bwMode="auto">
          <a:xfrm>
            <a:off x="228600" y="6505861"/>
            <a:ext cx="10972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Global AIDS Monitoring (GAM)</a:t>
            </a:r>
            <a:endParaRPr lang="en-GB" sz="9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657445330"/>
              </p:ext>
            </p:extLst>
          </p:nvPr>
        </p:nvGraphicFramePr>
        <p:xfrm>
          <a:off x="1587501" y="2590929"/>
          <a:ext cx="9017000" cy="3305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884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MSM by city/province, 2018</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12</a:t>
            </a:fld>
            <a:endParaRPr lang="th-TH">
              <a:solidFill>
                <a:srgbClr val="898989"/>
              </a:solidFill>
            </a:endParaRPr>
          </a:p>
        </p:txBody>
      </p:sp>
      <p:sp>
        <p:nvSpPr>
          <p:cNvPr id="2" name="Rectangle 3">
            <a:extLst>
              <a:ext uri="{FF2B5EF4-FFF2-40B4-BE49-F238E27FC236}">
                <a16:creationId xmlns:a16="http://schemas.microsoft.com/office/drawing/2014/main" id="{68DC9D1F-867B-4E82-994A-7788DA22508F}"/>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graphicFrame>
        <p:nvGraphicFramePr>
          <p:cNvPr id="9" name="Chart 8">
            <a:extLst>
              <a:ext uri="{FF2B5EF4-FFF2-40B4-BE49-F238E27FC236}">
                <a16:creationId xmlns:a16="http://schemas.microsoft.com/office/drawing/2014/main" id="{99415003-D062-488E-BC84-3ACB5A3D7C55}"/>
              </a:ext>
            </a:extLst>
          </p:cNvPr>
          <p:cNvGraphicFramePr>
            <a:graphicFrameLocks/>
          </p:cNvGraphicFramePr>
          <p:nvPr>
            <p:extLst>
              <p:ext uri="{D42A27DB-BD31-4B8C-83A1-F6EECF244321}">
                <p14:modId xmlns:p14="http://schemas.microsoft.com/office/powerpoint/2010/main" val="1651797878"/>
              </p:ext>
            </p:extLst>
          </p:nvPr>
        </p:nvGraphicFramePr>
        <p:xfrm>
          <a:off x="1219200" y="2235670"/>
          <a:ext cx="9753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4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MSM is high or rising in several cities</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13</a:t>
            </a:fld>
            <a:endParaRPr lang="th-TH">
              <a:solidFill>
                <a:srgbClr val="898989"/>
              </a:solidFill>
            </a:endParaRPr>
          </a:p>
        </p:txBody>
      </p:sp>
      <p:sp>
        <p:nvSpPr>
          <p:cNvPr id="8" name="Rectangle 3"/>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Reports and Global AIDS Monitoring (GAM)</a:t>
            </a:r>
            <a:endParaRPr lang="en-GB" sz="800" dirty="0"/>
          </a:p>
        </p:txBody>
      </p:sp>
      <p:graphicFrame>
        <p:nvGraphicFramePr>
          <p:cNvPr id="7" name="Chart 6">
            <a:extLst>
              <a:ext uri="{FF2B5EF4-FFF2-40B4-BE49-F238E27FC236}">
                <a16:creationId xmlns:a16="http://schemas.microsoft.com/office/drawing/2014/main" id="{62C7A958-0834-40B7-8BB1-00F601D0865B}"/>
              </a:ext>
            </a:extLst>
          </p:cNvPr>
          <p:cNvGraphicFramePr>
            <a:graphicFrameLocks/>
          </p:cNvGraphicFramePr>
          <p:nvPr>
            <p:extLst>
              <p:ext uri="{D42A27DB-BD31-4B8C-83A1-F6EECF244321}">
                <p14:modId xmlns:p14="http://schemas.microsoft.com/office/powerpoint/2010/main" val="2066246880"/>
              </p:ext>
            </p:extLst>
          </p:nvPr>
        </p:nvGraphicFramePr>
        <p:xfrm>
          <a:off x="189262" y="2187148"/>
          <a:ext cx="5867400" cy="4170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B31904A4-640A-44D3-88D5-5026ED946320}"/>
              </a:ext>
            </a:extLst>
          </p:cNvPr>
          <p:cNvGraphicFramePr>
            <a:graphicFrameLocks/>
          </p:cNvGraphicFramePr>
          <p:nvPr>
            <p:extLst>
              <p:ext uri="{D42A27DB-BD31-4B8C-83A1-F6EECF244321}">
                <p14:modId xmlns:p14="http://schemas.microsoft.com/office/powerpoint/2010/main" val="4008253615"/>
              </p:ext>
            </p:extLst>
          </p:nvPr>
        </p:nvGraphicFramePr>
        <p:xfrm>
          <a:off x="6114075" y="2186592"/>
          <a:ext cx="5468326" cy="41707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FSW by city/province, 2018</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14</a:t>
            </a:fld>
            <a:endParaRPr lang="th-TH">
              <a:solidFill>
                <a:srgbClr val="898989"/>
              </a:solidFill>
            </a:endParaRPr>
          </a:p>
        </p:txBody>
      </p:sp>
      <p:sp>
        <p:nvSpPr>
          <p:cNvPr id="2" name="Rectangle 3">
            <a:extLst>
              <a:ext uri="{FF2B5EF4-FFF2-40B4-BE49-F238E27FC236}">
                <a16:creationId xmlns:a16="http://schemas.microsoft.com/office/drawing/2014/main" id="{E99D0A12-58B9-4962-A94C-F9C561109407}"/>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graphicFrame>
        <p:nvGraphicFramePr>
          <p:cNvPr id="10" name="Chart 9">
            <a:extLst>
              <a:ext uri="{FF2B5EF4-FFF2-40B4-BE49-F238E27FC236}">
                <a16:creationId xmlns:a16="http://schemas.microsoft.com/office/drawing/2014/main" id="{5A991F2C-590B-4A4C-B83D-D7035B2C2C24}"/>
              </a:ext>
            </a:extLst>
          </p:cNvPr>
          <p:cNvGraphicFramePr>
            <a:graphicFrameLocks/>
          </p:cNvGraphicFramePr>
          <p:nvPr>
            <p:extLst>
              <p:ext uri="{D42A27DB-BD31-4B8C-83A1-F6EECF244321}">
                <p14:modId xmlns:p14="http://schemas.microsoft.com/office/powerpoint/2010/main" val="1115903187"/>
              </p:ext>
            </p:extLst>
          </p:nvPr>
        </p:nvGraphicFramePr>
        <p:xfrm>
          <a:off x="1714500" y="2209799"/>
          <a:ext cx="8763000" cy="4148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6333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xfrm>
            <a:off x="226664" y="1571801"/>
            <a:ext cx="1158433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Different HIV prevalence trends among FSWs are observed in different cities</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15</a:t>
            </a:fld>
            <a:endParaRPr lang="th-TH">
              <a:solidFill>
                <a:srgbClr val="898989"/>
              </a:solidFill>
            </a:endParaRPr>
          </a:p>
        </p:txBody>
      </p:sp>
      <p:sp>
        <p:nvSpPr>
          <p:cNvPr id="2" name="Rectangle 3">
            <a:extLst>
              <a:ext uri="{FF2B5EF4-FFF2-40B4-BE49-F238E27FC236}">
                <a16:creationId xmlns:a16="http://schemas.microsoft.com/office/drawing/2014/main" id="{E99D0A12-58B9-4962-A94C-F9C561109407}"/>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graphicFrame>
        <p:nvGraphicFramePr>
          <p:cNvPr id="6" name="Chart 5">
            <a:extLst>
              <a:ext uri="{FF2B5EF4-FFF2-40B4-BE49-F238E27FC236}">
                <a16:creationId xmlns:a16="http://schemas.microsoft.com/office/drawing/2014/main" id="{5939B710-4E01-4967-9EE6-13189C0C471D}"/>
              </a:ext>
            </a:extLst>
          </p:cNvPr>
          <p:cNvGraphicFramePr>
            <a:graphicFrameLocks/>
          </p:cNvGraphicFramePr>
          <p:nvPr>
            <p:extLst>
              <p:ext uri="{D42A27DB-BD31-4B8C-83A1-F6EECF244321}">
                <p14:modId xmlns:p14="http://schemas.microsoft.com/office/powerpoint/2010/main" val="4274120913"/>
              </p:ext>
            </p:extLst>
          </p:nvPr>
        </p:nvGraphicFramePr>
        <p:xfrm>
          <a:off x="533401" y="2438399"/>
          <a:ext cx="5334000" cy="39195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CD462589-BE1D-4B74-A40B-EBBC6358A50D}"/>
              </a:ext>
            </a:extLst>
          </p:cNvPr>
          <p:cNvGraphicFramePr>
            <a:graphicFrameLocks/>
          </p:cNvGraphicFramePr>
          <p:nvPr>
            <p:extLst>
              <p:ext uri="{D42A27DB-BD31-4B8C-83A1-F6EECF244321}">
                <p14:modId xmlns:p14="http://schemas.microsoft.com/office/powerpoint/2010/main" val="642941325"/>
              </p:ext>
            </p:extLst>
          </p:nvPr>
        </p:nvGraphicFramePr>
        <p:xfrm>
          <a:off x="5943601" y="2426590"/>
          <a:ext cx="5867400" cy="39313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472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PWID by city, 2019</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16</a:t>
            </a:fld>
            <a:endParaRPr lang="th-TH">
              <a:solidFill>
                <a:srgbClr val="898989"/>
              </a:solidFill>
            </a:endParaRPr>
          </a:p>
        </p:txBody>
      </p:sp>
      <p:sp>
        <p:nvSpPr>
          <p:cNvPr id="2" name="Rectangle 3">
            <a:extLst>
              <a:ext uri="{FF2B5EF4-FFF2-40B4-BE49-F238E27FC236}">
                <a16:creationId xmlns:a16="http://schemas.microsoft.com/office/drawing/2014/main" id="{D17BE8FB-816A-4D8F-AD1C-7358938AE448}"/>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2019 and Global AIDS Monitoring (GAM)</a:t>
            </a:r>
            <a:endParaRPr lang="en-GB" sz="800" dirty="0"/>
          </a:p>
        </p:txBody>
      </p:sp>
      <p:graphicFrame>
        <p:nvGraphicFramePr>
          <p:cNvPr id="10" name="Chart 9">
            <a:extLst>
              <a:ext uri="{FF2B5EF4-FFF2-40B4-BE49-F238E27FC236}">
                <a16:creationId xmlns:a16="http://schemas.microsoft.com/office/drawing/2014/main" id="{00000000-0008-0000-0500-000007000000}"/>
              </a:ext>
            </a:extLst>
          </p:cNvPr>
          <p:cNvGraphicFramePr>
            <a:graphicFrameLocks noGrp="1"/>
          </p:cNvGraphicFramePr>
          <p:nvPr>
            <p:extLst>
              <p:ext uri="{D42A27DB-BD31-4B8C-83A1-F6EECF244321}">
                <p14:modId xmlns:p14="http://schemas.microsoft.com/office/powerpoint/2010/main" val="3842348111"/>
              </p:ext>
            </p:extLst>
          </p:nvPr>
        </p:nvGraphicFramePr>
        <p:xfrm>
          <a:off x="1181100" y="2011817"/>
          <a:ext cx="9829800" cy="44862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787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17</a:t>
            </a:fld>
            <a:endParaRPr lang="th-TH">
              <a:solidFill>
                <a:srgbClr val="898989"/>
              </a:solidFill>
            </a:endParaRPr>
          </a:p>
        </p:txBody>
      </p:sp>
      <p:sp>
        <p:nvSpPr>
          <p:cNvPr id="2" name="Rectangle 3">
            <a:extLst>
              <a:ext uri="{FF2B5EF4-FFF2-40B4-BE49-F238E27FC236}">
                <a16:creationId xmlns:a16="http://schemas.microsoft.com/office/drawing/2014/main" id="{D17BE8FB-816A-4D8F-AD1C-7358938AE448}"/>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reports and Global AIDS Monitoring (GAM)</a:t>
            </a:r>
            <a:endParaRPr lang="en-GB" sz="800" dirty="0"/>
          </a:p>
        </p:txBody>
      </p:sp>
      <p:graphicFrame>
        <p:nvGraphicFramePr>
          <p:cNvPr id="6" name="Chart 5">
            <a:extLst>
              <a:ext uri="{FF2B5EF4-FFF2-40B4-BE49-F238E27FC236}">
                <a16:creationId xmlns:a16="http://schemas.microsoft.com/office/drawing/2014/main" id="{AE8347B7-EBC7-4408-B9C1-D92A0E450450}"/>
              </a:ext>
            </a:extLst>
          </p:cNvPr>
          <p:cNvGraphicFramePr>
            <a:graphicFrameLocks/>
          </p:cNvGraphicFramePr>
          <p:nvPr>
            <p:extLst>
              <p:ext uri="{D42A27DB-BD31-4B8C-83A1-F6EECF244321}">
                <p14:modId xmlns:p14="http://schemas.microsoft.com/office/powerpoint/2010/main" val="1975252805"/>
              </p:ext>
            </p:extLst>
          </p:nvPr>
        </p:nvGraphicFramePr>
        <p:xfrm>
          <a:off x="381000" y="2209799"/>
          <a:ext cx="5715000" cy="41481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F281210-4232-46A2-8823-B796689355C2}"/>
              </a:ext>
            </a:extLst>
          </p:cNvPr>
          <p:cNvGraphicFramePr>
            <a:graphicFrameLocks/>
          </p:cNvGraphicFramePr>
          <p:nvPr>
            <p:extLst>
              <p:ext uri="{D42A27DB-BD31-4B8C-83A1-F6EECF244321}">
                <p14:modId xmlns:p14="http://schemas.microsoft.com/office/powerpoint/2010/main" val="1230144964"/>
              </p:ext>
            </p:extLst>
          </p:nvPr>
        </p:nvGraphicFramePr>
        <p:xfrm>
          <a:off x="6248400" y="2209799"/>
          <a:ext cx="5562600" cy="4148138"/>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a:extLst>
              <a:ext uri="{FF2B5EF4-FFF2-40B4-BE49-F238E27FC236}">
                <a16:creationId xmlns:a16="http://schemas.microsoft.com/office/drawing/2014/main" id="{1D4CF5D8-8BE7-4D32-987D-377AAC8ECB87}"/>
              </a:ext>
            </a:extLst>
          </p:cNvPr>
          <p:cNvSpPr>
            <a:spLocks noGrp="1"/>
          </p:cNvSpPr>
          <p:nvPr>
            <p:ph type="title"/>
          </p:nvPr>
        </p:nvSpPr>
        <p:spPr bwMode="auto">
          <a:xfrm>
            <a:off x="226664" y="1571801"/>
            <a:ext cx="1158433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Different HIV prevalence trends among PWID are observed in different cities</a:t>
            </a:r>
          </a:p>
        </p:txBody>
      </p:sp>
    </p:spTree>
    <p:extLst>
      <p:ext uri="{BB962C8B-B14F-4D97-AF65-F5344CB8AC3E}">
        <p14:creationId xmlns:p14="http://schemas.microsoft.com/office/powerpoint/2010/main" val="93572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0" y="3429189"/>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ea typeface="黑体" pitchFamily="49" charset="-122"/>
              <a:cs typeface="Cordia New" pitchFamily="34" charset="-3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227132" y="1443481"/>
            <a:ext cx="1173626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Proportion of key populations who reported condom use at last sex, 2005-2019</a:t>
            </a:r>
            <a:br>
              <a:rPr lang="en-US" sz="2400" dirty="0"/>
            </a:br>
            <a:endParaRPr lang="en-US" sz="2400" dirty="0"/>
          </a:p>
        </p:txBody>
      </p:sp>
      <p:sp>
        <p:nvSpPr>
          <p:cNvPr id="6861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35FF8D94-33EE-4CF3-B80D-89B9C1E6ACB9}" type="slidenum">
              <a:rPr lang="th-TH" smtClean="0">
                <a:solidFill>
                  <a:srgbClr val="898989"/>
                </a:solidFill>
              </a:rPr>
              <a:pPr fontAlgn="base">
                <a:spcBef>
                  <a:spcPct val="0"/>
                </a:spcBef>
                <a:spcAft>
                  <a:spcPct val="0"/>
                </a:spcAft>
                <a:defRPr/>
              </a:pPr>
              <a:t>19</a:t>
            </a:fld>
            <a:endParaRPr lang="th-TH">
              <a:solidFill>
                <a:srgbClr val="898989"/>
              </a:solidFill>
            </a:endParaRPr>
          </a:p>
        </p:txBody>
      </p:sp>
      <p:sp>
        <p:nvSpPr>
          <p:cNvPr id="68613" name="TextBox 1"/>
          <p:cNvSpPr txBox="1">
            <a:spLocks noChangeArrowheads="1"/>
          </p:cNvSpPr>
          <p:nvPr/>
        </p:nvSpPr>
        <p:spPr bwMode="auto">
          <a:xfrm>
            <a:off x="0" y="6019800"/>
            <a:ext cx="1121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National Institute of Hygiene and Epidemiology Vietnam, FHI, Vietnam Administration of HIV/AIDS Control, US Center for Disease Control, &amp; USAID. (2006). Results from the HIV/STI Integrated Biological and Behavioral Surveillance (IBBS) in Vietnam 2005 – 2006; 2. Hoang T.V, Tuan NA, Vi LNL, et al. (2011). Results from the HIV/STI Integrated Biological and Behavioral Surveillance (IBBS) in Vietnam - Round II 2009; 3. HSS + 2011 cited in National Committee for AIDS, Drug and Prostitution Prevention and Control. (2012). Vietnam Global AIDS Response Progress Report, 2012 (Country Narrative Report); 4. UNAIDS. (2013). Global Report: UNAIDS Report on the Global AIDS Epidemic 2013; 5. National Committee for AIDS, Drug and Prostitution Prevention and Control. Vietnam Global AIDS Response Progress Reports; and 6. Global AIDS Monitoring (GAM)</a:t>
            </a:r>
          </a:p>
          <a:p>
            <a:pPr eaLnBrk="1" hangingPunct="1"/>
            <a:endParaRPr lang="en-US" sz="9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68658329"/>
              </p:ext>
            </p:extLst>
          </p:nvPr>
        </p:nvGraphicFramePr>
        <p:xfrm>
          <a:off x="761306" y="2285890"/>
          <a:ext cx="10669389" cy="3504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490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9"/>
          <p:cNvSpPr>
            <a:spLocks noGrp="1"/>
          </p:cNvSpPr>
          <p:nvPr>
            <p:ph type="sldNum"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66E27A8-A54A-458C-9973-60724D4686D3}" type="slidenum">
              <a:rPr lang="th-TH" smtClean="0">
                <a:solidFill>
                  <a:srgbClr val="898989"/>
                </a:solidFill>
              </a:rPr>
              <a:pPr fontAlgn="base">
                <a:spcBef>
                  <a:spcPct val="0"/>
                </a:spcBef>
                <a:spcAft>
                  <a:spcPct val="0"/>
                </a:spcAft>
                <a:defRPr/>
              </a:pPr>
              <a:t>2</a:t>
            </a:fld>
            <a:endParaRPr lang="th-TH">
              <a:solidFill>
                <a:srgbClr val="898989"/>
              </a:solidFill>
            </a:endParaRPr>
          </a:p>
        </p:txBody>
      </p:sp>
      <p:sp>
        <p:nvSpPr>
          <p:cNvPr id="51203" name="Subtitle 4"/>
          <p:cNvSpPr>
            <a:spLocks noGrp="1"/>
          </p:cNvSpPr>
          <p:nvPr>
            <p:ph type="subTitle" idx="1"/>
          </p:nvPr>
        </p:nvSpPr>
        <p:spPr bwMode="auto">
          <a:xfrm>
            <a:off x="582801"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3"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4"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5"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6"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7" action="ppaction://hlinksldjump"/>
              </a:rPr>
              <a:t>HIV expenditure</a:t>
            </a:r>
            <a:endParaRPr lang="en-US" dirty="0">
              <a:cs typeface="Cordia New" pitchFamily="34" charset="-34"/>
            </a:endParaRPr>
          </a:p>
          <a:p>
            <a:pPr fontAlgn="base">
              <a:spcAft>
                <a:spcPct val="0"/>
              </a:spcAft>
            </a:pPr>
            <a:r>
              <a:rPr lang="en-US" dirty="0">
                <a:cs typeface="Cordia New" pitchFamily="34" charset="-34"/>
                <a:hlinkClick r:id="rId8" action="ppaction://hlinksldjump"/>
              </a:rPr>
              <a:t>National response </a:t>
            </a:r>
            <a:endParaRPr lang="en-US" dirty="0">
              <a:cs typeface="Cordia New" pitchFamily="34" charset="-34"/>
            </a:endParaRPr>
          </a:p>
        </p:txBody>
      </p:sp>
      <p:sp>
        <p:nvSpPr>
          <p:cNvPr id="51204" name="Title 3"/>
          <p:cNvSpPr>
            <a:spLocks noGrp="1"/>
          </p:cNvSpPr>
          <p:nvPr>
            <p:ph type="title"/>
          </p:nvPr>
        </p:nvSpPr>
        <p:spPr bwMode="auto">
          <a:xfrm>
            <a:off x="284352" y="157181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cs typeface="Cordia New" pitchFamily="34" charset="-34"/>
              </a:rPr>
              <a:t>CONTENT</a:t>
            </a:r>
            <a:endParaRPr lang="th-T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304800" y="13716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FSW who reported condom use with their most recent client; by province/city, 2018</a:t>
            </a:r>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20</a:t>
            </a:fld>
            <a:endParaRPr lang="th-TH">
              <a:solidFill>
                <a:srgbClr val="898989"/>
              </a:solidFill>
            </a:endParaRPr>
          </a:p>
        </p:txBody>
      </p:sp>
      <p:graphicFrame>
        <p:nvGraphicFramePr>
          <p:cNvPr id="6" name="Chart 5">
            <a:extLst>
              <a:ext uri="{FF2B5EF4-FFF2-40B4-BE49-F238E27FC236}">
                <a16:creationId xmlns:a16="http://schemas.microsoft.com/office/drawing/2014/main" id="{E3D0A59B-A967-4D43-83EA-18C949ED3FC4}"/>
              </a:ext>
            </a:extLst>
          </p:cNvPr>
          <p:cNvGraphicFramePr>
            <a:graphicFrameLocks/>
          </p:cNvGraphicFramePr>
          <p:nvPr>
            <p:extLst>
              <p:ext uri="{D42A27DB-BD31-4B8C-83A1-F6EECF244321}">
                <p14:modId xmlns:p14="http://schemas.microsoft.com/office/powerpoint/2010/main" val="2317070973"/>
              </p:ext>
            </p:extLst>
          </p:nvPr>
        </p:nvGraphicFramePr>
        <p:xfrm>
          <a:off x="1219200" y="2364169"/>
          <a:ext cx="9220200" cy="399377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52CF0EF1-30E3-4FEE-A458-E2304400F0D4}"/>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4"/>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spTree>
    <p:extLst>
      <p:ext uri="{BB962C8B-B14F-4D97-AF65-F5344CB8AC3E}">
        <p14:creationId xmlns:p14="http://schemas.microsoft.com/office/powerpoint/2010/main" val="1117520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304800" y="13716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FSW who reported condom use with their most recent client; and consistent condom use with clients in the last month, by province/city, 2012</a:t>
            </a:r>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21</a:t>
            </a:fld>
            <a:endParaRPr lang="th-TH">
              <a:solidFill>
                <a:srgbClr val="898989"/>
              </a:solidFill>
            </a:endParaRPr>
          </a:p>
        </p:txBody>
      </p:sp>
      <p:sp>
        <p:nvSpPr>
          <p:cNvPr id="70660" name="Rectangle 4"/>
          <p:cNvSpPr>
            <a:spLocks noChangeArrowheads="1"/>
          </p:cNvSpPr>
          <p:nvPr/>
        </p:nvSpPr>
        <p:spPr bwMode="auto">
          <a:xfrm>
            <a:off x="171639" y="6469520"/>
            <a:ext cx="109535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900" dirty="0"/>
              <a:t>Source: Prepared by </a:t>
            </a:r>
            <a:r>
              <a:rPr lang="en-GB" sz="900" dirty="0">
                <a:hlinkClick r:id="rId3"/>
              </a:rPr>
              <a:t>www.aidsdatahub.org</a:t>
            </a:r>
            <a:r>
              <a:rPr lang="en-GB" sz="900" dirty="0"/>
              <a:t> based on </a:t>
            </a:r>
            <a:r>
              <a:rPr lang="en-US" sz="900" dirty="0"/>
              <a:t>Viet Nam Administration of HIV/AIDS Control (VAAC). 2012. Report on the results of HIV sentinel surveillance plus among high-risk groups in Viet Nam in 2012</a:t>
            </a:r>
            <a:endParaRPr lang="en-GB" sz="900" dirty="0"/>
          </a:p>
        </p:txBody>
      </p:sp>
      <p:graphicFrame>
        <p:nvGraphicFramePr>
          <p:cNvPr id="7" name="Chart 6"/>
          <p:cNvGraphicFramePr>
            <a:graphicFrameLocks noGrp="1"/>
          </p:cNvGraphicFramePr>
          <p:nvPr/>
        </p:nvGraphicFramePr>
        <p:xfrm>
          <a:off x="1752790" y="2285999"/>
          <a:ext cx="8610600" cy="40941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679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1348"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dirty="0"/>
              <a:t>Proportion of MSM who reported condom use at last sex with a male partner, 2018</a:t>
            </a: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22</a:t>
            </a:fld>
            <a:endParaRPr lang="th-TH">
              <a:solidFill>
                <a:srgbClr val="898989"/>
              </a:solidFill>
            </a:endParaRPr>
          </a:p>
        </p:txBody>
      </p:sp>
      <p:graphicFrame>
        <p:nvGraphicFramePr>
          <p:cNvPr id="6" name="Chart 5">
            <a:extLst>
              <a:ext uri="{FF2B5EF4-FFF2-40B4-BE49-F238E27FC236}">
                <a16:creationId xmlns:a16="http://schemas.microsoft.com/office/drawing/2014/main" id="{04D227B7-CB0C-4DBC-816D-5316D914B9A0}"/>
              </a:ext>
            </a:extLst>
          </p:cNvPr>
          <p:cNvGraphicFramePr>
            <a:graphicFrameLocks/>
          </p:cNvGraphicFramePr>
          <p:nvPr>
            <p:extLst>
              <p:ext uri="{D42A27DB-BD31-4B8C-83A1-F6EECF244321}">
                <p14:modId xmlns:p14="http://schemas.microsoft.com/office/powerpoint/2010/main" val="3176778012"/>
              </p:ext>
            </p:extLst>
          </p:nvPr>
        </p:nvGraphicFramePr>
        <p:xfrm>
          <a:off x="1440548" y="2300905"/>
          <a:ext cx="8541652" cy="405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3BDF4BE8-0194-4517-B3B5-EC58DA44C936}"/>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4"/>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spTree>
    <p:extLst>
      <p:ext uri="{BB962C8B-B14F-4D97-AF65-F5344CB8AC3E}">
        <p14:creationId xmlns:p14="http://schemas.microsoft.com/office/powerpoint/2010/main" val="2782468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1348"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MSM who reported condom use at last sex with male client; and consistent condom use in the last month, by province/city, 2012</a:t>
            </a:r>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23</a:t>
            </a:fld>
            <a:endParaRPr lang="th-TH">
              <a:solidFill>
                <a:srgbClr val="898989"/>
              </a:solidFill>
            </a:endParaRPr>
          </a:p>
        </p:txBody>
      </p:sp>
      <p:sp>
        <p:nvSpPr>
          <p:cNvPr id="70660" name="Rectangle 4"/>
          <p:cNvSpPr>
            <a:spLocks noChangeArrowheads="1"/>
          </p:cNvSpPr>
          <p:nvPr/>
        </p:nvSpPr>
        <p:spPr bwMode="auto">
          <a:xfrm>
            <a:off x="189" y="6532564"/>
            <a:ext cx="109726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900" dirty="0"/>
              <a:t>Source: Prepared by </a:t>
            </a:r>
            <a:r>
              <a:rPr lang="en-GB" sz="900" dirty="0">
                <a:hlinkClick r:id="rId3"/>
              </a:rPr>
              <a:t>www.aidsdatahub.org</a:t>
            </a:r>
            <a:r>
              <a:rPr lang="en-GB" sz="900" dirty="0"/>
              <a:t> based on </a:t>
            </a:r>
            <a:r>
              <a:rPr lang="en-US" sz="900" dirty="0"/>
              <a:t>Viet Nam Administration of HIV/AIDS Control (VAAC). 2012. Report on the results of HIV sentinel surveillance plus among high-risk groups in Viet Nam in 2012</a:t>
            </a:r>
            <a:endParaRPr lang="en-GB" sz="900" dirty="0"/>
          </a:p>
        </p:txBody>
      </p:sp>
      <p:graphicFrame>
        <p:nvGraphicFramePr>
          <p:cNvPr id="8" name="Chart 7"/>
          <p:cNvGraphicFramePr>
            <a:graphicFrameLocks noGrp="1"/>
          </p:cNvGraphicFramePr>
          <p:nvPr>
            <p:extLst>
              <p:ext uri="{D42A27DB-BD31-4B8C-83A1-F6EECF244321}">
                <p14:modId xmlns:p14="http://schemas.microsoft.com/office/powerpoint/2010/main" val="1403942455"/>
              </p:ext>
            </p:extLst>
          </p:nvPr>
        </p:nvGraphicFramePr>
        <p:xfrm>
          <a:off x="1828989" y="2514790"/>
          <a:ext cx="8367496" cy="4017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489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7707"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using sterile injecting equipment at the last time they injected, 2005-2019</a:t>
            </a:r>
          </a:p>
        </p:txBody>
      </p:sp>
      <p:sp>
        <p:nvSpPr>
          <p:cNvPr id="6963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EFD072C-21BD-457A-B1B6-58ACDAEA5AAA}" type="slidenum">
              <a:rPr lang="th-TH" smtClean="0">
                <a:solidFill>
                  <a:srgbClr val="898989"/>
                </a:solidFill>
              </a:rPr>
              <a:pPr fontAlgn="base">
                <a:spcBef>
                  <a:spcPct val="0"/>
                </a:spcBef>
                <a:spcAft>
                  <a:spcPct val="0"/>
                </a:spcAft>
                <a:defRPr/>
              </a:pPr>
              <a:t>24</a:t>
            </a:fld>
            <a:endParaRPr lang="th-TH">
              <a:solidFill>
                <a:srgbClr val="898989"/>
              </a:solidFill>
            </a:endParaRPr>
          </a:p>
        </p:txBody>
      </p:sp>
      <p:sp>
        <p:nvSpPr>
          <p:cNvPr id="69637" name="TextBox 1"/>
          <p:cNvSpPr txBox="1">
            <a:spLocks noChangeArrowheads="1"/>
          </p:cNvSpPr>
          <p:nvPr/>
        </p:nvSpPr>
        <p:spPr bwMode="auto">
          <a:xfrm>
            <a:off x="0" y="6172200"/>
            <a:ext cx="1135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t>Source: Prepared by </a:t>
            </a:r>
            <a:r>
              <a:rPr lang="en-US" sz="900" dirty="0">
                <a:hlinkClick r:id="rId3"/>
              </a:rPr>
              <a:t>www.aidsdatahub.org</a:t>
            </a:r>
            <a:r>
              <a:rPr lang="en-US" sz="900" dirty="0"/>
              <a:t> based on 1. National Institute of Hygiene and Epidemiology Vietnam, FHI, Vietnam Administration of HIV/AIDS Control, US Center for Disease Control, &amp; USAID. (2006). Results from the HIV/STI Integrated Biological and Behavioral Surveillance (IBBS) in Vietnam 2005 – 2006; 2. Hoang T.V, Tuan NA, Vi LNL, et al. (2011). Results from the HIV/STI Integrated Biological and Behavioral Surveillance (IBBS) in Vietnam - Round II 2009; 3. HSS + 2011 cited in National Committee for AIDS, Drug and Prostitution Prevention and Control. (2012). Vietnam Global AIDS Response Progress Report, 2012; 4. UNAIDS. (2013). Global Report: UNAIDS Report on the Global AIDS Epidemic; 5. </a:t>
            </a:r>
            <a:r>
              <a:rPr lang="en-US" sz="900" dirty="0">
                <a:hlinkClick r:id="rId4"/>
              </a:rPr>
              <a:t>www.aidsinfoonline.org</a:t>
            </a:r>
            <a:r>
              <a:rPr lang="en-US" sz="900" dirty="0"/>
              <a:t> and 6. Global AIDS Monitoring (GAM) </a:t>
            </a:r>
          </a:p>
          <a:p>
            <a:pPr eaLnBrk="1" hangingPunct="1"/>
            <a:endParaRPr lang="en-US" sz="900" dirty="0"/>
          </a:p>
        </p:txBody>
      </p:sp>
      <p:graphicFrame>
        <p:nvGraphicFramePr>
          <p:cNvPr id="6" name="Chart 5">
            <a:extLst>
              <a:ext uri="{FF2B5EF4-FFF2-40B4-BE49-F238E27FC236}">
                <a16:creationId xmlns:a16="http://schemas.microsoft.com/office/drawing/2014/main" id="{DF8F5F59-26DC-48FF-8A3E-1FB0C6519A1F}"/>
              </a:ext>
            </a:extLst>
          </p:cNvPr>
          <p:cNvGraphicFramePr>
            <a:graphicFrameLocks noGrp="1"/>
          </p:cNvGraphicFramePr>
          <p:nvPr>
            <p:extLst>
              <p:ext uri="{D42A27DB-BD31-4B8C-83A1-F6EECF244321}">
                <p14:modId xmlns:p14="http://schemas.microsoft.com/office/powerpoint/2010/main" val="4093113741"/>
              </p:ext>
            </p:extLst>
          </p:nvPr>
        </p:nvGraphicFramePr>
        <p:xfrm>
          <a:off x="1714500" y="2318715"/>
          <a:ext cx="8763000" cy="385348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7707"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using sterile injecting equipment at the last time they injected, 2005-2019</a:t>
            </a:r>
          </a:p>
        </p:txBody>
      </p:sp>
      <p:sp>
        <p:nvSpPr>
          <p:cNvPr id="6963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EFD072C-21BD-457A-B1B6-58ACDAEA5AAA}" type="slidenum">
              <a:rPr lang="th-TH" smtClean="0">
                <a:solidFill>
                  <a:srgbClr val="898989"/>
                </a:solidFill>
              </a:rPr>
              <a:pPr fontAlgn="base">
                <a:spcBef>
                  <a:spcPct val="0"/>
                </a:spcBef>
                <a:spcAft>
                  <a:spcPct val="0"/>
                </a:spcAft>
                <a:defRPr/>
              </a:pPr>
              <a:t>25</a:t>
            </a:fld>
            <a:endParaRPr lang="th-TH">
              <a:solidFill>
                <a:srgbClr val="898989"/>
              </a:solidFill>
            </a:endParaRPr>
          </a:p>
        </p:txBody>
      </p:sp>
      <p:graphicFrame>
        <p:nvGraphicFramePr>
          <p:cNvPr id="7" name="Chart 6">
            <a:extLst>
              <a:ext uri="{FF2B5EF4-FFF2-40B4-BE49-F238E27FC236}">
                <a16:creationId xmlns:a16="http://schemas.microsoft.com/office/drawing/2014/main" id="{B58052AB-ABE6-4609-BE57-0A509927D062}"/>
              </a:ext>
            </a:extLst>
          </p:cNvPr>
          <p:cNvGraphicFramePr>
            <a:graphicFrameLocks/>
          </p:cNvGraphicFramePr>
          <p:nvPr>
            <p:extLst>
              <p:ext uri="{D42A27DB-BD31-4B8C-83A1-F6EECF244321}">
                <p14:modId xmlns:p14="http://schemas.microsoft.com/office/powerpoint/2010/main" val="1786100632"/>
              </p:ext>
            </p:extLst>
          </p:nvPr>
        </p:nvGraphicFramePr>
        <p:xfrm>
          <a:off x="1219200" y="2209800"/>
          <a:ext cx="9753600" cy="428297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8B022AF2-3822-4DC6-8543-018CFFD1DB93}"/>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4"/>
              </a:rPr>
              <a:t>www.aidsdatahub.org</a:t>
            </a:r>
            <a:r>
              <a:rPr lang="en-GB" sz="800" dirty="0"/>
              <a:t> based on </a:t>
            </a:r>
            <a:r>
              <a:rPr lang="en-US" sz="800" dirty="0">
                <a:solidFill>
                  <a:prstClr val="black"/>
                </a:solidFill>
              </a:rPr>
              <a:t>HIV Sentinel Surveillance Plus (HSS+) 2019 and Global AIDS Monitoring (GAM)</a:t>
            </a:r>
            <a:endParaRPr lang="en-GB" sz="800" dirty="0"/>
          </a:p>
        </p:txBody>
      </p:sp>
    </p:spTree>
    <p:extLst>
      <p:ext uri="{BB962C8B-B14F-4D97-AF65-F5344CB8AC3E}">
        <p14:creationId xmlns:p14="http://schemas.microsoft.com/office/powerpoint/2010/main" val="4047412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226664" y="1447800"/>
            <a:ext cx="1135573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sharing needles and syringes in the last month, 2011 and 2012</a:t>
            </a:r>
          </a:p>
        </p:txBody>
      </p:sp>
      <p:sp>
        <p:nvSpPr>
          <p:cNvPr id="7168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F97BB90-91A0-41EF-B689-F08A21819A9E}" type="slidenum">
              <a:rPr lang="th-TH" smtClean="0">
                <a:solidFill>
                  <a:srgbClr val="898989"/>
                </a:solidFill>
              </a:rPr>
              <a:pPr fontAlgn="base">
                <a:spcBef>
                  <a:spcPct val="0"/>
                </a:spcBef>
                <a:spcAft>
                  <a:spcPct val="0"/>
                </a:spcAft>
                <a:defRPr/>
              </a:pPr>
              <a:t>26</a:t>
            </a:fld>
            <a:endParaRPr lang="th-TH">
              <a:solidFill>
                <a:srgbClr val="898989"/>
              </a:solidFill>
            </a:endParaRPr>
          </a:p>
        </p:txBody>
      </p:sp>
      <p:sp>
        <p:nvSpPr>
          <p:cNvPr id="71684" name="Rectangle 3"/>
          <p:cNvSpPr>
            <a:spLocks noChangeArrowheads="1"/>
          </p:cNvSpPr>
          <p:nvPr/>
        </p:nvSpPr>
        <p:spPr bwMode="auto">
          <a:xfrm>
            <a:off x="152400" y="6477001"/>
            <a:ext cx="10972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t>Source: Prepared by </a:t>
            </a:r>
            <a:r>
              <a:rPr lang="en-US" sz="900" dirty="0">
                <a:hlinkClick r:id="rId3"/>
              </a:rPr>
              <a:t>www.aidsdatahub.org</a:t>
            </a:r>
            <a:r>
              <a:rPr lang="en-US" sz="900" dirty="0"/>
              <a:t> based on Viet Nam Administration of HIV/AIDS Control (VAAC). 2012. Report on the results of HIV sentinel surveillance plus among high-risk groups in Viet Nam in 2012</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711271314"/>
              </p:ext>
            </p:extLst>
          </p:nvPr>
        </p:nvGraphicFramePr>
        <p:xfrm>
          <a:off x="1828800" y="2362389"/>
          <a:ext cx="8534401" cy="40274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1348"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dirty="0"/>
              <a:t>Proportion of PWID who reported condom use at last sex, 2019</a:t>
            </a: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3DD3F0-4197-47AF-B06F-EA73438AC0B3}" type="slidenum">
              <a:rPr kumimoji="0" lang="th-TH" sz="1200" b="0" i="0" u="none" strike="noStrike" kern="1200" cap="none" spc="0" normalizeH="0" baseline="0" noProof="0" smtClean="0">
                <a:ln>
                  <a:noFill/>
                </a:ln>
                <a:solidFill>
                  <a:srgbClr val="898989"/>
                </a:solidFill>
                <a:effectLst/>
                <a:uLnTx/>
                <a:uFillTx/>
                <a:latin typeface="Arial" charset="0"/>
                <a:ea typeface="+mn-ea"/>
                <a:cs typeface="Cordia New" panose="020B03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th-TH" sz="1200" b="0" i="0" u="none" strike="noStrike" kern="1200" cap="none" spc="0" normalizeH="0" baseline="0" noProof="0">
              <a:ln>
                <a:noFill/>
              </a:ln>
              <a:solidFill>
                <a:srgbClr val="898989"/>
              </a:solidFill>
              <a:effectLst/>
              <a:uLnTx/>
              <a:uFillTx/>
              <a:latin typeface="Arial" charset="0"/>
              <a:ea typeface="+mn-ea"/>
              <a:cs typeface="Cordia New" panose="020B0304020202020204" pitchFamily="34" charset="-34"/>
            </a:endParaRPr>
          </a:p>
        </p:txBody>
      </p:sp>
      <p:sp>
        <p:nvSpPr>
          <p:cNvPr id="2" name="Rectangle 3">
            <a:extLst>
              <a:ext uri="{FF2B5EF4-FFF2-40B4-BE49-F238E27FC236}">
                <a16:creationId xmlns:a16="http://schemas.microsoft.com/office/drawing/2014/main" id="{3BDF4BE8-0194-4517-B3B5-EC58DA44C936}"/>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2019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7" name="Chart 6">
            <a:extLst>
              <a:ext uri="{FF2B5EF4-FFF2-40B4-BE49-F238E27FC236}">
                <a16:creationId xmlns:a16="http://schemas.microsoft.com/office/drawing/2014/main" id="{1D7A04C7-5C64-4AE3-A1C9-627436C44059}"/>
              </a:ext>
            </a:extLst>
          </p:cNvPr>
          <p:cNvGraphicFramePr>
            <a:graphicFrameLocks/>
          </p:cNvGraphicFramePr>
          <p:nvPr>
            <p:extLst>
              <p:ext uri="{D42A27DB-BD31-4B8C-83A1-F6EECF244321}">
                <p14:modId xmlns:p14="http://schemas.microsoft.com/office/powerpoint/2010/main" val="1824079924"/>
              </p:ext>
            </p:extLst>
          </p:nvPr>
        </p:nvGraphicFramePr>
        <p:xfrm>
          <a:off x="1143000" y="2133600"/>
          <a:ext cx="9372600" cy="43644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7330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6664"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consistent condom use with FSWs in the last month by province/city, 2011 and 2012</a:t>
            </a:r>
            <a:br>
              <a:rPr lang="en-US" dirty="0"/>
            </a:b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28</a:t>
            </a:fld>
            <a:endParaRPr lang="th-TH">
              <a:solidFill>
                <a:srgbClr val="898989"/>
              </a:solidFill>
            </a:endParaRPr>
          </a:p>
        </p:txBody>
      </p:sp>
      <p:sp>
        <p:nvSpPr>
          <p:cNvPr id="70660" name="Rectangle 4"/>
          <p:cNvSpPr>
            <a:spLocks noChangeArrowheads="1"/>
          </p:cNvSpPr>
          <p:nvPr/>
        </p:nvSpPr>
        <p:spPr bwMode="auto">
          <a:xfrm>
            <a:off x="76200" y="6413956"/>
            <a:ext cx="10515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800" dirty="0"/>
              <a:t>Source: Prepared by </a:t>
            </a:r>
            <a:r>
              <a:rPr lang="en-GB" sz="800" dirty="0">
                <a:hlinkClick r:id="rId3"/>
              </a:rPr>
              <a:t>www.aidsdatahub.org</a:t>
            </a:r>
            <a:r>
              <a:rPr lang="en-GB" sz="800" dirty="0"/>
              <a:t> based on </a:t>
            </a:r>
            <a:r>
              <a:rPr lang="en-US" sz="800" dirty="0"/>
              <a:t>Viet Nam Administration of HIV/AIDS Control (VAAC). 2012. Report on the results of HIV sentinel surveillance plus among high-risk groups in Viet Nam in 2012</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245033175"/>
              </p:ext>
            </p:extLst>
          </p:nvPr>
        </p:nvGraphicFramePr>
        <p:xfrm>
          <a:off x="1752789" y="2667189"/>
          <a:ext cx="86106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1708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Mean number of clients in the last week among venue-based and street-based FSW, 2009</a:t>
            </a:r>
          </a:p>
        </p:txBody>
      </p:sp>
      <p:sp>
        <p:nvSpPr>
          <p:cNvPr id="7373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40DB977-F9CC-49FF-8731-2A116062B86E}" type="slidenum">
              <a:rPr lang="th-TH" smtClean="0">
                <a:solidFill>
                  <a:srgbClr val="898989"/>
                </a:solidFill>
              </a:rPr>
              <a:pPr fontAlgn="base">
                <a:spcBef>
                  <a:spcPct val="0"/>
                </a:spcBef>
                <a:spcAft>
                  <a:spcPct val="0"/>
                </a:spcAft>
                <a:defRPr/>
              </a:pPr>
              <a:t>29</a:t>
            </a:fld>
            <a:endParaRPr lang="th-TH">
              <a:solidFill>
                <a:srgbClr val="898989"/>
              </a:solidFill>
            </a:endParaRPr>
          </a:p>
        </p:txBody>
      </p:sp>
      <p:sp>
        <p:nvSpPr>
          <p:cNvPr id="73732" name="Rectangle 3"/>
          <p:cNvSpPr>
            <a:spLocks noChangeArrowheads="1"/>
          </p:cNvSpPr>
          <p:nvPr/>
        </p:nvSpPr>
        <p:spPr bwMode="auto">
          <a:xfrm>
            <a:off x="152399" y="6389878"/>
            <a:ext cx="99823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Source: Prepared by </a:t>
            </a:r>
            <a:r>
              <a:rPr lang="en-US" sz="800" dirty="0">
                <a:hlinkClick r:id="rId3"/>
              </a:rPr>
              <a:t>www.aidsdatahub.org</a:t>
            </a:r>
            <a:r>
              <a:rPr lang="en-US" sz="800" dirty="0"/>
              <a:t> based on Hoang T.V, Tuan NA, Vi LNL, et al. (2011). Results from the HIV/STI Integrated Biological and Behavioral Surveillance (IBBS) in Vietnam - Round II 2009</a:t>
            </a:r>
            <a:endParaRPr lang="en-GB" sz="800" dirty="0"/>
          </a:p>
        </p:txBody>
      </p:sp>
      <p:graphicFrame>
        <p:nvGraphicFramePr>
          <p:cNvPr id="2" name="Chart 9"/>
          <p:cNvGraphicFramePr>
            <a:graphicFrameLocks/>
          </p:cNvGraphicFramePr>
          <p:nvPr>
            <p:extLst>
              <p:ext uri="{D42A27DB-BD31-4B8C-83A1-F6EECF244321}">
                <p14:modId xmlns:p14="http://schemas.microsoft.com/office/powerpoint/2010/main" val="2648476889"/>
              </p:ext>
            </p:extLst>
          </p:nvPr>
        </p:nvGraphicFramePr>
        <p:xfrm>
          <a:off x="1752789" y="2514790"/>
          <a:ext cx="8382000" cy="38211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3"/>
          <p:cNvSpPr>
            <a:spLocks noGrp="1"/>
          </p:cNvSpPr>
          <p:nvPr>
            <p:ph type="title"/>
          </p:nvPr>
        </p:nvSpPr>
        <p:spPr bwMode="auto">
          <a:xfrm>
            <a:off x="228789" y="152389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172370648"/>
              </p:ext>
            </p:extLst>
          </p:nvPr>
        </p:nvGraphicFramePr>
        <p:xfrm>
          <a:off x="1847717" y="1989030"/>
          <a:ext cx="8208912" cy="3931009"/>
        </p:xfrm>
        <a:graphic>
          <a:graphicData uri="http://schemas.openxmlformats.org/drawingml/2006/table">
            <a:tbl>
              <a:tblPr/>
              <a:tblGrid>
                <a:gridCol w="6310826">
                  <a:extLst>
                    <a:ext uri="{9D8B030D-6E8A-4147-A177-3AD203B41FA5}">
                      <a16:colId xmlns:a16="http://schemas.microsoft.com/office/drawing/2014/main" val="20000"/>
                    </a:ext>
                  </a:extLst>
                </a:gridCol>
                <a:gridCol w="1898086">
                  <a:extLst>
                    <a:ext uri="{9D8B030D-6E8A-4147-A177-3AD203B41FA5}">
                      <a16:colId xmlns:a16="http://schemas.microsoft.com/office/drawing/2014/main" val="20001"/>
                    </a:ext>
                  </a:extLst>
                </a:gridCol>
              </a:tblGrid>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93,448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52,164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95.8 (2014)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17.2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116/0.666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71/81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94 (2009)</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6247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0.99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6,023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391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46673" y="6031045"/>
            <a:ext cx="11811000" cy="707886"/>
          </a:xfrm>
          <a:prstGeom prst="rect">
            <a:avLst/>
          </a:prstGeom>
        </p:spPr>
        <p:txBody>
          <a:bodyPr wrap="square">
            <a:spAutoFit/>
          </a:bodyPr>
          <a:lstStyle/>
          <a:p>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225681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8600" y="1571801"/>
            <a:ext cx="10058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Average duration of sex work among FSW by province/city, 2012</a:t>
            </a:r>
            <a:br>
              <a:rPr lang="en-US" dirty="0"/>
            </a:br>
            <a:br>
              <a:rPr lang="en-US" dirty="0"/>
            </a:b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30</a:t>
            </a:fld>
            <a:endParaRPr lang="th-TH">
              <a:solidFill>
                <a:srgbClr val="898989"/>
              </a:solidFill>
            </a:endParaRPr>
          </a:p>
        </p:txBody>
      </p:sp>
      <p:sp>
        <p:nvSpPr>
          <p:cNvPr id="70660" name="Rectangle 4"/>
          <p:cNvSpPr>
            <a:spLocks noChangeArrowheads="1"/>
          </p:cNvSpPr>
          <p:nvPr/>
        </p:nvSpPr>
        <p:spPr bwMode="auto">
          <a:xfrm>
            <a:off x="76388" y="6518276"/>
            <a:ext cx="110488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900" dirty="0"/>
              <a:t>Source: Prepared by </a:t>
            </a:r>
            <a:r>
              <a:rPr lang="en-GB" sz="900" dirty="0">
                <a:hlinkClick r:id="rId3"/>
              </a:rPr>
              <a:t>www.aidsdatahub.org</a:t>
            </a:r>
            <a:r>
              <a:rPr lang="en-GB" sz="900" dirty="0"/>
              <a:t> based on </a:t>
            </a:r>
            <a:r>
              <a:rPr lang="en-US" sz="900" dirty="0"/>
              <a:t>Viet Nam Administration of HIV/AIDS Control (VAAC). 2012. Report on the results of HIV sentinel surveillance plus among high-risk groups in Viet Nam in 2012</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4157451654"/>
              </p:ext>
            </p:extLst>
          </p:nvPr>
        </p:nvGraphicFramePr>
        <p:xfrm>
          <a:off x="1981390" y="2438590"/>
          <a:ext cx="8305801" cy="4017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1319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MSM who sold sex by province/city, 2012</a:t>
            </a:r>
            <a:br>
              <a:rPr lang="en-US" dirty="0"/>
            </a:br>
            <a:br>
              <a:rPr lang="en-US" dirty="0"/>
            </a:b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31</a:t>
            </a:fld>
            <a:endParaRPr lang="th-TH">
              <a:solidFill>
                <a:srgbClr val="898989"/>
              </a:solidFill>
            </a:endParaRPr>
          </a:p>
        </p:txBody>
      </p:sp>
      <p:sp>
        <p:nvSpPr>
          <p:cNvPr id="70660" name="Rectangle 4"/>
          <p:cNvSpPr>
            <a:spLocks noChangeArrowheads="1"/>
          </p:cNvSpPr>
          <p:nvPr/>
        </p:nvSpPr>
        <p:spPr bwMode="auto">
          <a:xfrm>
            <a:off x="152589" y="6413956"/>
            <a:ext cx="109726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900" dirty="0"/>
              <a:t>Source: Prepared by </a:t>
            </a:r>
            <a:r>
              <a:rPr lang="en-GB" sz="900" dirty="0">
                <a:hlinkClick r:id="rId3"/>
              </a:rPr>
              <a:t>www.aidsdatahub.org</a:t>
            </a:r>
            <a:r>
              <a:rPr lang="en-GB" sz="900" dirty="0"/>
              <a:t> based on </a:t>
            </a:r>
            <a:r>
              <a:rPr lang="en-US" sz="900" dirty="0"/>
              <a:t>Viet Nam Administration of HIV/AIDS Control (VAAC). 2012. Report on the results of HIV sentinel surveillance plus among high-risk groups in Viet Nam in 2012</a:t>
            </a:r>
            <a:endParaRPr lang="en-GB" sz="900" dirty="0"/>
          </a:p>
        </p:txBody>
      </p:sp>
      <p:graphicFrame>
        <p:nvGraphicFramePr>
          <p:cNvPr id="7" name="Chart 6"/>
          <p:cNvGraphicFramePr>
            <a:graphicFrameLocks noGrp="1"/>
          </p:cNvGraphicFramePr>
          <p:nvPr>
            <p:extLst>
              <p:ext uri="{D42A27DB-BD31-4B8C-83A1-F6EECF244321}">
                <p14:modId xmlns:p14="http://schemas.microsoft.com/office/powerpoint/2010/main" val="2682739450"/>
              </p:ext>
            </p:extLst>
          </p:nvPr>
        </p:nvGraphicFramePr>
        <p:xfrm>
          <a:off x="1905189" y="2286000"/>
          <a:ext cx="8534401"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9430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227707" y="1447800"/>
            <a:ext cx="1188809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Overlapping risk behaviors: Proportion of MSM and FSW who have ever injected drugs, 2012</a:t>
            </a:r>
          </a:p>
        </p:txBody>
      </p:sp>
      <p:sp>
        <p:nvSpPr>
          <p:cNvPr id="7782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37E9B1B-164E-460E-AAE7-6267B054AAA9}" type="slidenum">
              <a:rPr lang="th-TH" smtClean="0">
                <a:solidFill>
                  <a:srgbClr val="898989"/>
                </a:solidFill>
              </a:rPr>
              <a:pPr fontAlgn="base">
                <a:spcBef>
                  <a:spcPct val="0"/>
                </a:spcBef>
                <a:spcAft>
                  <a:spcPct val="0"/>
                </a:spcAft>
                <a:defRPr/>
              </a:pPr>
              <a:t>32</a:t>
            </a:fld>
            <a:endParaRPr lang="th-TH">
              <a:solidFill>
                <a:srgbClr val="898989"/>
              </a:solidFill>
            </a:endParaRPr>
          </a:p>
        </p:txBody>
      </p:sp>
      <p:sp>
        <p:nvSpPr>
          <p:cNvPr id="77828" name="TextBox 1"/>
          <p:cNvSpPr txBox="1">
            <a:spLocks noChangeArrowheads="1"/>
          </p:cNvSpPr>
          <p:nvPr/>
        </p:nvSpPr>
        <p:spPr bwMode="auto">
          <a:xfrm>
            <a:off x="152400" y="6415278"/>
            <a:ext cx="1097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t>Source: Prepared by </a:t>
            </a:r>
            <a:r>
              <a:rPr lang="en-US" sz="900" dirty="0">
                <a:hlinkClick r:id="rId3"/>
              </a:rPr>
              <a:t>www.aidsdatahub.org</a:t>
            </a:r>
            <a:r>
              <a:rPr lang="en-US" sz="900" dirty="0"/>
              <a:t> based on Viet Nam Administration of HIV/AIDS Control (VAAC). 2012. Report on the results of HIV sentinel surveillance plus among high-risk groups in Viet Nam in 2012</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2288306770"/>
              </p:ext>
            </p:extLst>
          </p:nvPr>
        </p:nvGraphicFramePr>
        <p:xfrm>
          <a:off x="1828989" y="2590989"/>
          <a:ext cx="8001000" cy="3733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0" y="13716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key populations who are married in selected cities/provinces, 2012 </a:t>
            </a:r>
            <a:endParaRPr lang="en-GB" dirty="0"/>
          </a:p>
        </p:txBody>
      </p:sp>
      <p:sp>
        <p:nvSpPr>
          <p:cNvPr id="7885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75726C2-F5DE-4DAE-8AD5-287FC8E5AC11}" type="slidenum">
              <a:rPr lang="th-TH" smtClean="0">
                <a:solidFill>
                  <a:srgbClr val="898989"/>
                </a:solidFill>
              </a:rPr>
              <a:pPr fontAlgn="base">
                <a:spcBef>
                  <a:spcPct val="0"/>
                </a:spcBef>
                <a:spcAft>
                  <a:spcPct val="0"/>
                </a:spcAft>
                <a:defRPr/>
              </a:pPr>
              <a:t>33</a:t>
            </a:fld>
            <a:endParaRPr lang="th-TH">
              <a:solidFill>
                <a:srgbClr val="898989"/>
              </a:solidFill>
            </a:endParaRPr>
          </a:p>
        </p:txBody>
      </p:sp>
      <p:sp>
        <p:nvSpPr>
          <p:cNvPr id="78852" name="TextBox 1"/>
          <p:cNvSpPr txBox="1">
            <a:spLocks noChangeArrowheads="1"/>
          </p:cNvSpPr>
          <p:nvPr/>
        </p:nvSpPr>
        <p:spPr bwMode="auto">
          <a:xfrm>
            <a:off x="1676590" y="6477189"/>
            <a:ext cx="7821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Source: Prepared by </a:t>
            </a:r>
            <a:r>
              <a:rPr lang="en-US" sz="800" dirty="0">
                <a:hlinkClick r:id="rId3"/>
              </a:rPr>
              <a:t>www.aidsdatahub.org</a:t>
            </a:r>
            <a:r>
              <a:rPr lang="en-US" sz="800" dirty="0"/>
              <a:t>  based on Viet Nam Administration of HIV/AIDS Control (VAAC). 2012. Report on the results of HIV sentinel surveillance plus among high-risk groups in Viet Nam in 2012</a:t>
            </a:r>
          </a:p>
        </p:txBody>
      </p:sp>
      <p:graphicFrame>
        <p:nvGraphicFramePr>
          <p:cNvPr id="6" name="Chart 5"/>
          <p:cNvGraphicFramePr>
            <a:graphicFrameLocks noGrp="1"/>
          </p:cNvGraphicFramePr>
          <p:nvPr>
            <p:extLst>
              <p:ext uri="{D42A27DB-BD31-4B8C-83A1-F6EECF244321}">
                <p14:modId xmlns:p14="http://schemas.microsoft.com/office/powerpoint/2010/main" val="2692460582"/>
              </p:ext>
            </p:extLst>
          </p:nvPr>
        </p:nvGraphicFramePr>
        <p:xfrm>
          <a:off x="1828989" y="2514600"/>
          <a:ext cx="8534400" cy="4038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3048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xfrm>
            <a:off x="226664"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by age group, 2009</a:t>
            </a:r>
            <a:br>
              <a:rPr lang="th-TH" dirty="0"/>
            </a:br>
            <a:endParaRPr lang="en-US" dirty="0">
              <a:cs typeface="Cordia New" pitchFamily="34" charset="-34"/>
            </a:endParaRPr>
          </a:p>
        </p:txBody>
      </p:sp>
      <p:sp>
        <p:nvSpPr>
          <p:cNvPr id="8192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07792CA-1DC6-4BA0-AF92-700648766355}" type="slidenum">
              <a:rPr lang="th-TH" smtClean="0">
                <a:solidFill>
                  <a:srgbClr val="898989"/>
                </a:solidFill>
              </a:rPr>
              <a:pPr fontAlgn="base">
                <a:spcBef>
                  <a:spcPct val="0"/>
                </a:spcBef>
                <a:spcAft>
                  <a:spcPct val="0"/>
                </a:spcAft>
                <a:defRPr/>
              </a:pPr>
              <a:t>35</a:t>
            </a:fld>
            <a:endParaRPr lang="th-TH">
              <a:solidFill>
                <a:srgbClr val="898989"/>
              </a:solidFill>
            </a:endParaRPr>
          </a:p>
        </p:txBody>
      </p:sp>
      <p:graphicFrame>
        <p:nvGraphicFramePr>
          <p:cNvPr id="4" name="Content Placeholder 6"/>
          <p:cNvGraphicFramePr>
            <a:graphicFrameLocks/>
          </p:cNvGraphicFramePr>
          <p:nvPr>
            <p:extLst>
              <p:ext uri="{D42A27DB-BD31-4B8C-83A1-F6EECF244321}">
                <p14:modId xmlns:p14="http://schemas.microsoft.com/office/powerpoint/2010/main" val="3970528150"/>
              </p:ext>
            </p:extLst>
          </p:nvPr>
        </p:nvGraphicFramePr>
        <p:xfrm>
          <a:off x="2590989" y="2590800"/>
          <a:ext cx="6781800" cy="3526160"/>
        </p:xfrm>
        <a:graphic>
          <a:graphicData uri="http://schemas.openxmlformats.org/drawingml/2006/chart">
            <c:chart xmlns:c="http://schemas.openxmlformats.org/drawingml/2006/chart" xmlns:r="http://schemas.openxmlformats.org/officeDocument/2006/relationships" r:id="rId3"/>
          </a:graphicData>
        </a:graphic>
      </p:graphicFrame>
      <p:sp>
        <p:nvSpPr>
          <p:cNvPr id="81925" name="Rectangle 5"/>
          <p:cNvSpPr>
            <a:spLocks noChangeArrowheads="1"/>
          </p:cNvSpPr>
          <p:nvPr/>
        </p:nvSpPr>
        <p:spPr bwMode="auto">
          <a:xfrm>
            <a:off x="0" y="6407150"/>
            <a:ext cx="10972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solidFill>
                  <a:srgbClr val="000000"/>
                </a:solidFill>
              </a:rPr>
              <a:t>Source: Prepared by </a:t>
            </a:r>
            <a:r>
              <a:rPr lang="en-US" sz="800" dirty="0">
                <a:solidFill>
                  <a:srgbClr val="000000"/>
                </a:solidFill>
                <a:hlinkClick r:id="rId4"/>
              </a:rPr>
              <a:t>www.aidsdatahub.org</a:t>
            </a:r>
            <a:r>
              <a:rPr lang="en-US" sz="800" dirty="0">
                <a:solidFill>
                  <a:srgbClr val="000000"/>
                </a:solidFill>
              </a:rPr>
              <a:t>  based on 1. Vietnam Administration of HIV/AIDS Control. (2010). </a:t>
            </a:r>
            <a:r>
              <a:rPr lang="en-US" sz="800" i="1" dirty="0">
                <a:solidFill>
                  <a:srgbClr val="000000"/>
                </a:solidFill>
              </a:rPr>
              <a:t>UNGASS Country Progress Report: Vietnam  and  2.</a:t>
            </a:r>
            <a:r>
              <a:rPr lang="en-US" sz="800" dirty="0">
                <a:solidFill>
                  <a:srgbClr val="000000"/>
                </a:solidFill>
              </a:rPr>
              <a:t>UNAIDS. (2010). </a:t>
            </a:r>
            <a:r>
              <a:rPr lang="en-US" sz="800" i="1" dirty="0">
                <a:solidFill>
                  <a:srgbClr val="000000"/>
                </a:solidFill>
              </a:rPr>
              <a:t>Global Report: UNAIDS Report on the Global AIDS Epidemic.</a:t>
            </a:r>
            <a:r>
              <a:rPr lang="en-US" sz="800" b="1" dirty="0">
                <a:solidFill>
                  <a:srgbClr val="000000"/>
                </a:solidFill>
              </a:rPr>
              <a:t> </a:t>
            </a:r>
            <a:r>
              <a:rPr lang="en-US" sz="800" dirty="0">
                <a:solidFill>
                  <a:srgbClr val="000000"/>
                </a:solidFill>
              </a:rPr>
              <a:t> c</a:t>
            </a:r>
            <a:r>
              <a:rPr lang="en-US" altLang="zh-CN" sz="800" dirty="0">
                <a:solidFill>
                  <a:srgbClr val="000000"/>
                </a:solidFill>
              </a:rPr>
              <a:t>iting Vietnam, IBBS, 2009 </a:t>
            </a:r>
            <a:endParaRPr lang="en-US" sz="800" dirty="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bwMode="auto">
          <a:xfrm>
            <a:off x="304800"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2005-06 and 2009</a:t>
            </a:r>
            <a:br>
              <a:rPr lang="en-US" dirty="0">
                <a:cs typeface="Cordia New" pitchFamily="34" charset="-34"/>
              </a:rPr>
            </a:br>
            <a:endParaRPr lang="en-US" dirty="0">
              <a:cs typeface="Cordia New" pitchFamily="34" charset="-34"/>
            </a:endParaRPr>
          </a:p>
        </p:txBody>
      </p:sp>
      <p:sp>
        <p:nvSpPr>
          <p:cNvPr id="8294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3E74C2B-63D0-441A-9363-9AB978724D20}" type="slidenum">
              <a:rPr lang="th-TH" smtClean="0">
                <a:solidFill>
                  <a:srgbClr val="898989"/>
                </a:solidFill>
              </a:rPr>
              <a:pPr fontAlgn="base">
                <a:spcBef>
                  <a:spcPct val="0"/>
                </a:spcBef>
                <a:spcAft>
                  <a:spcPct val="0"/>
                </a:spcAft>
                <a:defRPr/>
              </a:pPr>
              <a:t>36</a:t>
            </a:fld>
            <a:endParaRPr lang="th-TH">
              <a:solidFill>
                <a:srgbClr val="898989"/>
              </a:solidFill>
            </a:endParaRPr>
          </a:p>
        </p:txBody>
      </p:sp>
      <p:graphicFrame>
        <p:nvGraphicFramePr>
          <p:cNvPr id="5" name="Content Placeholder 10"/>
          <p:cNvGraphicFramePr>
            <a:graphicFrameLocks/>
          </p:cNvGraphicFramePr>
          <p:nvPr>
            <p:extLst>
              <p:ext uri="{D42A27DB-BD31-4B8C-83A1-F6EECF244321}">
                <p14:modId xmlns:p14="http://schemas.microsoft.com/office/powerpoint/2010/main" val="3568013263"/>
              </p:ext>
            </p:extLst>
          </p:nvPr>
        </p:nvGraphicFramePr>
        <p:xfrm>
          <a:off x="2209801" y="2590989"/>
          <a:ext cx="7772400" cy="3526904"/>
        </p:xfrm>
        <a:graphic>
          <a:graphicData uri="http://schemas.openxmlformats.org/drawingml/2006/chart">
            <c:chart xmlns:c="http://schemas.openxmlformats.org/drawingml/2006/chart" xmlns:r="http://schemas.openxmlformats.org/officeDocument/2006/relationships" r:id="rId3"/>
          </a:graphicData>
        </a:graphic>
      </p:graphicFrame>
      <p:sp>
        <p:nvSpPr>
          <p:cNvPr id="82949" name="Rectangle 5"/>
          <p:cNvSpPr>
            <a:spLocks noChangeArrowheads="1"/>
          </p:cNvSpPr>
          <p:nvPr/>
        </p:nvSpPr>
        <p:spPr bwMode="auto">
          <a:xfrm>
            <a:off x="152400" y="6384926"/>
            <a:ext cx="1104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solidFill>
                  <a:srgbClr val="000000"/>
                </a:solidFill>
              </a:rPr>
              <a:t>Source: Prepared by </a:t>
            </a:r>
            <a:r>
              <a:rPr lang="en-US" sz="800" dirty="0">
                <a:solidFill>
                  <a:srgbClr val="000000"/>
                </a:solidFill>
                <a:hlinkClick r:id="rId4"/>
              </a:rPr>
              <a:t>www.aidsdatahub.org</a:t>
            </a:r>
            <a:r>
              <a:rPr lang="en-US" sz="800" dirty="0">
                <a:solidFill>
                  <a:srgbClr val="000000"/>
                </a:solidFill>
              </a:rPr>
              <a:t>  based on 1. Vietnam Administration of HIV/AIDS Control. (2010). </a:t>
            </a:r>
            <a:r>
              <a:rPr lang="en-US" sz="800" i="1" dirty="0">
                <a:solidFill>
                  <a:srgbClr val="000000"/>
                </a:solidFill>
              </a:rPr>
              <a:t>UNGASS Country Progress Report: Vietnam  and  2.</a:t>
            </a:r>
            <a:r>
              <a:rPr lang="en-US" sz="800" dirty="0">
                <a:solidFill>
                  <a:srgbClr val="000000"/>
                </a:solidFill>
              </a:rPr>
              <a:t>UNAIDS. (2010). </a:t>
            </a:r>
            <a:r>
              <a:rPr lang="en-US" sz="800" i="1" dirty="0">
                <a:solidFill>
                  <a:srgbClr val="000000"/>
                </a:solidFill>
              </a:rPr>
              <a:t>Global Report: UNAIDS Report on the Global AIDS Epidemic.</a:t>
            </a:r>
            <a:r>
              <a:rPr lang="en-US" sz="800" b="1" dirty="0">
                <a:solidFill>
                  <a:srgbClr val="000000"/>
                </a:solidFill>
              </a:rPr>
              <a:t> </a:t>
            </a:r>
            <a:r>
              <a:rPr lang="en-US" sz="800" dirty="0">
                <a:solidFill>
                  <a:srgbClr val="000000"/>
                </a:solidFill>
              </a:rPr>
              <a:t> c</a:t>
            </a:r>
            <a:r>
              <a:rPr lang="en-US" altLang="zh-CN" sz="800" dirty="0">
                <a:solidFill>
                  <a:srgbClr val="000000"/>
                </a:solidFill>
              </a:rPr>
              <a:t>iting Vietnam, IBBS, 2005-06 and 2009 </a:t>
            </a:r>
            <a:endParaRPr lang="en-US" sz="800" dirty="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988" y="1524189"/>
            <a:ext cx="112776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young women (15-24 year) with comprehensive HIV knowledge by age group and area of residence, 2014</a:t>
            </a:r>
            <a:br>
              <a:rPr lang="th-TH" dirty="0"/>
            </a:br>
            <a:endParaRPr lang="en-US" dirty="0">
              <a:cs typeface="Cordia New" pitchFamily="34" charset="-34"/>
            </a:endParaRPr>
          </a:p>
        </p:txBody>
      </p:sp>
      <p:sp>
        <p:nvSpPr>
          <p:cNvPr id="8397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A417437-B042-4CAE-8AD9-4987482F75F7}" type="slidenum">
              <a:rPr lang="th-TH" smtClean="0">
                <a:solidFill>
                  <a:srgbClr val="898989"/>
                </a:solidFill>
              </a:rPr>
              <a:pPr fontAlgn="base">
                <a:spcBef>
                  <a:spcPct val="0"/>
                </a:spcBef>
                <a:spcAft>
                  <a:spcPct val="0"/>
                </a:spcAft>
                <a:defRPr/>
              </a:pPr>
              <a:t>37</a:t>
            </a:fld>
            <a:endParaRPr lang="th-TH">
              <a:solidFill>
                <a:srgbClr val="898989"/>
              </a:solidFill>
            </a:endParaRPr>
          </a:p>
        </p:txBody>
      </p:sp>
      <p:sp>
        <p:nvSpPr>
          <p:cNvPr id="83973" name="Rectangle 5"/>
          <p:cNvSpPr>
            <a:spLocks noChangeArrowheads="1"/>
          </p:cNvSpPr>
          <p:nvPr/>
        </p:nvSpPr>
        <p:spPr bwMode="auto">
          <a:xfrm>
            <a:off x="152400" y="6479045"/>
            <a:ext cx="8458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rgbClr val="000000"/>
                </a:solidFill>
              </a:rPr>
              <a:t>Source: </a:t>
            </a:r>
            <a:r>
              <a:rPr lang="en-US" sz="800" dirty="0">
                <a:solidFill>
                  <a:srgbClr val="000000"/>
                </a:solidFill>
                <a:ea typeface="黑体" pitchFamily="49" charset="-122"/>
              </a:rPr>
              <a:t> Prepared by </a:t>
            </a:r>
            <a:r>
              <a:rPr lang="en-US" sz="800" dirty="0">
                <a:solidFill>
                  <a:srgbClr val="000000"/>
                </a:solidFill>
                <a:ea typeface="黑体" pitchFamily="49" charset="-122"/>
                <a:hlinkClick r:id="rId3"/>
              </a:rPr>
              <a:t>www.aidsdatahub.org</a:t>
            </a:r>
            <a:r>
              <a:rPr lang="en-US" sz="800" dirty="0">
                <a:solidFill>
                  <a:srgbClr val="000000"/>
                </a:solidFill>
                <a:ea typeface="黑体" pitchFamily="49" charset="-122"/>
              </a:rPr>
              <a:t>  based on </a:t>
            </a:r>
            <a:r>
              <a:rPr lang="en-GB" sz="800" dirty="0">
                <a:solidFill>
                  <a:srgbClr val="000000"/>
                </a:solidFill>
                <a:ea typeface="黑体" pitchFamily="49" charset="-122"/>
              </a:rPr>
              <a:t>General Statistics Office and UNICEF, 2015. Viet Nam Multiple Indicator Cluster Survey 2014, Final Report. Ha </a:t>
            </a:r>
            <a:r>
              <a:rPr lang="en-GB" sz="800" dirty="0" err="1">
                <a:solidFill>
                  <a:srgbClr val="000000"/>
                </a:solidFill>
                <a:ea typeface="黑体" pitchFamily="49" charset="-122"/>
              </a:rPr>
              <a:t>Noi</a:t>
            </a:r>
            <a:r>
              <a:rPr lang="en-GB" sz="800" dirty="0">
                <a:solidFill>
                  <a:srgbClr val="000000"/>
                </a:solidFill>
                <a:ea typeface="黑体" pitchFamily="49" charset="-122"/>
              </a:rPr>
              <a:t>, Viet Nam</a:t>
            </a:r>
            <a:endParaRPr lang="en-US" sz="800" dirty="0">
              <a:solidFill>
                <a:srgbClr val="000000"/>
              </a:solidFill>
            </a:endParaRPr>
          </a:p>
        </p:txBody>
      </p:sp>
      <p:graphicFrame>
        <p:nvGraphicFramePr>
          <p:cNvPr id="6" name="Chart 5">
            <a:extLst>
              <a:ext uri="{FF2B5EF4-FFF2-40B4-BE49-F238E27FC236}">
                <a16:creationId xmlns:a16="http://schemas.microsoft.com/office/drawing/2014/main" id="{A2FAB4FB-50DA-4DFD-9142-F971DDDB2DA3}"/>
              </a:ext>
            </a:extLst>
          </p:cNvPr>
          <p:cNvGraphicFramePr>
            <a:graphicFrameLocks/>
          </p:cNvGraphicFramePr>
          <p:nvPr>
            <p:extLst>
              <p:ext uri="{D42A27DB-BD31-4B8C-83A1-F6EECF244321}">
                <p14:modId xmlns:p14="http://schemas.microsoft.com/office/powerpoint/2010/main" val="838165655"/>
              </p:ext>
            </p:extLst>
          </p:nvPr>
        </p:nvGraphicFramePr>
        <p:xfrm>
          <a:off x="2286000" y="2362200"/>
          <a:ext cx="7391400" cy="3581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304800" y="3400425"/>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26098" y="1467066"/>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AIDS Spending by financing source, 2006-2012</a:t>
            </a:r>
            <a:br>
              <a:rPr lang="en-US" dirty="0"/>
            </a:br>
            <a:endParaRPr lang="en-US" dirty="0"/>
          </a:p>
        </p:txBody>
      </p:sp>
      <p:sp>
        <p:nvSpPr>
          <p:cNvPr id="8601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00C75F3-E26A-4AC8-AAB0-0F8383811F09}" type="slidenum">
              <a:rPr lang="th-TH" smtClean="0">
                <a:solidFill>
                  <a:srgbClr val="898989"/>
                </a:solidFill>
              </a:rPr>
              <a:pPr fontAlgn="base">
                <a:spcBef>
                  <a:spcPct val="0"/>
                </a:spcBef>
                <a:spcAft>
                  <a:spcPct val="0"/>
                </a:spcAft>
                <a:defRPr/>
              </a:pPr>
              <a:t>39</a:t>
            </a:fld>
            <a:endParaRPr lang="th-TH">
              <a:solidFill>
                <a:srgbClr val="898989"/>
              </a:solidFill>
            </a:endParaRPr>
          </a:p>
        </p:txBody>
      </p:sp>
      <p:sp>
        <p:nvSpPr>
          <p:cNvPr id="86021" name="Rectangle 4"/>
          <p:cNvSpPr>
            <a:spLocks noChangeArrowheads="1"/>
          </p:cNvSpPr>
          <p:nvPr/>
        </p:nvSpPr>
        <p:spPr bwMode="auto">
          <a:xfrm>
            <a:off x="245714" y="6529404"/>
            <a:ext cx="3724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1067963761"/>
              </p:ext>
            </p:extLst>
          </p:nvPr>
        </p:nvGraphicFramePr>
        <p:xfrm>
          <a:off x="1798638" y="1965515"/>
          <a:ext cx="8412163" cy="43592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br>
              <a:rPr lang="en-US" sz="5400" dirty="0">
                <a:cs typeface="Cordia New" pitchFamily="34" charset="-34"/>
              </a:rPr>
            </a:br>
            <a:r>
              <a:rPr lang="en-US" sz="5400" dirty="0">
                <a:cs typeface="Cordia New" pitchFamily="34" charset="-34"/>
              </a:rPr>
              <a:t> </a:t>
            </a:r>
            <a:endParaRPr lang="th-TH"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28600" y="1415664"/>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AIDS Spending by financing source, 2006-2012</a:t>
            </a:r>
            <a:br>
              <a:rPr lang="en-US" dirty="0"/>
            </a:br>
            <a:endParaRPr lang="en-US" dirty="0"/>
          </a:p>
        </p:txBody>
      </p:sp>
      <p:sp>
        <p:nvSpPr>
          <p:cNvPr id="8601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00C75F3-E26A-4AC8-AAB0-0F8383811F09}" type="slidenum">
              <a:rPr lang="th-TH" smtClean="0">
                <a:solidFill>
                  <a:srgbClr val="898989"/>
                </a:solidFill>
              </a:rPr>
              <a:pPr fontAlgn="base">
                <a:spcBef>
                  <a:spcPct val="0"/>
                </a:spcBef>
                <a:spcAft>
                  <a:spcPct val="0"/>
                </a:spcAft>
                <a:defRPr/>
              </a:pPr>
              <a:t>40</a:t>
            </a:fld>
            <a:endParaRPr lang="th-TH">
              <a:solidFill>
                <a:srgbClr val="898989"/>
              </a:solidFill>
            </a:endParaRPr>
          </a:p>
        </p:txBody>
      </p:sp>
      <p:sp>
        <p:nvSpPr>
          <p:cNvPr id="86021" name="Rectangle 4"/>
          <p:cNvSpPr>
            <a:spLocks noChangeArrowheads="1"/>
          </p:cNvSpPr>
          <p:nvPr/>
        </p:nvSpPr>
        <p:spPr bwMode="auto">
          <a:xfrm>
            <a:off x="152589" y="6615114"/>
            <a:ext cx="3724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6" name="Chart 5"/>
          <p:cNvGraphicFramePr>
            <a:graphicFrameLocks/>
          </p:cNvGraphicFramePr>
          <p:nvPr>
            <p:extLst>
              <p:ext uri="{D42A27DB-BD31-4B8C-83A1-F6EECF244321}">
                <p14:modId xmlns:p14="http://schemas.microsoft.com/office/powerpoint/2010/main" val="2428965090"/>
              </p:ext>
            </p:extLst>
          </p:nvPr>
        </p:nvGraphicFramePr>
        <p:xfrm>
          <a:off x="2057400" y="2057589"/>
          <a:ext cx="7772400" cy="441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4379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1"/>
          <p:cNvSpPr>
            <a:spLocks noGrp="1"/>
          </p:cNvSpPr>
          <p:nvPr>
            <p:ph type="title"/>
          </p:nvPr>
        </p:nvSpPr>
        <p:spPr bwMode="auto">
          <a:xfrm>
            <a:off x="226664"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AIDS spending by category, 2007-2012</a:t>
            </a:r>
            <a:br>
              <a:rPr lang="en-US" dirty="0"/>
            </a:br>
            <a:endParaRPr lang="en-US" dirty="0"/>
          </a:p>
        </p:txBody>
      </p:sp>
      <p:sp>
        <p:nvSpPr>
          <p:cNvPr id="87042"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008E8DB-0D0B-4BCF-B661-977D01528417}" type="slidenum">
              <a:rPr lang="th-TH" smtClean="0">
                <a:solidFill>
                  <a:srgbClr val="898989"/>
                </a:solidFill>
              </a:rPr>
              <a:pPr fontAlgn="base">
                <a:spcBef>
                  <a:spcPct val="0"/>
                </a:spcBef>
                <a:spcAft>
                  <a:spcPct val="0"/>
                </a:spcAft>
                <a:defRPr/>
              </a:pPr>
              <a:t>41</a:t>
            </a:fld>
            <a:endParaRPr lang="th-TH">
              <a:solidFill>
                <a:srgbClr val="898989"/>
              </a:solidFill>
            </a:endParaRPr>
          </a:p>
        </p:txBody>
      </p:sp>
      <p:sp>
        <p:nvSpPr>
          <p:cNvPr id="87044" name="Rectangle 4"/>
          <p:cNvSpPr>
            <a:spLocks noChangeArrowheads="1"/>
          </p:cNvSpPr>
          <p:nvPr/>
        </p:nvSpPr>
        <p:spPr bwMode="auto">
          <a:xfrm>
            <a:off x="-28386" y="6615114"/>
            <a:ext cx="375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400591281"/>
              </p:ext>
            </p:extLst>
          </p:nvPr>
        </p:nvGraphicFramePr>
        <p:xfrm>
          <a:off x="1752600" y="1981389"/>
          <a:ext cx="8610601" cy="4572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xfrm>
            <a:off x="228600" y="1447800"/>
            <a:ext cx="11277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total prevention </a:t>
            </a:r>
            <a:r>
              <a:rPr lang="en-US" dirty="0" err="1"/>
              <a:t>programme</a:t>
            </a:r>
            <a:r>
              <a:rPr lang="en-US" dirty="0"/>
              <a:t> spending on key populations </a:t>
            </a:r>
            <a:br>
              <a:rPr lang="en-US" dirty="0"/>
            </a:br>
            <a:r>
              <a:rPr lang="en-US" dirty="0"/>
              <a:t>at higher risk, 2007-2012</a:t>
            </a:r>
          </a:p>
        </p:txBody>
      </p:sp>
      <p:sp>
        <p:nvSpPr>
          <p:cNvPr id="8806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796CC29-0BA6-4CDF-9D8D-DFB0B2729F28}" type="slidenum">
              <a:rPr lang="th-TH" smtClean="0">
                <a:solidFill>
                  <a:srgbClr val="898989"/>
                </a:solidFill>
              </a:rPr>
              <a:pPr fontAlgn="base">
                <a:spcBef>
                  <a:spcPct val="0"/>
                </a:spcBef>
                <a:spcAft>
                  <a:spcPct val="0"/>
                </a:spcAft>
                <a:defRPr/>
              </a:pPr>
              <a:t>42</a:t>
            </a:fld>
            <a:endParaRPr lang="th-TH">
              <a:solidFill>
                <a:srgbClr val="898989"/>
              </a:solidFill>
            </a:endParaRPr>
          </a:p>
        </p:txBody>
      </p:sp>
      <p:sp>
        <p:nvSpPr>
          <p:cNvPr id="88069" name="Rectangle 4"/>
          <p:cNvSpPr>
            <a:spLocks noChangeArrowheads="1"/>
          </p:cNvSpPr>
          <p:nvPr/>
        </p:nvSpPr>
        <p:spPr bwMode="auto">
          <a:xfrm>
            <a:off x="152400" y="6615114"/>
            <a:ext cx="375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2532507329"/>
              </p:ext>
            </p:extLst>
          </p:nvPr>
        </p:nvGraphicFramePr>
        <p:xfrm>
          <a:off x="1835150" y="2286000"/>
          <a:ext cx="8528050" cy="4114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xfrm>
            <a:off x="228600"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spending on HIV prevention programmes from domestic and international sources, 2007-2012</a:t>
            </a:r>
          </a:p>
        </p:txBody>
      </p:sp>
      <p:sp>
        <p:nvSpPr>
          <p:cNvPr id="8806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796CC29-0BA6-4CDF-9D8D-DFB0B2729F28}" type="slidenum">
              <a:rPr lang="th-TH" smtClean="0">
                <a:solidFill>
                  <a:srgbClr val="898989"/>
                </a:solidFill>
              </a:rPr>
              <a:pPr fontAlgn="base">
                <a:spcBef>
                  <a:spcPct val="0"/>
                </a:spcBef>
                <a:spcAft>
                  <a:spcPct val="0"/>
                </a:spcAft>
                <a:defRPr/>
              </a:pPr>
              <a:t>43</a:t>
            </a:fld>
            <a:endParaRPr lang="th-TH">
              <a:solidFill>
                <a:srgbClr val="898989"/>
              </a:solidFill>
            </a:endParaRPr>
          </a:p>
        </p:txBody>
      </p:sp>
      <p:sp>
        <p:nvSpPr>
          <p:cNvPr id="88069" name="Rectangle 4"/>
          <p:cNvSpPr>
            <a:spLocks noChangeArrowheads="1"/>
          </p:cNvSpPr>
          <p:nvPr/>
        </p:nvSpPr>
        <p:spPr bwMode="auto">
          <a:xfrm>
            <a:off x="28575" y="6540501"/>
            <a:ext cx="375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553040459"/>
              </p:ext>
            </p:extLst>
          </p:nvPr>
        </p:nvGraphicFramePr>
        <p:xfrm>
          <a:off x="2133600" y="2438589"/>
          <a:ext cx="7696200" cy="403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6686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xfrm>
            <a:off x="304801"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spending on care and treatment from domestic and international sources, 2007-2012</a:t>
            </a:r>
          </a:p>
        </p:txBody>
      </p:sp>
      <p:sp>
        <p:nvSpPr>
          <p:cNvPr id="8806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796CC29-0BA6-4CDF-9D8D-DFB0B2729F28}" type="slidenum">
              <a:rPr lang="th-TH" smtClean="0">
                <a:solidFill>
                  <a:srgbClr val="898989"/>
                </a:solidFill>
              </a:rPr>
              <a:pPr fontAlgn="base">
                <a:spcBef>
                  <a:spcPct val="0"/>
                </a:spcBef>
                <a:spcAft>
                  <a:spcPct val="0"/>
                </a:spcAft>
                <a:defRPr/>
              </a:pPr>
              <a:t>44</a:t>
            </a:fld>
            <a:endParaRPr lang="th-TH">
              <a:solidFill>
                <a:srgbClr val="898989"/>
              </a:solidFill>
            </a:endParaRPr>
          </a:p>
        </p:txBody>
      </p:sp>
      <p:sp>
        <p:nvSpPr>
          <p:cNvPr id="88069" name="Rectangle 4"/>
          <p:cNvSpPr>
            <a:spLocks noChangeArrowheads="1"/>
          </p:cNvSpPr>
          <p:nvPr/>
        </p:nvSpPr>
        <p:spPr bwMode="auto">
          <a:xfrm>
            <a:off x="256570" y="6524625"/>
            <a:ext cx="375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3251045397"/>
              </p:ext>
            </p:extLst>
          </p:nvPr>
        </p:nvGraphicFramePr>
        <p:xfrm>
          <a:off x="2133601" y="2286000"/>
          <a:ext cx="7924800" cy="419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1264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ea typeface="黑体" pitchFamily="49" charset="-122"/>
              <a:cs typeface="Cordia New" pitchFamily="34" charset="-3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Overall, testing coverage remains low. More young key populations tend to know their HIV status</a:t>
            </a:r>
            <a:br>
              <a:rPr lang="en-US" dirty="0"/>
            </a:br>
            <a:endParaRPr lang="en-US" dirty="0"/>
          </a:p>
        </p:txBody>
      </p:sp>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46</a:t>
            </a:fld>
            <a:endParaRPr lang="th-TH">
              <a:solidFill>
                <a:srgbClr val="898989"/>
              </a:solidFill>
            </a:endParaRPr>
          </a:p>
        </p:txBody>
      </p:sp>
      <p:graphicFrame>
        <p:nvGraphicFramePr>
          <p:cNvPr id="6" name="Chart 5">
            <a:extLst>
              <a:ext uri="{FF2B5EF4-FFF2-40B4-BE49-F238E27FC236}">
                <a16:creationId xmlns:a16="http://schemas.microsoft.com/office/drawing/2014/main" id="{C5422634-D61B-4715-B22E-74BBB133D550}"/>
              </a:ext>
            </a:extLst>
          </p:cNvPr>
          <p:cNvGraphicFramePr>
            <a:graphicFrameLocks/>
          </p:cNvGraphicFramePr>
          <p:nvPr>
            <p:extLst>
              <p:ext uri="{D42A27DB-BD31-4B8C-83A1-F6EECF244321}">
                <p14:modId xmlns:p14="http://schemas.microsoft.com/office/powerpoint/2010/main" val="1030576069"/>
              </p:ext>
            </p:extLst>
          </p:nvPr>
        </p:nvGraphicFramePr>
        <p:xfrm>
          <a:off x="2171700" y="2285999"/>
          <a:ext cx="7848600" cy="398722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4"/>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reports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00033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FSW who know their HIV status, by city, 2018</a:t>
            </a:r>
            <a:br>
              <a:rPr lang="en-US" dirty="0"/>
            </a:br>
            <a:endParaRPr lang="en-US" dirty="0"/>
          </a:p>
        </p:txBody>
      </p:sp>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47</a:t>
            </a:fld>
            <a:endParaRPr lang="th-TH">
              <a:solidFill>
                <a:srgbClr val="898989"/>
              </a:solidFill>
            </a:endParaRPr>
          </a:p>
        </p:txBody>
      </p:sp>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2018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8" name="Chart 7">
            <a:extLst>
              <a:ext uri="{FF2B5EF4-FFF2-40B4-BE49-F238E27FC236}">
                <a16:creationId xmlns:a16="http://schemas.microsoft.com/office/drawing/2014/main" id="{11E67226-CC39-4C6F-8D33-2AF466EC5F2A}"/>
              </a:ext>
            </a:extLst>
          </p:cNvPr>
          <p:cNvGraphicFramePr>
            <a:graphicFrameLocks/>
          </p:cNvGraphicFramePr>
          <p:nvPr>
            <p:extLst>
              <p:ext uri="{D42A27DB-BD31-4B8C-83A1-F6EECF244321}">
                <p14:modId xmlns:p14="http://schemas.microsoft.com/office/powerpoint/2010/main" val="427992605"/>
              </p:ext>
            </p:extLst>
          </p:nvPr>
        </p:nvGraphicFramePr>
        <p:xfrm>
          <a:off x="1543050" y="2209801"/>
          <a:ext cx="9105900" cy="4148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73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48</a:t>
            </a:fld>
            <a:endParaRPr lang="th-TH">
              <a:solidFill>
                <a:srgbClr val="898989"/>
              </a:solidFill>
            </a:endParaRPr>
          </a:p>
        </p:txBody>
      </p:sp>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2018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6" name="Chart 5">
            <a:extLst>
              <a:ext uri="{FF2B5EF4-FFF2-40B4-BE49-F238E27FC236}">
                <a16:creationId xmlns:a16="http://schemas.microsoft.com/office/drawing/2014/main" id="{C06EBC25-2CA8-439D-B2D4-D6F906B335DE}"/>
              </a:ext>
            </a:extLst>
          </p:cNvPr>
          <p:cNvGraphicFramePr>
            <a:graphicFrameLocks/>
          </p:cNvGraphicFramePr>
          <p:nvPr>
            <p:extLst>
              <p:ext uri="{D42A27DB-BD31-4B8C-83A1-F6EECF244321}">
                <p14:modId xmlns:p14="http://schemas.microsoft.com/office/powerpoint/2010/main" val="2693457177"/>
              </p:ext>
            </p:extLst>
          </p:nvPr>
        </p:nvGraphicFramePr>
        <p:xfrm>
          <a:off x="1714500" y="2256237"/>
          <a:ext cx="8763000" cy="4101702"/>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20AC14EA-298F-4153-AC18-F12F5EE9E37F}"/>
              </a:ext>
            </a:extLst>
          </p:cNvPr>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MSM who know their HIV status, by city, 2018</a:t>
            </a:r>
            <a:br>
              <a:rPr lang="en-US" dirty="0"/>
            </a:br>
            <a:endParaRPr lang="en-US" dirty="0"/>
          </a:p>
        </p:txBody>
      </p:sp>
    </p:spTree>
    <p:extLst>
      <p:ext uri="{BB962C8B-B14F-4D97-AF65-F5344CB8AC3E}">
        <p14:creationId xmlns:p14="http://schemas.microsoft.com/office/powerpoint/2010/main" val="1969629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49</a:t>
            </a:fld>
            <a:endParaRPr lang="th-TH">
              <a:solidFill>
                <a:srgbClr val="898989"/>
              </a:solidFill>
            </a:endParaRPr>
          </a:p>
        </p:txBody>
      </p:sp>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2019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7" name="Chart 6">
            <a:extLst>
              <a:ext uri="{FF2B5EF4-FFF2-40B4-BE49-F238E27FC236}">
                <a16:creationId xmlns:a16="http://schemas.microsoft.com/office/drawing/2014/main" id="{2E016043-0A13-4C65-AE4B-94F02FD01970}"/>
              </a:ext>
            </a:extLst>
          </p:cNvPr>
          <p:cNvGraphicFramePr>
            <a:graphicFrameLocks/>
          </p:cNvGraphicFramePr>
          <p:nvPr>
            <p:extLst>
              <p:ext uri="{D42A27DB-BD31-4B8C-83A1-F6EECF244321}">
                <p14:modId xmlns:p14="http://schemas.microsoft.com/office/powerpoint/2010/main" val="3138097971"/>
              </p:ext>
            </p:extLst>
          </p:nvPr>
        </p:nvGraphicFramePr>
        <p:xfrm>
          <a:off x="1485900" y="2163122"/>
          <a:ext cx="9220201" cy="405969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5B191A61-B5A2-46B4-965B-3032383185CD}"/>
              </a:ext>
            </a:extLst>
          </p:cNvPr>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know their HIV status, by city, 2019</a:t>
            </a:r>
            <a:br>
              <a:rPr lang="en-US" dirty="0"/>
            </a:br>
            <a:endParaRPr lang="en-US" dirty="0"/>
          </a:p>
        </p:txBody>
      </p:sp>
    </p:spTree>
    <p:extLst>
      <p:ext uri="{BB962C8B-B14F-4D97-AF65-F5344CB8AC3E}">
        <p14:creationId xmlns:p14="http://schemas.microsoft.com/office/powerpoint/2010/main" val="357959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356"/>
            <a:ext cx="11597829"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356" y="6504058"/>
            <a:ext cx="11064429" cy="263740"/>
          </a:xfrm>
          <a:prstGeom prst="rect">
            <a:avLst/>
          </a:prstGeom>
        </p:spPr>
        <p:txBody>
          <a:bodyPr wrap="square" lIns="108850" tIns="54425" rIns="108850" bIns="54425">
            <a:spAutoFit/>
          </a:bodyPr>
          <a:lstStyle/>
          <a:p>
            <a:pPr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7" name="Chart 6"/>
          <p:cNvGraphicFramePr>
            <a:graphicFrameLocks/>
          </p:cNvGraphicFramePr>
          <p:nvPr>
            <p:extLst>
              <p:ext uri="{D42A27DB-BD31-4B8C-83A1-F6EECF244321}">
                <p14:modId xmlns:p14="http://schemas.microsoft.com/office/powerpoint/2010/main" val="1625488377"/>
              </p:ext>
            </p:extLst>
          </p:nvPr>
        </p:nvGraphicFramePr>
        <p:xfrm>
          <a:off x="947807" y="2305861"/>
          <a:ext cx="10296757" cy="41476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1620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key populations who received an HIV test in the last 12 months and know their results, 2005-2015</a:t>
            </a:r>
            <a:br>
              <a:rPr lang="en-US" dirty="0"/>
            </a:br>
            <a:endParaRPr lang="en-US" dirty="0"/>
          </a:p>
        </p:txBody>
      </p:sp>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50</a:t>
            </a:fld>
            <a:endParaRPr lang="th-TH">
              <a:solidFill>
                <a:srgbClr val="898989"/>
              </a:solidFill>
            </a:endParaRPr>
          </a:p>
        </p:txBody>
      </p:sp>
      <p:sp>
        <p:nvSpPr>
          <p:cNvPr id="91140" name="Rectangle 3"/>
          <p:cNvSpPr>
            <a:spLocks noChangeArrowheads="1"/>
          </p:cNvSpPr>
          <p:nvPr/>
        </p:nvSpPr>
        <p:spPr bwMode="auto">
          <a:xfrm>
            <a:off x="76388" y="6273225"/>
            <a:ext cx="11203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800" dirty="0">
                <a:solidFill>
                  <a:prstClr val="black"/>
                </a:solidFill>
              </a:rPr>
              <a:t>Source: Prepared by </a:t>
            </a:r>
            <a:r>
              <a:rPr lang="en-GB" sz="800" dirty="0">
                <a:solidFill>
                  <a:prstClr val="black"/>
                </a:solidFill>
                <a:hlinkClick r:id="rId3"/>
              </a:rPr>
              <a:t>www.aidsdatahub.org</a:t>
            </a:r>
            <a:r>
              <a:rPr lang="en-GB" sz="800" dirty="0">
                <a:solidFill>
                  <a:prstClr val="black"/>
                </a:solidFill>
              </a:rPr>
              <a:t>  based on 1. </a:t>
            </a:r>
            <a:r>
              <a:rPr lang="en-US" sz="800" dirty="0">
                <a:solidFill>
                  <a:prstClr val="black"/>
                </a:solidFill>
              </a:rPr>
              <a:t>UNAIDS, UNGASS Country Progress Report, 2005; 2. UNAIDS, UNGASS Country Progress Report, 2008; 3. UNAIDS Report on The Global AIDS Epidemic, 2010;  4. UNAIDS. (2012). Annexes - UNAIDS Report on the Global AIDS Epidemic 2012; and 5</a:t>
            </a:r>
            <a:r>
              <a:rPr lang="en-GB" sz="800" dirty="0">
                <a:solidFill>
                  <a:prstClr val="black"/>
                </a:solidFill>
              </a:rPr>
              <a:t>. HSS+ and IBBS surveys cited in </a:t>
            </a:r>
            <a:r>
              <a:rPr lang="en-US" sz="800" dirty="0">
                <a:solidFill>
                  <a:prstClr val="black"/>
                </a:solidFill>
              </a:rPr>
              <a:t>National Committee for AIDS, Drug and Prostitution Prevention and Control. (2014). </a:t>
            </a:r>
            <a:r>
              <a:rPr lang="en-GB" sz="800" dirty="0">
                <a:solidFill>
                  <a:prstClr val="black"/>
                </a:solidFill>
              </a:rPr>
              <a:t>Viet Nam AIDS Response Progress Report 2014; Following Up the 2011 Political Declaration on HIV/AIDS. Reporting period: January 2012 – December 2013; 6.  </a:t>
            </a:r>
            <a:r>
              <a:rPr lang="en-GB" sz="800" dirty="0">
                <a:solidFill>
                  <a:prstClr val="black"/>
                </a:solidFill>
                <a:hlinkClick r:id="rId4"/>
              </a:rPr>
              <a:t>www.aidsinfoonline.org</a:t>
            </a:r>
            <a:r>
              <a:rPr lang="en-GB" sz="800" dirty="0">
                <a:solidFill>
                  <a:prstClr val="black"/>
                </a:solidFill>
              </a:rPr>
              <a:t> and 7. </a:t>
            </a:r>
            <a:r>
              <a:rPr lang="en-US" sz="800" dirty="0"/>
              <a:t>Viet Nam Global AIDS Response Progress Reporting</a:t>
            </a:r>
            <a:endParaRPr lang="en-GB" sz="800" dirty="0">
              <a:solidFill>
                <a:prstClr val="black"/>
              </a:solidFill>
            </a:endParaRPr>
          </a:p>
          <a:p>
            <a:endParaRPr lang="en-GB" sz="800" dirty="0">
              <a:solidFill>
                <a:prstClr val="black"/>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79978608"/>
              </p:ext>
            </p:extLst>
          </p:nvPr>
        </p:nvGraphicFramePr>
        <p:xfrm>
          <a:off x="1828989" y="2514790"/>
          <a:ext cx="8458200" cy="3863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80586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bwMode="auto">
          <a:xfrm>
            <a:off x="2286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key populations reached with HIV prevention programmes, 2012- 2018</a:t>
            </a:r>
            <a:br>
              <a:rPr lang="en-US" dirty="0"/>
            </a:br>
            <a:endParaRPr lang="en-US" dirty="0"/>
          </a:p>
        </p:txBody>
      </p:sp>
      <p:sp>
        <p:nvSpPr>
          <p:cNvPr id="9011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D5C852D-EA41-42A7-8766-3F6CDD48BDC5}" type="slidenum">
              <a:rPr lang="th-TH" smtClean="0">
                <a:solidFill>
                  <a:srgbClr val="898989"/>
                </a:solidFill>
              </a:rPr>
              <a:pPr fontAlgn="base">
                <a:spcBef>
                  <a:spcPct val="0"/>
                </a:spcBef>
                <a:spcAft>
                  <a:spcPct val="0"/>
                </a:spcAft>
                <a:defRPr/>
              </a:pPr>
              <a:t>51</a:t>
            </a:fld>
            <a:endParaRPr lang="th-TH">
              <a:solidFill>
                <a:srgbClr val="898989"/>
              </a:solidFill>
            </a:endParaRPr>
          </a:p>
        </p:txBody>
      </p:sp>
      <p:sp>
        <p:nvSpPr>
          <p:cNvPr id="90116" name="TextBox 1"/>
          <p:cNvSpPr txBox="1">
            <a:spLocks noChangeArrowheads="1"/>
          </p:cNvSpPr>
          <p:nvPr/>
        </p:nvSpPr>
        <p:spPr bwMode="auto">
          <a:xfrm>
            <a:off x="152400" y="6386514"/>
            <a:ext cx="10972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Source: Prepared by </a:t>
            </a:r>
            <a:r>
              <a:rPr lang="en-US" sz="800" dirty="0">
                <a:hlinkClick r:id="rId3"/>
              </a:rPr>
              <a:t>www.aidsdatahub.orgg</a:t>
            </a:r>
            <a:r>
              <a:rPr lang="en-US" sz="800" dirty="0"/>
              <a:t> based on 1. NIHE, FHI 360, VAAC. (2011). Results from the HIV/STI Integrated Biological and Behavioral Surveillance (IBBS) in Vietnam, Round II 2009, National Institute of Hygiene and Epidemiology, </a:t>
            </a:r>
            <a:r>
              <a:rPr lang="en-US" sz="800" dirty="0" err="1"/>
              <a:t>MoH</a:t>
            </a:r>
            <a:r>
              <a:rPr lang="en-US" sz="800" dirty="0"/>
              <a:t>; 2. Viet Nam Administration of HIV/AIDS Control (VAAC). 2012. Report on the results of HIV sentinel surveillance plus among high-risk groups in Viet Nam in 2012and 3. Global AIDS Monitoring (GAM)</a:t>
            </a:r>
          </a:p>
        </p:txBody>
      </p:sp>
      <p:graphicFrame>
        <p:nvGraphicFramePr>
          <p:cNvPr id="6" name="Chart 5">
            <a:extLst>
              <a:ext uri="{FF2B5EF4-FFF2-40B4-BE49-F238E27FC236}">
                <a16:creationId xmlns:a16="http://schemas.microsoft.com/office/drawing/2014/main" id="{D027CDF4-182E-47B6-A182-59592CA21EFF}"/>
              </a:ext>
            </a:extLst>
          </p:cNvPr>
          <p:cNvGraphicFramePr>
            <a:graphicFrameLocks noGrp="1"/>
          </p:cNvGraphicFramePr>
          <p:nvPr>
            <p:extLst>
              <p:ext uri="{D42A27DB-BD31-4B8C-83A1-F6EECF244321}">
                <p14:modId xmlns:p14="http://schemas.microsoft.com/office/powerpoint/2010/main" val="2213735832"/>
              </p:ext>
            </p:extLst>
          </p:nvPr>
        </p:nvGraphicFramePr>
        <p:xfrm>
          <a:off x="1752600" y="2395187"/>
          <a:ext cx="8686800" cy="37008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1992"/>
            <a:ext cx="11203562" cy="504000"/>
          </a:xfrm>
        </p:spPr>
        <p:txBody>
          <a:bodyPr/>
          <a:lstStyle/>
          <a:p>
            <a:r>
              <a:rPr lang="en-GB" sz="2400" dirty="0"/>
              <a:t>Number of needles/syringes distributed per PWID per year, 2008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52</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285" y="2514600"/>
            <a:ext cx="4077355" cy="3111354"/>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lnSpc>
                  <a:spcPct val="150000"/>
                </a:lnSpc>
                <a:spcBef>
                  <a:spcPts val="0"/>
                </a:spcBef>
                <a:spcAft>
                  <a:spcPts val="0"/>
                </a:spcAft>
                <a:defRPr/>
              </a:pPr>
              <a:r>
                <a:rPr lang="en-US" sz="17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lnSpc>
                  <a:spcPct val="150000"/>
                </a:lnSpc>
                <a:spcBef>
                  <a:spcPts val="0"/>
                </a:spcBef>
                <a:spcAft>
                  <a:spcPts val="0"/>
                </a:spcAft>
                <a:defRPr/>
              </a:pPr>
              <a:r>
                <a:rPr lang="en-US" sz="17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lnSpc>
                  <a:spcPct val="150000"/>
                </a:lnSpc>
                <a:spcBef>
                  <a:spcPts val="0"/>
                </a:spcBef>
                <a:spcAft>
                  <a:spcPts val="0"/>
                </a:spcAft>
                <a:defRPr/>
              </a:pPr>
              <a:r>
                <a:rPr lang="en-US" sz="1700" kern="0">
                  <a:solidFill>
                    <a:sysClr val="windowText" lastClr="000000"/>
                  </a:solidFill>
                  <a:cs typeface="Arial" pitchFamily="34" charset="0"/>
                </a:rPr>
                <a:t>High coverage: &gt;200 syringes per PWID per year</a:t>
              </a:r>
            </a:p>
          </p:txBody>
        </p:sp>
      </p:grpSp>
      <p:graphicFrame>
        <p:nvGraphicFramePr>
          <p:cNvPr id="8" name="Chart 7">
            <a:extLst>
              <a:ext uri="{FF2B5EF4-FFF2-40B4-BE49-F238E27FC236}">
                <a16:creationId xmlns:a16="http://schemas.microsoft.com/office/drawing/2014/main" id="{00000000-0008-0000-0A00-000002000000}"/>
              </a:ext>
            </a:extLst>
          </p:cNvPr>
          <p:cNvGraphicFramePr>
            <a:graphicFrameLocks noGrp="1"/>
          </p:cNvGraphicFramePr>
          <p:nvPr>
            <p:extLst>
              <p:ext uri="{D42A27DB-BD31-4B8C-83A1-F6EECF244321}">
                <p14:modId xmlns:p14="http://schemas.microsoft.com/office/powerpoint/2010/main" val="2599809883"/>
              </p:ext>
            </p:extLst>
          </p:nvPr>
        </p:nvGraphicFramePr>
        <p:xfrm>
          <a:off x="332430" y="2254206"/>
          <a:ext cx="7392000" cy="414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GB" dirty="0">
                <a:solidFill>
                  <a:prstClr val="black"/>
                </a:solidFill>
                <a:cs typeface="Arial" pitchFamily="34" charset="0"/>
              </a:rPr>
              <a:t>Source: Prepared by </a:t>
            </a:r>
            <a:r>
              <a:rPr lang="en-GB" dirty="0">
                <a:solidFill>
                  <a:prstClr val="black"/>
                </a:solidFill>
                <a:cs typeface="Arial" pitchFamily="34" charset="0"/>
                <a:hlinkClick r:id="rId4"/>
              </a:rPr>
              <a:t>www.aidsdatahub.org</a:t>
            </a:r>
            <a:r>
              <a:rPr lang="en-GB" dirty="0">
                <a:solidFill>
                  <a:prstClr val="black"/>
                </a:solidFill>
                <a:cs typeface="Arial" pitchFamily="34" charset="0"/>
              </a:rPr>
              <a:t> based on  Global AIDS Response Progress Reporting and Global AIDS Monitoring </a:t>
            </a:r>
          </a:p>
        </p:txBody>
      </p:sp>
    </p:spTree>
    <p:extLst>
      <p:ext uri="{BB962C8B-B14F-4D97-AF65-F5344CB8AC3E}">
        <p14:creationId xmlns:p14="http://schemas.microsoft.com/office/powerpoint/2010/main" val="3319584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228600"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Number of Needle and Syringe Programme (NSP) and Opioid Substitution Therapy sites, 2011-Mar 2016</a:t>
            </a:r>
          </a:p>
        </p:txBody>
      </p:sp>
      <p:sp>
        <p:nvSpPr>
          <p:cNvPr id="9216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4E9540E-F22D-4268-9A42-003D853C238A}" type="slidenum">
              <a:rPr lang="th-TH" smtClean="0">
                <a:solidFill>
                  <a:srgbClr val="898989"/>
                </a:solidFill>
              </a:rPr>
              <a:pPr fontAlgn="base">
                <a:spcBef>
                  <a:spcPct val="0"/>
                </a:spcBef>
                <a:spcAft>
                  <a:spcPct val="0"/>
                </a:spcAft>
                <a:defRPr/>
              </a:pPr>
              <a:t>53</a:t>
            </a:fld>
            <a:endParaRPr lang="th-TH">
              <a:solidFill>
                <a:srgbClr val="898989"/>
              </a:solidFill>
            </a:endParaRPr>
          </a:p>
        </p:txBody>
      </p:sp>
      <p:sp>
        <p:nvSpPr>
          <p:cNvPr id="92165" name="Rectangle 4"/>
          <p:cNvSpPr>
            <a:spLocks noChangeArrowheads="1"/>
          </p:cNvSpPr>
          <p:nvPr/>
        </p:nvSpPr>
        <p:spPr bwMode="auto">
          <a:xfrm>
            <a:off x="76200" y="6269667"/>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Source: Prepared by </a:t>
            </a:r>
            <a:r>
              <a:rPr lang="en-US" sz="800" dirty="0">
                <a:hlinkClick r:id="rId3"/>
              </a:rPr>
              <a:t>www.aidsdatahub.org</a:t>
            </a:r>
            <a:r>
              <a:rPr lang="en-US" sz="800" dirty="0"/>
              <a:t>  based on  National Committee for AIDS, Drug and Prostitution Prevention and Control. (2012). Vietnam Global AIDS Response Progress Report, 2012; National Committee for AIDS, Drug and Prostitution Prevention and Control. (2014). Vietnam AIDS Response Progress Report, 2014. Following Up the 2011 Political Declaration on HIV/AIDS. Reporting period: January 2012 – December 2013; Global AIDS Response Progress Reporting; and </a:t>
            </a:r>
            <a:r>
              <a:rPr lang="en-US" sz="800" dirty="0">
                <a:hlinkClick r:id="rId4"/>
              </a:rPr>
              <a:t>http://vaac.gov.vn/solieu/Listcate/?userkey=Cap-nhat-so-lieu-dieu-tri-Methadone</a:t>
            </a:r>
            <a:r>
              <a:rPr lang="en-US" sz="800" dirty="0"/>
              <a:t> </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1575864982"/>
              </p:ext>
            </p:extLst>
          </p:nvPr>
        </p:nvGraphicFramePr>
        <p:xfrm>
          <a:off x="2438400" y="2438589"/>
          <a:ext cx="7467600" cy="3657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228600" y="1447800"/>
            <a:ext cx="109728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Number of opioid substitution therapy (OST) sites and people on OST, 2010- 2019</a:t>
            </a:r>
          </a:p>
        </p:txBody>
      </p:sp>
      <p:sp>
        <p:nvSpPr>
          <p:cNvPr id="9216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4E9540E-F22D-4268-9A42-003D853C238A}" type="slidenum">
              <a:rPr lang="th-TH" smtClean="0">
                <a:solidFill>
                  <a:srgbClr val="898989"/>
                </a:solidFill>
              </a:rPr>
              <a:pPr fontAlgn="base">
                <a:spcBef>
                  <a:spcPct val="0"/>
                </a:spcBef>
                <a:spcAft>
                  <a:spcPct val="0"/>
                </a:spcAft>
                <a:defRPr/>
              </a:pPr>
              <a:t>54</a:t>
            </a:fld>
            <a:endParaRPr lang="th-TH">
              <a:solidFill>
                <a:srgbClr val="898989"/>
              </a:solidFill>
            </a:endParaRPr>
          </a:p>
        </p:txBody>
      </p:sp>
      <p:sp>
        <p:nvSpPr>
          <p:cNvPr id="92165" name="Rectangle 4"/>
          <p:cNvSpPr>
            <a:spLocks noChangeArrowheads="1"/>
          </p:cNvSpPr>
          <p:nvPr/>
        </p:nvSpPr>
        <p:spPr bwMode="auto">
          <a:xfrm>
            <a:off x="38099" y="6388103"/>
            <a:ext cx="111633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Source: Prepared by </a:t>
            </a:r>
            <a:r>
              <a:rPr lang="en-US" sz="800" dirty="0">
                <a:hlinkClick r:id="rId3"/>
              </a:rPr>
              <a:t>www.aidsdatahub.org</a:t>
            </a:r>
            <a:r>
              <a:rPr lang="en-US" sz="800" dirty="0"/>
              <a:t>  based on  1) National Committee for AIDS, Drug and Prostitution Prevention and Control. (2014). Viet Nam AIDS Response Progress Report, 2014. Following Up the 2011 Political Declaration on HIV/AIDS. Reporting period: January 2012 – December 2013; 2) Viet Nam Global AIDS Response Progress Reporting 3) </a:t>
            </a:r>
            <a:r>
              <a:rPr lang="en-US" sz="800" dirty="0">
                <a:hlinkClick r:id="rId4"/>
              </a:rPr>
              <a:t>http://vaac.gov.vn/solieu/Listcate/?userkey=Cap-nhat-so-lieu-dieu-tri-Methadone</a:t>
            </a:r>
            <a:r>
              <a:rPr lang="en-US" sz="800" dirty="0"/>
              <a:t>; and 4) Global AIDS Monitoring (GAM) </a:t>
            </a:r>
            <a:endParaRPr lang="en-GB" sz="800" dirty="0"/>
          </a:p>
        </p:txBody>
      </p:sp>
      <p:graphicFrame>
        <p:nvGraphicFramePr>
          <p:cNvPr id="7" name="Chart 6">
            <a:extLst>
              <a:ext uri="{FF2B5EF4-FFF2-40B4-BE49-F238E27FC236}">
                <a16:creationId xmlns:a16="http://schemas.microsoft.com/office/drawing/2014/main" id="{6E7DD216-7FB4-4A7C-B4D6-6C5CA028C370}"/>
              </a:ext>
            </a:extLst>
          </p:cNvPr>
          <p:cNvGraphicFramePr>
            <a:graphicFrameLocks noGrp="1"/>
          </p:cNvGraphicFramePr>
          <p:nvPr>
            <p:extLst>
              <p:ext uri="{D42A27DB-BD31-4B8C-83A1-F6EECF244321}">
                <p14:modId xmlns:p14="http://schemas.microsoft.com/office/powerpoint/2010/main" val="1015859865"/>
              </p:ext>
            </p:extLst>
          </p:nvPr>
        </p:nvGraphicFramePr>
        <p:xfrm>
          <a:off x="1790700" y="2285999"/>
          <a:ext cx="8610601" cy="39624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3743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a:xfrm>
            <a:off x="228600" y="1553400"/>
            <a:ext cx="1120356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Number of ART sites and people on ART, 2000-2019</a:t>
            </a:r>
          </a:p>
        </p:txBody>
      </p:sp>
      <p:sp>
        <p:nvSpPr>
          <p:cNvPr id="9421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DD42DA73-83D1-4A49-A38B-707144F38086}" type="slidenum">
              <a:rPr lang="th-TH" smtClean="0">
                <a:solidFill>
                  <a:srgbClr val="898989"/>
                </a:solidFill>
              </a:rPr>
              <a:pPr fontAlgn="base">
                <a:spcBef>
                  <a:spcPct val="0"/>
                </a:spcBef>
                <a:spcAft>
                  <a:spcPct val="0"/>
                </a:spcAft>
                <a:defRPr/>
              </a:pPr>
              <a:t>55</a:t>
            </a:fld>
            <a:endParaRPr lang="th-TH">
              <a:solidFill>
                <a:srgbClr val="898989"/>
              </a:solidFill>
            </a:endParaRPr>
          </a:p>
        </p:txBody>
      </p:sp>
      <p:sp>
        <p:nvSpPr>
          <p:cNvPr id="94212" name="Rectangle 3"/>
          <p:cNvSpPr>
            <a:spLocks noChangeArrowheads="1"/>
          </p:cNvSpPr>
          <p:nvPr/>
        </p:nvSpPr>
        <p:spPr bwMode="auto">
          <a:xfrm>
            <a:off x="169420" y="6248492"/>
            <a:ext cx="116162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p>
            <a:r>
              <a:rPr lang="en-US" sz="1000" dirty="0">
                <a:solidFill>
                  <a:prstClr val="black"/>
                </a:solidFill>
              </a:rPr>
              <a:t>Source: Prepared by </a:t>
            </a:r>
            <a:r>
              <a:rPr lang="en-US" sz="1000" dirty="0">
                <a:solidFill>
                  <a:prstClr val="black"/>
                </a:solidFill>
                <a:hlinkClick r:id="rId3"/>
              </a:rPr>
              <a:t>www.aidsdatahub.org</a:t>
            </a:r>
            <a:r>
              <a:rPr lang="en-US" sz="1000" dirty="0">
                <a:solidFill>
                  <a:prstClr val="black"/>
                </a:solidFill>
              </a:rPr>
              <a:t>  based on 1. WHO, UNAIDS, &amp; UNICEF. (2006-2010). Towards Universal Access: Scaling up Priority HIV/AIDS Interventions in the Health Sector - Progress  Report 2006-2010; 2.UNAIDS. (2013). Global Report: UNAIDS Report on the Global AIDS Epidemic 2013; 3) National Committee for AIDS, Drug and Prostitution Prevention and Control. Vietnam Global AIDS Response Progress Reports; 4) </a:t>
            </a:r>
            <a:r>
              <a:rPr lang="en-US" sz="1000" dirty="0">
                <a:solidFill>
                  <a:prstClr val="black"/>
                </a:solidFill>
                <a:hlinkClick r:id="rId4"/>
              </a:rPr>
              <a:t>www.aidsinfoonline.org</a:t>
            </a:r>
            <a:r>
              <a:rPr lang="en-US" sz="1000" dirty="0">
                <a:solidFill>
                  <a:prstClr val="black"/>
                </a:solidFill>
              </a:rPr>
              <a:t>; 5) </a:t>
            </a:r>
            <a:r>
              <a:rPr lang="en-US" sz="1000" dirty="0">
                <a:solidFill>
                  <a:prstClr val="black"/>
                </a:solidFill>
                <a:hlinkClick r:id="rId5"/>
              </a:rPr>
              <a:t>http://vaac.gov.vn/solieu/Listcate/Cap-nhat-tinh-hinh-so-lieu-ARV</a:t>
            </a:r>
            <a:r>
              <a:rPr lang="en-US" sz="1000" dirty="0">
                <a:solidFill>
                  <a:prstClr val="black"/>
                </a:solidFill>
              </a:rPr>
              <a:t> ,and 6. UNAIDS. (2020). UNAIDS HIV Estimates 1990 - 2019</a:t>
            </a:r>
          </a:p>
        </p:txBody>
      </p:sp>
      <p:graphicFrame>
        <p:nvGraphicFramePr>
          <p:cNvPr id="6" name="Chart 5"/>
          <p:cNvGraphicFramePr>
            <a:graphicFrameLocks noGrp="1"/>
          </p:cNvGraphicFramePr>
          <p:nvPr>
            <p:extLst>
              <p:ext uri="{D42A27DB-BD31-4B8C-83A1-F6EECF244321}">
                <p14:modId xmlns:p14="http://schemas.microsoft.com/office/powerpoint/2010/main" val="1467762594"/>
              </p:ext>
            </p:extLst>
          </p:nvPr>
        </p:nvGraphicFramePr>
        <p:xfrm>
          <a:off x="457201" y="2286000"/>
          <a:ext cx="11277600" cy="3886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94636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1" y="1456037"/>
            <a:ext cx="11203562" cy="504000"/>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56</a:t>
            </a:fld>
            <a:endParaRPr lang="th-TH" dirty="0">
              <a:solidFill>
                <a:prstClr val="black">
                  <a:tint val="75000"/>
                </a:prstClr>
              </a:solidFill>
            </a:endParaRPr>
          </a:p>
        </p:txBody>
      </p:sp>
      <p:sp>
        <p:nvSpPr>
          <p:cNvPr id="5" name="Rectangle 4"/>
          <p:cNvSpPr/>
          <p:nvPr/>
        </p:nvSpPr>
        <p:spPr>
          <a:xfrm>
            <a:off x="213248" y="6504058"/>
            <a:ext cx="11064429" cy="263740"/>
          </a:xfrm>
          <a:prstGeom prst="rect">
            <a:avLst/>
          </a:prstGeom>
        </p:spPr>
        <p:txBody>
          <a:bodyPr wrap="square" lIns="108850" tIns="54425" rIns="108850" bIns="54425">
            <a:spAutoFit/>
          </a:bodyPr>
          <a:lstStyle/>
          <a:p>
            <a:pPr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3176760"/>
              </p:ext>
            </p:extLst>
          </p:nvPr>
        </p:nvGraphicFramePr>
        <p:xfrm>
          <a:off x="487681" y="1749178"/>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6144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38" y="1331252"/>
            <a:ext cx="11445361" cy="504000"/>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57</a:t>
            </a:fld>
            <a:endParaRPr lang="th-TH" dirty="0">
              <a:solidFill>
                <a:prstClr val="black">
                  <a:tint val="75000"/>
                </a:prstClr>
              </a:solidFill>
            </a:endParaRPr>
          </a:p>
        </p:txBody>
      </p:sp>
      <p:sp>
        <p:nvSpPr>
          <p:cNvPr id="5" name="Rectangle 4"/>
          <p:cNvSpPr/>
          <p:nvPr/>
        </p:nvSpPr>
        <p:spPr>
          <a:xfrm>
            <a:off x="213239" y="6504058"/>
            <a:ext cx="11064429" cy="263740"/>
          </a:xfrm>
          <a:prstGeom prst="rect">
            <a:avLst/>
          </a:prstGeom>
        </p:spPr>
        <p:txBody>
          <a:bodyPr wrap="square" lIns="108850" tIns="54425" rIns="108850" bIns="54425">
            <a:spAutoFit/>
          </a:bodyPr>
          <a:lstStyle/>
          <a:p>
            <a:pPr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2928579668"/>
              </p:ext>
            </p:extLst>
          </p:nvPr>
        </p:nvGraphicFramePr>
        <p:xfrm>
          <a:off x="0" y="2219395"/>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920800639"/>
              </p:ext>
            </p:extLst>
          </p:nvPr>
        </p:nvGraphicFramePr>
        <p:xfrm>
          <a:off x="6788480" y="2125570"/>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1414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1" y="1456037"/>
            <a:ext cx="11203562"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58</a:t>
            </a:fld>
            <a:endParaRPr lang="th-TH" dirty="0">
              <a:solidFill>
                <a:prstClr val="black">
                  <a:tint val="75000"/>
                </a:prstClr>
              </a:solidFill>
            </a:endParaRPr>
          </a:p>
        </p:txBody>
      </p:sp>
      <p:sp>
        <p:nvSpPr>
          <p:cNvPr id="5" name="Rectangle 4"/>
          <p:cNvSpPr/>
          <p:nvPr/>
        </p:nvSpPr>
        <p:spPr>
          <a:xfrm>
            <a:off x="213229" y="6504058"/>
            <a:ext cx="11064429" cy="263740"/>
          </a:xfrm>
          <a:prstGeom prst="rect">
            <a:avLst/>
          </a:prstGeom>
        </p:spPr>
        <p:txBody>
          <a:bodyPr wrap="square" lIns="108850" tIns="54425" rIns="108850" bIns="54425">
            <a:spAutoFit/>
          </a:bodyPr>
          <a:lstStyle/>
          <a:p>
            <a:pPr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173647300"/>
              </p:ext>
            </p:extLst>
          </p:nvPr>
        </p:nvGraphicFramePr>
        <p:xfrm>
          <a:off x="1679281" y="2112270"/>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7883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14" y="1409850"/>
            <a:ext cx="11203562"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59</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845073115"/>
              </p:ext>
            </p:extLst>
          </p:nvPr>
        </p:nvGraphicFramePr>
        <p:xfrm>
          <a:off x="426721" y="2132856"/>
          <a:ext cx="11338560" cy="437120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13214" y="6504058"/>
            <a:ext cx="11064429" cy="263740"/>
          </a:xfrm>
          <a:prstGeom prst="rect">
            <a:avLst/>
          </a:prstGeom>
        </p:spPr>
        <p:txBody>
          <a:bodyPr wrap="square" lIns="108850" tIns="54425" rIns="108850" bIns="54425">
            <a:spAutoFit/>
          </a:bodyPr>
          <a:lstStyle/>
          <a:p>
            <a:pPr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4"/>
              </a:rPr>
              <a:t>www.aidsdatahub.org</a:t>
            </a:r>
            <a:r>
              <a:rPr lang="en-US" sz="1000" dirty="0">
                <a:solidFill>
                  <a:prstClr val="black"/>
                </a:solidFill>
                <a:latin typeface="Arial"/>
                <a:cs typeface="Arial" pitchFamily="34" charset="0"/>
              </a:rPr>
              <a:t>  based on 1. UNAIDS. (2020). UNAIDS 2019 HIV Estimates; 2. </a:t>
            </a:r>
            <a:r>
              <a:rPr lang="en-US" sz="1000" dirty="0">
                <a:solidFill>
                  <a:prstClr val="black"/>
                </a:solidFill>
                <a:latin typeface="Arial"/>
                <a:cs typeface="Arial" pitchFamily="34" charset="0"/>
                <a:hlinkClick r:id="rId5"/>
              </a:rPr>
              <a:t>http://aidsinfo.unaids.org/</a:t>
            </a:r>
            <a:r>
              <a:rPr lang="en-US" sz="1000" dirty="0">
                <a:solidFill>
                  <a:prstClr val="black"/>
                </a:solidFill>
                <a:latin typeface="Arial"/>
                <a:cs typeface="Arial" pitchFamily="34" charset="0"/>
              </a:rPr>
              <a:t> and 3. UNAIDS. (2020). UNAIDS Data 2020.</a:t>
            </a:r>
          </a:p>
        </p:txBody>
      </p:sp>
    </p:spTree>
    <p:extLst>
      <p:ext uri="{BB962C8B-B14F-4D97-AF65-F5344CB8AC3E}">
        <p14:creationId xmlns:p14="http://schemas.microsoft.com/office/powerpoint/2010/main" val="273088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1" y="1355351"/>
            <a:ext cx="11643042"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351" y="6504058"/>
            <a:ext cx="11064429" cy="263740"/>
          </a:xfrm>
          <a:prstGeom prst="rect">
            <a:avLst/>
          </a:prstGeom>
        </p:spPr>
        <p:txBody>
          <a:bodyPr wrap="square" lIns="108850" tIns="54425" rIns="108850" bIns="54425">
            <a:spAutoFit/>
          </a:bodyPr>
          <a:lstStyle/>
          <a:p>
            <a:pPr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4210461119"/>
              </p:ext>
            </p:extLst>
          </p:nvPr>
        </p:nvGraphicFramePr>
        <p:xfrm>
          <a:off x="334433" y="2306136"/>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809907997"/>
              </p:ext>
            </p:extLst>
          </p:nvPr>
        </p:nvGraphicFramePr>
        <p:xfrm>
          <a:off x="4176001" y="2306136"/>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3564349394"/>
              </p:ext>
            </p:extLst>
          </p:nvPr>
        </p:nvGraphicFramePr>
        <p:xfrm>
          <a:off x="8016213" y="2306136"/>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687290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1" y="1456037"/>
            <a:ext cx="11203562"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60</a:t>
            </a:fld>
            <a:endParaRPr lang="th-TH" dirty="0">
              <a:solidFill>
                <a:prstClr val="black">
                  <a:tint val="75000"/>
                </a:prstClr>
              </a:solidFill>
            </a:endParaRPr>
          </a:p>
        </p:txBody>
      </p:sp>
      <p:sp>
        <p:nvSpPr>
          <p:cNvPr id="5" name="Rectangle 4"/>
          <p:cNvSpPr/>
          <p:nvPr/>
        </p:nvSpPr>
        <p:spPr>
          <a:xfrm>
            <a:off x="213202" y="6504058"/>
            <a:ext cx="11064429" cy="263740"/>
          </a:xfrm>
          <a:prstGeom prst="rect">
            <a:avLst/>
          </a:prstGeom>
        </p:spPr>
        <p:txBody>
          <a:bodyPr wrap="square" lIns="108850" tIns="54425" rIns="108850" bIns="54425">
            <a:spAutoFit/>
          </a:bodyPr>
          <a:lstStyle/>
          <a:p>
            <a:pPr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E94AEFF5-04FB-43E9-86D1-073EB45A7514}"/>
              </a:ext>
            </a:extLst>
          </p:cNvPr>
          <p:cNvGraphicFramePr>
            <a:graphicFrameLocks/>
          </p:cNvGraphicFramePr>
          <p:nvPr>
            <p:extLst>
              <p:ext uri="{D42A27DB-BD31-4B8C-83A1-F6EECF244321}">
                <p14:modId xmlns:p14="http://schemas.microsoft.com/office/powerpoint/2010/main" val="2283158666"/>
              </p:ext>
            </p:extLst>
          </p:nvPr>
        </p:nvGraphicFramePr>
        <p:xfrm>
          <a:off x="1790703" y="1960037"/>
          <a:ext cx="8610599" cy="46570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5288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69" y="1347198"/>
            <a:ext cx="11203562"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61</a:t>
            </a:fld>
            <a:endParaRPr lang="th-TH" dirty="0">
              <a:solidFill>
                <a:prstClr val="black">
                  <a:tint val="75000"/>
                </a:prstClr>
              </a:solidFill>
            </a:endParaRPr>
          </a:p>
        </p:txBody>
      </p:sp>
      <p:sp>
        <p:nvSpPr>
          <p:cNvPr id="5" name="Rectangle 4"/>
          <p:cNvSpPr/>
          <p:nvPr/>
        </p:nvSpPr>
        <p:spPr>
          <a:xfrm>
            <a:off x="213189" y="6504058"/>
            <a:ext cx="11064429" cy="263740"/>
          </a:xfrm>
          <a:prstGeom prst="rect">
            <a:avLst/>
          </a:prstGeom>
        </p:spPr>
        <p:txBody>
          <a:bodyPr wrap="square" lIns="108850" tIns="54425" rIns="108850" bIns="54425">
            <a:spAutoFit/>
          </a:bodyPr>
          <a:lstStyle/>
          <a:p>
            <a:pPr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6" name="Chart 5"/>
          <p:cNvGraphicFramePr>
            <a:graphicFrameLocks noGrp="1"/>
          </p:cNvGraphicFramePr>
          <p:nvPr>
            <p:extLst>
              <p:ext uri="{D42A27DB-BD31-4B8C-83A1-F6EECF244321}">
                <p14:modId xmlns:p14="http://schemas.microsoft.com/office/powerpoint/2010/main" val="270010395"/>
              </p:ext>
            </p:extLst>
          </p:nvPr>
        </p:nvGraphicFramePr>
        <p:xfrm>
          <a:off x="1679241" y="2114938"/>
          <a:ext cx="8833555"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4058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1" y="1456037"/>
            <a:ext cx="11203562" cy="504000"/>
          </a:xfrm>
        </p:spPr>
        <p:txBody>
          <a:bodyPr/>
          <a:lstStyle/>
          <a:p>
            <a:r>
              <a:rPr lang="en-US" sz="2400" dirty="0"/>
              <a:t>PMTCT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62</a:t>
            </a:fld>
            <a:endParaRPr lang="th-TH" dirty="0">
              <a:solidFill>
                <a:prstClr val="black">
                  <a:tint val="75000"/>
                </a:prstClr>
              </a:solidFill>
            </a:endParaRPr>
          </a:p>
        </p:txBody>
      </p:sp>
      <p:sp>
        <p:nvSpPr>
          <p:cNvPr id="5" name="Rectangle 4"/>
          <p:cNvSpPr/>
          <p:nvPr/>
        </p:nvSpPr>
        <p:spPr>
          <a:xfrm>
            <a:off x="213175" y="6504058"/>
            <a:ext cx="11064429" cy="263740"/>
          </a:xfrm>
          <a:prstGeom prst="rect">
            <a:avLst/>
          </a:prstGeom>
        </p:spPr>
        <p:txBody>
          <a:bodyPr wrap="square" lIns="108850" tIns="54425" rIns="108850" bIns="54425">
            <a:spAutoFit/>
          </a:bodyPr>
          <a:lstStyle/>
          <a:p>
            <a:pPr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1. UNAIDS. (2020). UNAIDS 2019 HIV Estimates; 2.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5549C6C6-5356-4C0F-BE33-16A4E9EA2A44}"/>
              </a:ext>
            </a:extLst>
          </p:cNvPr>
          <p:cNvGraphicFramePr>
            <a:graphicFrameLocks/>
          </p:cNvGraphicFramePr>
          <p:nvPr>
            <p:extLst>
              <p:ext uri="{D42A27DB-BD31-4B8C-83A1-F6EECF244321}">
                <p14:modId xmlns:p14="http://schemas.microsoft.com/office/powerpoint/2010/main" val="809738614"/>
              </p:ext>
            </p:extLst>
          </p:nvPr>
        </p:nvGraphicFramePr>
        <p:xfrm>
          <a:off x="1371601" y="2305050"/>
          <a:ext cx="9448800" cy="3867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57989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1856314"/>
            <a:ext cx="8991600" cy="3760004"/>
          </a:xfrm>
          <a:prstGeom prst="rect">
            <a:avLst/>
          </a:prstGeom>
        </p:spPr>
        <p:txBody>
          <a:bodyPr wrap="square">
            <a:spAutoFit/>
          </a:bodyPr>
          <a:lstStyle/>
          <a:p>
            <a:pPr fontAlgn="auto">
              <a:lnSpc>
                <a:spcPts val="2200"/>
              </a:lnSpc>
              <a:spcBef>
                <a:spcPts val="0"/>
              </a:spcBef>
              <a:spcAft>
                <a:spcPts val="0"/>
              </a:spcAft>
            </a:pPr>
            <a:br>
              <a:rPr lang="en-US" sz="2000" dirty="0">
                <a:solidFill>
                  <a:prstClr val="black"/>
                </a:solidFill>
                <a:latin typeface="Arial" pitchFamily="34" charset="0"/>
                <a:cs typeface="Arial" pitchFamily="34" charset="0"/>
              </a:rPr>
            </a:br>
            <a:endParaRPr lang="en-US" sz="2000" dirty="0">
              <a:solidFill>
                <a:prstClr val="black"/>
              </a:solidFill>
              <a:latin typeface="Arial" pitchFamily="34" charset="0"/>
              <a:cs typeface="Arial" pitchFamily="34" charset="0"/>
            </a:endParaRPr>
          </a:p>
          <a:p>
            <a:pPr fontAlgn="auto">
              <a:lnSpc>
                <a:spcPts val="2200"/>
              </a:lnSpc>
              <a:spcBef>
                <a:spcPts val="0"/>
              </a:spcBef>
              <a:spcAft>
                <a:spcPts val="0"/>
              </a:spcAft>
            </a:pPr>
            <a:r>
              <a:rPr lang="en-US" dirty="0">
                <a:solidFill>
                  <a:prstClr val="black"/>
                </a:solidFill>
                <a:latin typeface="Arial" pitchFamily="34" charset="0"/>
                <a:cs typeface="Arial" pitchFamily="34" charset="0"/>
              </a:rPr>
              <a:t>Selected indicators of response from NCPI 2014</a:t>
            </a:r>
          </a:p>
          <a:p>
            <a:pPr fontAlgn="auto">
              <a:lnSpc>
                <a:spcPts val="2200"/>
              </a:lnSpc>
              <a:spcBef>
                <a:spcPts val="0"/>
              </a:spcBef>
              <a:spcAft>
                <a:spcPts val="0"/>
              </a:spcAft>
            </a:pPr>
            <a:endParaRPr lang="en-US" b="1" i="1" dirty="0">
              <a:solidFill>
                <a:prstClr val="black"/>
              </a:solidFill>
              <a:latin typeface="Arial" pitchFamily="34" charset="0"/>
              <a:cs typeface="Arial" pitchFamily="34" charset="0"/>
            </a:endParaRPr>
          </a:p>
          <a:p>
            <a:pPr fontAlgn="auto">
              <a:lnSpc>
                <a:spcPts val="2200"/>
              </a:lnSpc>
              <a:spcBef>
                <a:spcPts val="0"/>
              </a:spcBef>
              <a:spcAft>
                <a:spcPts val="0"/>
              </a:spcAft>
            </a:pPr>
            <a:r>
              <a:rPr lang="en-US" b="1" i="1" dirty="0">
                <a:solidFill>
                  <a:prstClr val="black"/>
                </a:solidFill>
                <a:latin typeface="Arial" pitchFamily="34" charset="0"/>
                <a:cs typeface="Arial" pitchFamily="34" charset="0"/>
              </a:rPr>
              <a:t>Access to justice:</a:t>
            </a:r>
          </a:p>
          <a:p>
            <a:pPr fontAlgn="auto">
              <a:lnSpc>
                <a:spcPts val="2200"/>
              </a:lnSpc>
              <a:spcBef>
                <a:spcPts val="0"/>
              </a:spcBef>
              <a:spcAft>
                <a:spcPts val="0"/>
              </a:spcAft>
            </a:pPr>
            <a:r>
              <a:rPr lang="en-US" dirty="0">
                <a:solidFill>
                  <a:prstClr val="black"/>
                </a:solidFill>
                <a:latin typeface="Arial" pitchFamily="34" charset="0"/>
                <a:cs typeface="Arial" pitchFamily="34" charset="0"/>
              </a:rPr>
              <a:t>         Legal services (legal aid or other)                NHRI or other mechanisms </a:t>
            </a:r>
          </a:p>
          <a:p>
            <a:pPr fontAlgn="auto">
              <a:lnSpc>
                <a:spcPts val="2200"/>
              </a:lnSpc>
              <a:spcBef>
                <a:spcPts val="0"/>
              </a:spcBef>
              <a:spcAft>
                <a:spcPts val="0"/>
              </a:spcAft>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r>
              <a:rPr lang="en-US" sz="1200" dirty="0">
                <a:solidFill>
                  <a:prstClr val="black"/>
                </a:solidFill>
                <a:latin typeface="Arial"/>
                <a:cs typeface="Arial"/>
              </a:rPr>
              <a:t>                                                                                               </a:t>
            </a:r>
          </a:p>
        </p:txBody>
      </p:sp>
      <p:sp>
        <p:nvSpPr>
          <p:cNvPr id="7" name="Rectangle 6"/>
          <p:cNvSpPr/>
          <p:nvPr/>
        </p:nvSpPr>
        <p:spPr>
          <a:xfrm>
            <a:off x="2971800" y="1427202"/>
            <a:ext cx="7467600" cy="553998"/>
          </a:xfrm>
          <a:prstGeom prst="rect">
            <a:avLst/>
          </a:prstGeom>
        </p:spPr>
        <p:txBody>
          <a:bodyPr wrap="square">
            <a:spAutoFit/>
          </a:bodyPr>
          <a:lstStyle/>
          <a:p>
            <a:pPr fontAlgn="auto">
              <a:spcBef>
                <a:spcPts val="0"/>
              </a:spcBef>
              <a:spcAft>
                <a:spcPts val="0"/>
              </a:spcAft>
            </a:pPr>
            <a:r>
              <a:rPr lang="en-US" sz="3000" dirty="0">
                <a:solidFill>
                  <a:srgbClr val="00B0F0"/>
                </a:solidFill>
                <a:latin typeface="Arial" pitchFamily="34" charset="0"/>
                <a:cs typeface="Arial" pitchFamily="34" charset="0"/>
              </a:rPr>
              <a:t>National data on stigma and discrimination</a:t>
            </a:r>
            <a:r>
              <a:rPr lang="en-US" sz="2400" dirty="0">
                <a:solidFill>
                  <a:srgbClr val="00B0F0"/>
                </a:solidFill>
                <a:latin typeface="Arial" pitchFamily="34" charset="0"/>
                <a:cs typeface="Arial" pitchFamily="34" charset="0"/>
              </a:rPr>
              <a:t> </a:t>
            </a:r>
            <a:endParaRPr lang="en-GB" sz="2400" dirty="0">
              <a:solidFill>
                <a:srgbClr val="00B0F0"/>
              </a:solidFill>
              <a:latin typeface="Arial" pitchFamily="34" charset="0"/>
              <a:cs typeface="Arial" pitchFamily="34" charset="0"/>
            </a:endParaRPr>
          </a:p>
        </p:txBody>
      </p:sp>
      <p:sp>
        <p:nvSpPr>
          <p:cNvPr id="16" name="Oval 15"/>
          <p:cNvSpPr/>
          <p:nvPr/>
        </p:nvSpPr>
        <p:spPr>
          <a:xfrm>
            <a:off x="1828800" y="32892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9" name="TextBox 18"/>
          <p:cNvSpPr txBox="1"/>
          <p:nvPr/>
        </p:nvSpPr>
        <p:spPr>
          <a:xfrm>
            <a:off x="2044889" y="5260538"/>
            <a:ext cx="8001000" cy="1292662"/>
          </a:xfrm>
          <a:prstGeom prst="rect">
            <a:avLst/>
          </a:prstGeom>
          <a:noFill/>
          <a:ln w="15875">
            <a:solidFill>
              <a:schemeClr val="bg1">
                <a:lumMod val="50000"/>
                <a:alpha val="48000"/>
              </a:schemeClr>
            </a:solidFill>
          </a:ln>
        </p:spPr>
        <p:txBody>
          <a:bodyPr wrap="square" rtlCol="0">
            <a:spAutoFit/>
          </a:bodyPr>
          <a:lstStyle/>
          <a:p>
            <a:pPr indent="-114300" fontAlgn="auto">
              <a:spcBef>
                <a:spcPts val="0"/>
              </a:spcBef>
              <a:spcAft>
                <a:spcPts val="0"/>
              </a:spcAft>
            </a:pPr>
            <a:r>
              <a:rPr lang="en-US" sz="2400" dirty="0">
                <a:solidFill>
                  <a:srgbClr val="00B0F0"/>
                </a:solidFill>
                <a:latin typeface="Arial" pitchFamily="34" charset="0"/>
                <a:cs typeface="Arial" pitchFamily="34" charset="0"/>
              </a:rPr>
              <a:t>STIGMA INDEX </a:t>
            </a:r>
          </a:p>
          <a:p>
            <a:pPr indent="-114300" fontAlgn="auto">
              <a:spcBef>
                <a:spcPts val="0"/>
              </a:spcBef>
              <a:spcAft>
                <a:spcPts val="0"/>
              </a:spcAft>
            </a:pPr>
            <a:r>
              <a:rPr lang="en-US" dirty="0">
                <a:solidFill>
                  <a:srgbClr val="00B0F0"/>
                </a:solidFill>
                <a:latin typeface="Arial" pitchFamily="34" charset="0"/>
                <a:cs typeface="Arial" pitchFamily="34" charset="0"/>
              </a:rPr>
              <a:t>(2011 Data) </a:t>
            </a:r>
          </a:p>
          <a:p>
            <a:pPr indent="-114300" fontAlgn="auto">
              <a:spcBef>
                <a:spcPts val="0"/>
              </a:spcBef>
              <a:spcAft>
                <a:spcPts val="0"/>
              </a:spcAft>
            </a:pPr>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5%</a:t>
            </a:r>
            <a:endParaRPr lang="en-US" dirty="0">
              <a:solidFill>
                <a:prstClr val="black"/>
              </a:solidFill>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1" y="1371601"/>
            <a:ext cx="1023759" cy="10237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36907609"/>
              </p:ext>
            </p:extLst>
          </p:nvPr>
        </p:nvGraphicFramePr>
        <p:xfrm>
          <a:off x="1676400" y="3657604"/>
          <a:ext cx="8761336" cy="1542196"/>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353291">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8/10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8/10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Calibri"/>
                          <a:cs typeface="Times New Roman"/>
                        </a:rPr>
                        <a:t>6/10</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Oval 12"/>
          <p:cNvSpPr/>
          <p:nvPr/>
        </p:nvSpPr>
        <p:spPr>
          <a:xfrm>
            <a:off x="6324600" y="328920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 name="Flowchart: Extract 9"/>
          <p:cNvSpPr/>
          <p:nvPr/>
        </p:nvSpPr>
        <p:spPr>
          <a:xfrm>
            <a:off x="9906000" y="4572189"/>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2" name="Wave 11"/>
          <p:cNvSpPr/>
          <p:nvPr/>
        </p:nvSpPr>
        <p:spPr>
          <a:xfrm>
            <a:off x="9906000" y="4032439"/>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a:solidFill>
                <a:prstClr val="white"/>
              </a:solidFill>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pPr/>
              <a:t>63</a:t>
            </a:fld>
            <a:endParaRPr lang="en-GB"/>
          </a:p>
        </p:txBody>
      </p:sp>
      <p:sp>
        <p:nvSpPr>
          <p:cNvPr id="17" name="Rectangle 2"/>
          <p:cNvSpPr>
            <a:spLocks noChangeArrowheads="1"/>
          </p:cNvSpPr>
          <p:nvPr/>
        </p:nvSpPr>
        <p:spPr bwMode="auto">
          <a:xfrm>
            <a:off x="47625" y="6632138"/>
            <a:ext cx="81232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solidFill>
                  <a:prstClr val="black"/>
                </a:solidFill>
                <a:latin typeface="Arial"/>
              </a:rPr>
              <a:t>Source: </a:t>
            </a:r>
            <a:r>
              <a:rPr lang="en-GB" sz="800" dirty="0">
                <a:solidFill>
                  <a:prstClr val="black"/>
                </a:solidFill>
                <a:latin typeface="Arial"/>
              </a:rPr>
              <a:t>Prepared by UNAIDS Regional Support Team Asia and the Pacific and</a:t>
            </a:r>
            <a:r>
              <a:rPr lang="en-GB" sz="800" u="sng" dirty="0">
                <a:solidFill>
                  <a:prstClr val="black"/>
                </a:solidFill>
                <a:latin typeface="Arial"/>
                <a:hlinkClick r:id="rId5"/>
              </a:rPr>
              <a:t>www.aidsdatahub.org</a:t>
            </a:r>
            <a:r>
              <a:rPr lang="en-GB" sz="800" dirty="0">
                <a:solidFill>
                  <a:prstClr val="black"/>
                </a:solidFill>
                <a:latin typeface="Arial"/>
              </a:rPr>
              <a:t> based on information provided by UNAIDS country office and partners</a:t>
            </a:r>
          </a:p>
        </p:txBody>
      </p:sp>
    </p:spTree>
    <p:extLst>
      <p:ext uri="{BB962C8B-B14F-4D97-AF65-F5344CB8AC3E}">
        <p14:creationId xmlns:p14="http://schemas.microsoft.com/office/powerpoint/2010/main" val="393745442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a:t>
            </a:r>
            <a:endParaRPr lang="en-GB" dirty="0"/>
          </a:p>
        </p:txBody>
      </p:sp>
      <p:sp>
        <p:nvSpPr>
          <p:cNvPr id="3" name="Slide Number Placeholder 2"/>
          <p:cNvSpPr>
            <a:spLocks noGrp="1"/>
          </p:cNvSpPr>
          <p:nvPr>
            <p:ph type="sldNum" sz="quarter" idx="10"/>
          </p:nvPr>
        </p:nvSpPr>
        <p:spPr/>
        <p:txBody>
          <a:bodyPr/>
          <a:lstStyle/>
          <a:p>
            <a:fld id="{9D833C6D-8637-714B-9745-6BCA58E6393D}" type="slidenum">
              <a:rPr lang="th-TH" smtClean="0"/>
              <a:pPr/>
              <a:t>64</a:t>
            </a:fld>
            <a:endParaRPr lang="th-TH"/>
          </a:p>
        </p:txBody>
      </p:sp>
      <p:sp>
        <p:nvSpPr>
          <p:cNvPr id="5" name="Rectangle 4"/>
          <p:cNvSpPr/>
          <p:nvPr/>
        </p:nvSpPr>
        <p:spPr>
          <a:xfrm>
            <a:off x="152400" y="6400800"/>
            <a:ext cx="9448800" cy="215444"/>
          </a:xfrm>
          <a:prstGeom prst="rect">
            <a:avLst/>
          </a:prstGeom>
        </p:spPr>
        <p:txBody>
          <a:bodyPr wrap="square">
            <a:spAutoFit/>
          </a:bodyPr>
          <a:lstStyle/>
          <a:p>
            <a:r>
              <a:rPr lang="en-US" sz="800" dirty="0">
                <a:solidFill>
                  <a:prstClr val="black"/>
                </a:solidFill>
                <a:latin typeface="Arial"/>
                <a:ea typeface="ＭＳ Ｐゴシック" charset="0"/>
                <a:cs typeface="Arial" pitchFamily="34" charset="0"/>
              </a:rPr>
              <a:t>Sources: Prepared by </a:t>
            </a:r>
            <a:r>
              <a:rPr lang="en-US" sz="800" dirty="0">
                <a:solidFill>
                  <a:prstClr val="black"/>
                </a:solidFill>
                <a:latin typeface="Arial"/>
                <a:ea typeface="ＭＳ Ｐゴシック" charset="0"/>
                <a:cs typeface="Arial" pitchFamily="34" charset="0"/>
                <a:hlinkClick r:id="rId2"/>
              </a:rPr>
              <a:t>www.aidsdatahub.org</a:t>
            </a:r>
            <a:r>
              <a:rPr lang="en-US" sz="800" dirty="0">
                <a:solidFill>
                  <a:prstClr val="black"/>
                </a:solidFill>
                <a:latin typeface="Arial"/>
                <a:ea typeface="ＭＳ Ｐゴシック" charset="0"/>
                <a:cs typeface="Arial" pitchFamily="34" charset="0"/>
              </a:rPr>
              <a:t> based on UNAIDS, UNDP, UNFPA, and UNODC. (2014). Punitive Laws Hindering the HIV Response in Asia and the Pacific in October 2014</a:t>
            </a:r>
            <a:endParaRPr lang="en-GB" sz="800" dirty="0">
              <a:solidFill>
                <a:prstClr val="black"/>
              </a:solidFill>
              <a:latin typeface="Arial"/>
              <a:ea typeface="ＭＳ Ｐゴシック" charset="0"/>
              <a:cs typeface="Arial"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572315"/>
            <a:ext cx="26162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9" y="2371915"/>
            <a:ext cx="88106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334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300620E-F12C-4C3F-947E-292FCD28D99F}" type="slidenum">
              <a:rPr lang="th-TH" smtClean="0">
                <a:solidFill>
                  <a:srgbClr val="898989"/>
                </a:solidFill>
              </a:rPr>
              <a:pPr fontAlgn="base">
                <a:spcBef>
                  <a:spcPct val="0"/>
                </a:spcBef>
                <a:spcAft>
                  <a:spcPct val="0"/>
                </a:spcAft>
                <a:defRPr/>
              </a:pPr>
              <a:t>65</a:t>
            </a:fld>
            <a:endParaRPr lang="th-TH">
              <a:solidFill>
                <a:srgbClr val="898989"/>
              </a:solidFill>
            </a:endParaRPr>
          </a:p>
        </p:txBody>
      </p:sp>
      <p:sp>
        <p:nvSpPr>
          <p:cNvPr id="99331" name="Rectangle 2"/>
          <p:cNvSpPr txBox="1">
            <a:spLocks noChangeArrowheads="1"/>
          </p:cNvSpPr>
          <p:nvPr/>
        </p:nvSpPr>
        <p:spPr bwMode="auto">
          <a:xfrm>
            <a:off x="1981389"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4000" dirty="0">
                <a:solidFill>
                  <a:srgbClr val="C00000"/>
                </a:solidFill>
                <a:cs typeface="Cordia New" pitchFamily="34" charset="-34"/>
              </a:rPr>
              <a:t>THANK YOU</a:t>
            </a:r>
          </a:p>
          <a:p>
            <a:pPr algn="ctr" eaLnBrk="1" hangingPunct="1">
              <a:spcBef>
                <a:spcPct val="20000"/>
              </a:spcBef>
            </a:pPr>
            <a:endParaRPr lang="en-US" sz="4000" dirty="0">
              <a:solidFill>
                <a:srgbClr val="C00000"/>
              </a:solidFill>
              <a:cs typeface="Cordia New" pitchFamily="34" charset="-34"/>
            </a:endParaRPr>
          </a:p>
          <a:p>
            <a:pPr algn="ctr" eaLnBrk="1" hangingPunct="1">
              <a:spcBef>
                <a:spcPct val="20000"/>
              </a:spcBef>
            </a:pPr>
            <a:r>
              <a:rPr lang="en-US" sz="2800" dirty="0">
                <a:solidFill>
                  <a:srgbClr val="C00000"/>
                </a:solidFill>
                <a:cs typeface="Cordia New" pitchFamily="34" charset="-34"/>
              </a:rPr>
              <a:t>slides compiled by </a:t>
            </a:r>
            <a:r>
              <a:rPr lang="en-US" sz="2800" u="sng" dirty="0">
                <a:solidFill>
                  <a:srgbClr val="C00000"/>
                </a:solidFill>
                <a:cs typeface="Cordia New" pitchFamily="34" charset="-34"/>
                <a:hlinkClick r:id="rId3"/>
              </a:rPr>
              <a:t>www.aidsdatahub.org</a:t>
            </a:r>
            <a:endParaRPr lang="en-US" sz="2800" u="sng" dirty="0">
              <a:solidFill>
                <a:srgbClr val="C00000"/>
              </a:solidFill>
              <a:cs typeface="Cordia New" pitchFamily="34" charset="-34"/>
            </a:endParaRPr>
          </a:p>
          <a:p>
            <a:pPr algn="ctr" eaLnBrk="1" hangingPunct="1">
              <a:spcBef>
                <a:spcPct val="20000"/>
              </a:spcBef>
            </a:pPr>
            <a:endParaRPr lang="en-US" sz="1400" i="1">
              <a:solidFill>
                <a:srgbClr val="C00000"/>
              </a:solidFill>
              <a:cs typeface="Cordia New" pitchFamily="34" charset="-34"/>
            </a:endParaRPr>
          </a:p>
          <a:p>
            <a:pPr algn="ctr" eaLnBrk="1" hangingPunct="1">
              <a:spcBef>
                <a:spcPct val="20000"/>
              </a:spcBef>
            </a:pPr>
            <a:endParaRPr lang="en-US" sz="1400" i="1">
              <a:solidFill>
                <a:srgbClr val="C00000"/>
              </a:solidFill>
              <a:cs typeface="Cordia New" pitchFamily="34" charset="-34"/>
            </a:endParaRPr>
          </a:p>
          <a:p>
            <a:pPr algn="ctr" eaLnBrk="1" hangingPunct="1">
              <a:spcBef>
                <a:spcPct val="20000"/>
              </a:spcBef>
            </a:pPr>
            <a:endParaRPr lang="en-US" sz="1400" i="1" dirty="0">
              <a:solidFill>
                <a:srgbClr val="C00000"/>
              </a:solidFill>
              <a:cs typeface="Cordia New" pitchFamily="34" charset="-34"/>
            </a:endParaRPr>
          </a:p>
          <a:p>
            <a:pPr algn="ctr" eaLnBrk="1" hangingPunct="1">
              <a:spcBef>
                <a:spcPct val="20000"/>
              </a:spcBef>
            </a:pPr>
            <a:endParaRPr lang="en-US" sz="1400" i="1" dirty="0">
              <a:solidFill>
                <a:srgbClr val="C00000"/>
              </a:solidFill>
              <a:cs typeface="Cordia New" pitchFamily="34" charset="-34"/>
            </a:endParaRPr>
          </a:p>
          <a:p>
            <a:pPr algn="ctr" eaLnBrk="1" hangingPunct="1">
              <a:spcBef>
                <a:spcPct val="20000"/>
              </a:spcBef>
            </a:pPr>
            <a:r>
              <a:rPr lang="en-US" sz="1400" i="1" dirty="0">
                <a:solidFill>
                  <a:srgbClr val="C00000"/>
                </a:solidFill>
                <a:cs typeface="Cordia New" pitchFamily="34" charset="-34"/>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dirty="0">
                <a:solidFill>
                  <a:srgbClr val="C00000"/>
                </a:solidFill>
                <a:cs typeface="Cordia New" pitchFamily="34" charset="-34"/>
              </a:rPr>
              <a:t>Please acknowledge </a:t>
            </a:r>
            <a:r>
              <a:rPr lang="en-US" sz="1400" i="1" dirty="0">
                <a:solidFill>
                  <a:srgbClr val="C00000"/>
                </a:solidFill>
                <a:cs typeface="Cordia New" pitchFamily="34" charset="-34"/>
                <a:hlinkClick r:id="rId3"/>
              </a:rPr>
              <a:t>www.aidsdatahub.org</a:t>
            </a:r>
            <a:r>
              <a:rPr lang="en-US" sz="1400" i="1" dirty="0">
                <a:solidFill>
                  <a:srgbClr val="C00000"/>
                </a:solidFill>
                <a:cs typeface="Cordia New" pitchFamily="34" charset="-34"/>
              </a:rPr>
              <a:t> if slides are lifted directly from this site</a:t>
            </a:r>
          </a:p>
          <a:p>
            <a:pPr algn="ctr" eaLnBrk="1" hangingPunct="1">
              <a:spcBef>
                <a:spcPct val="20000"/>
              </a:spcBef>
            </a:pPr>
            <a:endParaRPr lang="en-US" sz="3200" dirty="0">
              <a:solidFill>
                <a:srgbClr val="C00000"/>
              </a:solidFill>
              <a:cs typeface="Cordia New" pitchFamily="34" charset="-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1" y="1355345"/>
            <a:ext cx="11203562"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345" y="6504058"/>
            <a:ext cx="11064429" cy="248412"/>
          </a:xfrm>
          <a:prstGeom prst="rect">
            <a:avLst/>
          </a:prstGeom>
        </p:spPr>
        <p:txBody>
          <a:bodyPr wrap="square" lIns="108850" tIns="54425" rIns="108850" bIns="54425">
            <a:spAutoFit/>
          </a:bodyPr>
          <a:lstStyle/>
          <a:p>
            <a:pPr fontAlgn="auto">
              <a:spcBef>
                <a:spcPts val="0"/>
              </a:spcBef>
              <a:spcAft>
                <a:spcPts val="0"/>
              </a:spcAft>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4127631929"/>
              </p:ext>
            </p:extLst>
          </p:nvPr>
        </p:nvGraphicFramePr>
        <p:xfrm>
          <a:off x="566205" y="2305675"/>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331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563184"/>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2019</a:t>
            </a:r>
            <a:endParaRPr dirty="0"/>
          </a:p>
        </p:txBody>
      </p:sp>
      <p:sp>
        <p:nvSpPr>
          <p:cNvPr id="529" name="Google Shape;529;p85"/>
          <p:cNvSpPr txBox="1">
            <a:spLocks noGrp="1"/>
          </p:cNvSpPr>
          <p:nvPr>
            <p:ph type="sldNum" idx="12"/>
          </p:nvPr>
        </p:nvSpPr>
        <p:spPr>
          <a:xfrm>
            <a:off x="9667876" y="6357939"/>
            <a:ext cx="542925" cy="365125"/>
          </a:xfrm>
          <a:prstGeom prst="rect">
            <a:avLst/>
          </a:prstGeom>
          <a:noFill/>
          <a:ln>
            <a:noFill/>
          </a:ln>
        </p:spPr>
        <p:txBody>
          <a:bodyPr spcFirstLastPara="1" wrap="square" lIns="91425" tIns="45700" rIns="91425" bIns="45700" anchor="b" anchorCtr="0">
            <a:noAutofit/>
          </a:bodyPr>
          <a:lstStyle/>
          <a:p>
            <a:pPr fontAlgn="auto">
              <a:buClr>
                <a:srgbClr val="000000"/>
              </a:buClr>
              <a:defRPr/>
            </a:pPr>
            <a:fld id="{00000000-1234-1234-1234-123412341234}" type="slidenum">
              <a:rPr lang="en-US" kern="0">
                <a:solidFill>
                  <a:srgbClr val="888888"/>
                </a:solidFill>
              </a:rPr>
              <a:pPr fontAlgn="auto">
                <a:buClr>
                  <a:srgbClr val="000000"/>
                </a:buClr>
                <a:defRPr/>
              </a:pPr>
              <a:t>8</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1876164671"/>
              </p:ext>
            </p:extLst>
          </p:nvPr>
        </p:nvGraphicFramePr>
        <p:xfrm>
          <a:off x="1961511" y="2667001"/>
          <a:ext cx="8135206" cy="2957993"/>
        </p:xfrm>
        <a:graphic>
          <a:graphicData uri="http://schemas.openxmlformats.org/drawingml/2006/table">
            <a:tbl>
              <a:tblPr>
                <a:noFill/>
              </a:tblPr>
              <a:tblGrid>
                <a:gridCol w="3633746">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55053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462">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189,000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19">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86,000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200,000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96872" y="6508304"/>
            <a:ext cx="8534400" cy="233810"/>
          </a:xfrm>
          <a:prstGeom prst="rect">
            <a:avLst/>
          </a:prstGeom>
          <a:noFill/>
          <a:ln>
            <a:noFill/>
          </a:ln>
        </p:spPr>
        <p:txBody>
          <a:bodyPr spcFirstLastPara="1" wrap="square" lIns="91425" tIns="45700" rIns="91425" bIns="45700" anchor="t" anchorCtr="0">
            <a:noAutofit/>
          </a:bodyPr>
          <a:lstStyle/>
          <a:p>
            <a:pPr fontAlgn="auto">
              <a:spcBef>
                <a:spcPts val="0"/>
              </a:spcBef>
              <a:spcAft>
                <a:spcPts val="0"/>
              </a:spcAft>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58907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22522"/>
            <a:ext cx="11203562" cy="504000"/>
          </a:xfrm>
        </p:spPr>
        <p:txBody>
          <a:bodyPr/>
          <a:lstStyle/>
          <a:p>
            <a:r>
              <a:rPr lang="en-US" sz="2400" dirty="0"/>
              <a:t>HIV prevalence among key populations, 2018-2019</a:t>
            </a:r>
            <a:br>
              <a:rPr lang="en-US" sz="2400" dirty="0"/>
            </a:br>
            <a:endParaRPr lang="en-US" sz="2400" dirty="0"/>
          </a:p>
        </p:txBody>
      </p:sp>
      <p:sp>
        <p:nvSpPr>
          <p:cNvPr id="3" name="Slide Number Placeholder 2"/>
          <p:cNvSpPr>
            <a:spLocks noGrp="1"/>
          </p:cNvSpPr>
          <p:nvPr>
            <p:ph type="sldNum" sz="quarter" idx="10"/>
          </p:nvPr>
        </p:nvSpPr>
        <p:spPr/>
        <p:txBody>
          <a:bodyPr/>
          <a:lstStyle/>
          <a:p>
            <a:pPr defTabSz="1088502" fontAlgn="auto">
              <a:spcBef>
                <a:spcPts val="0"/>
              </a:spcBef>
              <a:spcAft>
                <a:spcPts val="0"/>
              </a:spcAft>
              <a:defRPr/>
            </a:pPr>
            <a:fld id="{77F5C28C-2900-4998-ACDD-0BCFC1EC22DA}" type="slidenum">
              <a:rPr lang="th-TH">
                <a:solidFill>
                  <a:prstClr val="black">
                    <a:tint val="75000"/>
                  </a:prstClr>
                </a:solidFill>
                <a:latin typeface="Arial"/>
                <a:cs typeface="Cordia New" panose="020B0304020202020204" pitchFamily="34" charset="-34"/>
              </a:rPr>
              <a:pPr defTabSz="1088502" fontAlgn="auto">
                <a:spcBef>
                  <a:spcPts val="0"/>
                </a:spcBef>
                <a:spcAft>
                  <a:spcPts val="0"/>
                </a:spcAft>
                <a:defRPr/>
              </a:pPr>
              <a:t>9</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03201" y="6400960"/>
            <a:ext cx="11785600" cy="30480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8502" fontAlgn="auto">
              <a:spcBef>
                <a:spcPts val="0"/>
              </a:spcBef>
              <a:spcAft>
                <a:spcPts val="0"/>
              </a:spcAft>
              <a:defRPr/>
            </a:pPr>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US" sz="900" dirty="0">
                <a:solidFill>
                  <a:prstClr val="black"/>
                </a:solidFill>
                <a:cs typeface="Arial" pitchFamily="34" charset="0"/>
              </a:rPr>
              <a:t>Serological surveys and Global AIDS Monitoring (GAM)</a:t>
            </a:r>
          </a:p>
        </p:txBody>
      </p:sp>
      <p:grpSp>
        <p:nvGrpSpPr>
          <p:cNvPr id="6" name="Group 5">
            <a:extLst>
              <a:ext uri="{FF2B5EF4-FFF2-40B4-BE49-F238E27FC236}">
                <a16:creationId xmlns:a16="http://schemas.microsoft.com/office/drawing/2014/main" id="{6F6B3CB9-CE41-4125-A42F-4079ED6A78DD}"/>
              </a:ext>
            </a:extLst>
          </p:cNvPr>
          <p:cNvGrpSpPr/>
          <p:nvPr/>
        </p:nvGrpSpPr>
        <p:grpSpPr>
          <a:xfrm>
            <a:off x="2940051" y="2250702"/>
            <a:ext cx="5746749" cy="3796417"/>
            <a:chOff x="2940051" y="2250702"/>
            <a:chExt cx="5746749" cy="3796417"/>
          </a:xfrm>
        </p:grpSpPr>
        <p:graphicFrame>
          <p:nvGraphicFramePr>
            <p:cNvPr id="15" name="Chart 14">
              <a:extLst>
                <a:ext uri="{FF2B5EF4-FFF2-40B4-BE49-F238E27FC236}">
                  <a16:creationId xmlns:a16="http://schemas.microsoft.com/office/drawing/2014/main" id="{17998730-2F87-4F38-9139-F193332F92E8}"/>
                </a:ext>
              </a:extLst>
            </p:cNvPr>
            <p:cNvGraphicFramePr/>
            <p:nvPr>
              <p:extLst>
                <p:ext uri="{D42A27DB-BD31-4B8C-83A1-F6EECF244321}">
                  <p14:modId xmlns:p14="http://schemas.microsoft.com/office/powerpoint/2010/main" val="3898802390"/>
                </p:ext>
              </p:extLst>
            </p:nvPr>
          </p:nvGraphicFramePr>
          <p:xfrm>
            <a:off x="4754895" y="2250702"/>
            <a:ext cx="3931905" cy="888175"/>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43">
              <a:extLst>
                <a:ext uri="{FF2B5EF4-FFF2-40B4-BE49-F238E27FC236}">
                  <a16:creationId xmlns:a16="http://schemas.microsoft.com/office/drawing/2014/main" id="{1CAD7B52-8DC7-4849-B31B-96CD5C5FF039}"/>
                </a:ext>
              </a:extLst>
            </p:cNvPr>
            <p:cNvSpPr txBox="1"/>
            <p:nvPr/>
          </p:nvSpPr>
          <p:spPr>
            <a:xfrm>
              <a:off x="2940052" y="4353867"/>
              <a:ext cx="2000255" cy="63103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8502" fontAlgn="auto">
                <a:spcBef>
                  <a:spcPts val="0"/>
                </a:spcBef>
                <a:spcAft>
                  <a:spcPts val="0"/>
                </a:spcAft>
                <a:defRPr/>
              </a:pPr>
              <a:r>
                <a:rPr lang="en-GB" sz="1300" kern="0" dirty="0">
                  <a:solidFill>
                    <a:sysClr val="windowText" lastClr="000000"/>
                  </a:solidFill>
                  <a:latin typeface="Arial Narrow" panose="020B0606020202030204" pitchFamily="34" charset="0"/>
                  <a:cs typeface="Arial" pitchFamily="34" charset="0"/>
                </a:rPr>
                <a:t>PEOPLE WHO</a:t>
              </a:r>
            </a:p>
            <a:p>
              <a:pPr defTabSz="1088502" fontAlgn="auto">
                <a:spcBef>
                  <a:spcPts val="0"/>
                </a:spcBef>
                <a:spcAft>
                  <a:spcPts val="0"/>
                </a:spcAft>
                <a:defRPr/>
              </a:pPr>
              <a:r>
                <a:rPr lang="en-GB" sz="1300" kern="0" dirty="0">
                  <a:solidFill>
                    <a:sysClr val="windowText" lastClr="000000"/>
                  </a:solidFill>
                  <a:latin typeface="Arial Narrow" panose="020B0606020202030204" pitchFamily="34" charset="0"/>
                  <a:cs typeface="Arial" pitchFamily="34" charset="0"/>
                </a:rPr>
                <a:t>INJECT DRUGS (2019)</a:t>
              </a:r>
            </a:p>
          </p:txBody>
        </p:sp>
        <p:sp>
          <p:nvSpPr>
            <p:cNvPr id="29" name="TextBox 44">
              <a:extLst>
                <a:ext uri="{FF2B5EF4-FFF2-40B4-BE49-F238E27FC236}">
                  <a16:creationId xmlns:a16="http://schemas.microsoft.com/office/drawing/2014/main" id="{385DE17D-10A2-4962-B285-A949F0490331}"/>
                </a:ext>
              </a:extLst>
            </p:cNvPr>
            <p:cNvSpPr txBox="1"/>
            <p:nvPr/>
          </p:nvSpPr>
          <p:spPr>
            <a:xfrm>
              <a:off x="2940051" y="3462963"/>
              <a:ext cx="1585896" cy="492329"/>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8502" fontAlgn="auto">
                <a:spcBef>
                  <a:spcPts val="0"/>
                </a:spcBef>
                <a:spcAft>
                  <a:spcPts val="0"/>
                </a:spcAft>
                <a:defRPr/>
              </a:pPr>
              <a:r>
                <a:rPr lang="en-GB" sz="1300" kern="0" dirty="0">
                  <a:solidFill>
                    <a:sysClr val="windowText" lastClr="000000"/>
                  </a:solidFill>
                  <a:latin typeface="Arial Narrow" panose="020B0606020202030204" pitchFamily="34" charset="0"/>
                  <a:cs typeface="Arial" pitchFamily="34" charset="0"/>
                </a:rPr>
                <a:t>MEN WHO HAVE SEX</a:t>
              </a:r>
            </a:p>
            <a:p>
              <a:pPr defTabSz="1088502" fontAlgn="auto">
                <a:spcBef>
                  <a:spcPts val="0"/>
                </a:spcBef>
                <a:spcAft>
                  <a:spcPts val="0"/>
                </a:spcAft>
                <a:defRPr/>
              </a:pPr>
              <a:r>
                <a:rPr lang="en-GB" sz="1300" kern="0" dirty="0">
                  <a:solidFill>
                    <a:sysClr val="windowText" lastClr="000000"/>
                  </a:solidFill>
                  <a:latin typeface="Arial Narrow" panose="020B0606020202030204" pitchFamily="34" charset="0"/>
                  <a:cs typeface="Arial" pitchFamily="34" charset="0"/>
                </a:rPr>
                <a:t>WITH MEN (2018)</a:t>
              </a:r>
            </a:p>
          </p:txBody>
        </p:sp>
        <p:sp>
          <p:nvSpPr>
            <p:cNvPr id="30" name="TextBox 45">
              <a:extLst>
                <a:ext uri="{FF2B5EF4-FFF2-40B4-BE49-F238E27FC236}">
                  <a16:creationId xmlns:a16="http://schemas.microsoft.com/office/drawing/2014/main" id="{D95A8319-87F4-453A-AC8E-4207E8A1C255}"/>
                </a:ext>
              </a:extLst>
            </p:cNvPr>
            <p:cNvSpPr txBox="1"/>
            <p:nvPr/>
          </p:nvSpPr>
          <p:spPr>
            <a:xfrm>
              <a:off x="2940051" y="2539689"/>
              <a:ext cx="1821569" cy="29232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8502" fontAlgn="auto">
                <a:spcBef>
                  <a:spcPts val="0"/>
                </a:spcBef>
                <a:spcAft>
                  <a:spcPts val="0"/>
                </a:spcAft>
                <a:defRPr/>
              </a:pPr>
              <a:r>
                <a:rPr lang="en-GB" sz="1300" kern="0">
                  <a:solidFill>
                    <a:sysClr val="windowText" lastClr="000000"/>
                  </a:solidFill>
                  <a:latin typeface="Arial Narrow" panose="020B0606020202030204" pitchFamily="34" charset="0"/>
                  <a:cs typeface="Arial" pitchFamily="34" charset="0"/>
                </a:rPr>
                <a:t>TRANSGENDER PEOPLE</a:t>
              </a:r>
            </a:p>
          </p:txBody>
        </p:sp>
        <p:sp>
          <p:nvSpPr>
            <p:cNvPr id="31" name="TextBox 46">
              <a:extLst>
                <a:ext uri="{FF2B5EF4-FFF2-40B4-BE49-F238E27FC236}">
                  <a16:creationId xmlns:a16="http://schemas.microsoft.com/office/drawing/2014/main" id="{790FF26D-738B-485C-9773-5C9C1A11A12C}"/>
                </a:ext>
              </a:extLst>
            </p:cNvPr>
            <p:cNvSpPr txBox="1"/>
            <p:nvPr/>
          </p:nvSpPr>
          <p:spPr>
            <a:xfrm>
              <a:off x="2940051" y="5404572"/>
              <a:ext cx="1873255" cy="57785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8502" fontAlgn="auto">
                <a:spcBef>
                  <a:spcPts val="0"/>
                </a:spcBef>
                <a:spcAft>
                  <a:spcPts val="0"/>
                </a:spcAft>
                <a:defRPr/>
              </a:pPr>
              <a:r>
                <a:rPr lang="en-GB" sz="1300" kern="0" dirty="0">
                  <a:solidFill>
                    <a:sysClr val="windowText" lastClr="000000"/>
                  </a:solidFill>
                  <a:latin typeface="Arial Narrow" panose="020B0606020202030204" pitchFamily="34" charset="0"/>
                  <a:cs typeface="Arial" pitchFamily="34" charset="0"/>
                </a:rPr>
                <a:t>FEMALE</a:t>
              </a:r>
            </a:p>
            <a:p>
              <a:pPr defTabSz="1088502" fontAlgn="auto">
                <a:spcBef>
                  <a:spcPts val="0"/>
                </a:spcBef>
                <a:spcAft>
                  <a:spcPts val="0"/>
                </a:spcAft>
                <a:defRPr/>
              </a:pPr>
              <a:r>
                <a:rPr lang="en-GB" sz="1300" kern="0" dirty="0">
                  <a:solidFill>
                    <a:sysClr val="windowText" lastClr="000000"/>
                  </a:solidFill>
                  <a:latin typeface="Arial Narrow" panose="020B0606020202030204" pitchFamily="34" charset="0"/>
                  <a:cs typeface="Arial" pitchFamily="34" charset="0"/>
                </a:rPr>
                <a:t>SEX WORKERS (2018)</a:t>
              </a:r>
            </a:p>
          </p:txBody>
        </p:sp>
        <p:graphicFrame>
          <p:nvGraphicFramePr>
            <p:cNvPr id="14" name="Chart 13">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174380584"/>
                </p:ext>
              </p:extLst>
            </p:nvPr>
          </p:nvGraphicFramePr>
          <p:xfrm>
            <a:off x="5106726" y="4189530"/>
            <a:ext cx="2948930" cy="888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F1A49DCC-3B00-4B17-B300-E7D775C5CC65}"/>
                </a:ext>
              </a:extLst>
            </p:cNvPr>
            <p:cNvGraphicFramePr>
              <a:graphicFrameLocks/>
            </p:cNvGraphicFramePr>
            <p:nvPr>
              <p:extLst>
                <p:ext uri="{D42A27DB-BD31-4B8C-83A1-F6EECF244321}">
                  <p14:modId xmlns:p14="http://schemas.microsoft.com/office/powerpoint/2010/main" val="399686649"/>
                </p:ext>
              </p:extLst>
            </p:nvPr>
          </p:nvGraphicFramePr>
          <p:xfrm>
            <a:off x="4717875" y="3220116"/>
            <a:ext cx="3931906" cy="8881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076BF0FC-D0A0-4B84-B54F-A8C666B373E4}"/>
                </a:ext>
              </a:extLst>
            </p:cNvPr>
            <p:cNvGraphicFramePr>
              <a:graphicFrameLocks/>
            </p:cNvGraphicFramePr>
            <p:nvPr>
              <p:extLst>
                <p:ext uri="{D42A27DB-BD31-4B8C-83A1-F6EECF244321}">
                  <p14:modId xmlns:p14="http://schemas.microsoft.com/office/powerpoint/2010/main" val="3278609257"/>
                </p:ext>
              </p:extLst>
            </p:nvPr>
          </p:nvGraphicFramePr>
          <p:xfrm>
            <a:off x="4736537" y="5158944"/>
            <a:ext cx="3931906" cy="888175"/>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624506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ONLINEALLOWACCESS" val="1"/>
  <p:tag name="ISPRINGONLINEUPLOADPRESENTATION" val="1"/>
  <p:tag name="ISPRINGONLINETOPIC" val="Education"/>
  <p:tag name="ISPRINGONLINEALLOWDOWNLOAD" val="1"/>
</p:tagLst>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10609</TotalTime>
  <Words>4351</Words>
  <Application>Microsoft Office PowerPoint</Application>
  <PresentationFormat>Widescreen</PresentationFormat>
  <Paragraphs>534</Paragraphs>
  <Slides>65</Slides>
  <Notes>64</Notes>
  <HiddenSlides>0</HiddenSlides>
  <MMClips>0</MMClips>
  <ScaleCrop>false</ScaleCrop>
  <HeadingPairs>
    <vt:vector size="6" baseType="variant">
      <vt:variant>
        <vt:lpstr>Fonts Used</vt:lpstr>
      </vt:variant>
      <vt:variant>
        <vt:i4>4</vt:i4>
      </vt:variant>
      <vt:variant>
        <vt:lpstr>Theme</vt:lpstr>
      </vt:variant>
      <vt:variant>
        <vt:i4>21</vt:i4>
      </vt:variant>
      <vt:variant>
        <vt:lpstr>Slide Titles</vt:lpstr>
      </vt:variant>
      <vt:variant>
        <vt:i4>65</vt:i4>
      </vt:variant>
    </vt:vector>
  </HeadingPairs>
  <TitlesOfParts>
    <vt:vector size="90" baseType="lpstr">
      <vt:lpstr>Arial</vt:lpstr>
      <vt:lpstr>Arial Narrow</vt:lpstr>
      <vt:lpstr>Calibri</vt:lpstr>
      <vt:lpstr>Times New Roman</vt:lpstr>
      <vt:lpstr>1_Cover Design</vt:lpstr>
      <vt:lpstr>Layout</vt:lpstr>
      <vt:lpstr>1_Layout</vt:lpstr>
      <vt:lpstr>4_Layout</vt:lpstr>
      <vt:lpstr>9_Layout</vt:lpstr>
      <vt:lpstr>5_Layout with Latest!</vt:lpstr>
      <vt:lpstr>6_Layout with Latest!</vt:lpstr>
      <vt:lpstr>7_Layout with Latest!</vt:lpstr>
      <vt:lpstr>14_Layout</vt:lpstr>
      <vt:lpstr>15_Layout</vt:lpstr>
      <vt:lpstr>16_Layout</vt:lpstr>
      <vt:lpstr>17_Layout</vt:lpstr>
      <vt:lpstr>8_Layout with Latest!</vt:lpstr>
      <vt:lpstr>18_Layout</vt:lpstr>
      <vt:lpstr>10_Layout with Latest!</vt:lpstr>
      <vt:lpstr>12_Layout with Latest!</vt:lpstr>
      <vt:lpstr>11_Layout with Latest!</vt:lpstr>
      <vt:lpstr>16_Layout with Latest!</vt:lpstr>
      <vt:lpstr>13_Layout with Latest!</vt:lpstr>
      <vt:lpstr>14_Layout with Latest!</vt:lpstr>
      <vt:lpstr>15_Layout with Latest!</vt:lpstr>
      <vt:lpstr>Viet Nam</vt:lpstr>
      <vt:lpstr>CONTENT</vt:lpstr>
      <vt:lpstr>BASIC SOCIO-DEMOGRAPHIC INDICATORS</vt:lpstr>
      <vt:lpstr>HIV prevalence and  epidemiology  </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2019</vt:lpstr>
      <vt:lpstr>HIV prevalence among key populations, 2018-2019 </vt:lpstr>
      <vt:lpstr>HIV prevalence among key populations, 2001-2019 </vt:lpstr>
      <vt:lpstr>HIV prevalence among key populations, 2018-2019</vt:lpstr>
      <vt:lpstr>HIV prevalence among MSM by city/province, 2018</vt:lpstr>
      <vt:lpstr>HIV prevalence among MSM is high or rising in several cities</vt:lpstr>
      <vt:lpstr>HIV prevalence among FSW by city/province, 2018</vt:lpstr>
      <vt:lpstr>Different HIV prevalence trends among FSWs are observed in different cities</vt:lpstr>
      <vt:lpstr>HIV prevalence among PWID by city, 2019</vt:lpstr>
      <vt:lpstr>Different HIV prevalence trends among PWID are observed in different cities</vt:lpstr>
      <vt:lpstr>Risk behaviours </vt:lpstr>
      <vt:lpstr>Proportion of key populations who reported condom use at last sex, 2005-2019 </vt:lpstr>
      <vt:lpstr>Proportion of FSW who reported condom use with their most recent client; by province/city, 2018</vt:lpstr>
      <vt:lpstr>Proportion of FSW who reported condom use with their most recent client; and consistent condom use with clients in the last month, by province/city, 2012</vt:lpstr>
      <vt:lpstr>Proportion of MSM who reported condom use at last sex with a male partner, 2018</vt:lpstr>
      <vt:lpstr>Proportion of MSM who reported condom use at last sex with male client; and consistent condom use in the last month, by province/city, 2012</vt:lpstr>
      <vt:lpstr>Proportion of PWID who reported using sterile injecting equipment at the last time they injected, 2005-2019</vt:lpstr>
      <vt:lpstr>Proportion of PWID who reported using sterile injecting equipment at the last time they injected, 2005-2019</vt:lpstr>
      <vt:lpstr>Proportion of PWID who reported sharing needles and syringes in the last month, 2011 and 2012</vt:lpstr>
      <vt:lpstr>Proportion of PWID who reported condom use at last sex, 2019</vt:lpstr>
      <vt:lpstr>Proportion of PWID who reported consistent condom use with FSWs in the last month by province/city, 2011 and 2012 </vt:lpstr>
      <vt:lpstr>Mean number of clients in the last week among venue-based and street-based FSW, 2009</vt:lpstr>
      <vt:lpstr>Average duration of sex work among FSW by province/city, 2012  </vt:lpstr>
      <vt:lpstr>Proportion of MSM who sold sex by province/city, 2012  </vt:lpstr>
      <vt:lpstr>Overlapping risk behaviors: Proportion of MSM and FSW who have ever injected drugs, 2012</vt:lpstr>
      <vt:lpstr>Proportion of key populations who are married in selected cities/provinces, 2012 </vt:lpstr>
      <vt:lpstr>Vulnerability and  HIV knowledge</vt:lpstr>
      <vt:lpstr>Proportion of key populations with comprehensive HIV knowledge by age group, 2009 </vt:lpstr>
      <vt:lpstr>Proportion of key populations with comprehensive HIV knowledge, 2005-06 and 2009 </vt:lpstr>
      <vt:lpstr>Proportion of young women (15-24 year) with comprehensive HIV knowledge by age group and area of residence, 2014 </vt:lpstr>
      <vt:lpstr>HIV expenditure </vt:lpstr>
      <vt:lpstr>AIDS Spending by financing source, 2006-2012 </vt:lpstr>
      <vt:lpstr>AIDS Spending by financing source, 2006-2012 </vt:lpstr>
      <vt:lpstr>AIDS spending by category, 2007-2012 </vt:lpstr>
      <vt:lpstr>Proportion of total prevention programme spending on key populations  at higher risk, 2007-2012</vt:lpstr>
      <vt:lpstr>Proportion of spending on HIV prevention programmes from domestic and international sources, 2007-2012</vt:lpstr>
      <vt:lpstr>Proportion of spending on care and treatment from domestic and international sources, 2007-2012</vt:lpstr>
      <vt:lpstr>National response </vt:lpstr>
      <vt:lpstr>Overall, testing coverage remains low. More young key populations tend to know their HIV status </vt:lpstr>
      <vt:lpstr>Proportion of FSW who know their HIV status, by city, 2018 </vt:lpstr>
      <vt:lpstr>Proportion of MSM who know their HIV status, by city, 2018 </vt:lpstr>
      <vt:lpstr>Proportion of PWID who know their HIV status, by city, 2019 </vt:lpstr>
      <vt:lpstr>Proportion of key populations who received an HIV test in the last 12 months and know their results, 2005-2015 </vt:lpstr>
      <vt:lpstr>Proportion of key populations reached with HIV prevention programmes, 2012- 2018 </vt:lpstr>
      <vt:lpstr>Number of needles/syringes distributed per PWID per year, 2008 – 2019</vt:lpstr>
      <vt:lpstr>Number of Needle and Syringe Programme (NSP) and Opioid Substitution Therapy sites, 2011-Mar 2016</vt:lpstr>
      <vt:lpstr>Number of opioid substitution therapy (OST) sites and people on OST, 2010- 2019</vt:lpstr>
      <vt:lpstr>Number of ART sites and people on ART, 2000-2019</vt:lpstr>
      <vt:lpstr>ART scale up, 2000-2019</vt:lpstr>
      <vt:lpstr>ART coverage trends among children, adult males and females and all ages, 2000 - 2019</vt:lpstr>
      <vt:lpstr>Estimated adults living with HIV, adults receiving ARVs, and adult ART coverage, 2019</vt:lpstr>
      <vt:lpstr>Treatment cascade, 2019</vt:lpstr>
      <vt:lpstr>HIV testing and treatment cascade, 2019</vt:lpstr>
      <vt:lpstr>Estimated number of pregnant women living with HIV, pregnant women receiving ARVs, and PMTCT coverage, 2019</vt:lpstr>
      <vt:lpstr>PMTCT cascade, 2019</vt:lpstr>
      <vt:lpstr>PowerPoint Presentation</vt:lpstr>
      <vt:lpstr>Punitive laws hindering the HIV response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 Nam 2014 Country Slides</dc:title>
  <dc:creator>UNAIDS</dc:creator>
  <cp:lastModifiedBy>BOONYATHAROKUL, Earn</cp:lastModifiedBy>
  <cp:revision>825</cp:revision>
  <dcterms:created xsi:type="dcterms:W3CDTF">2013-01-31T02:09:13Z</dcterms:created>
  <dcterms:modified xsi:type="dcterms:W3CDTF">2020-11-11T01:48:33Z</dcterms:modified>
</cp:coreProperties>
</file>